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502" r:id="rId5"/>
    <p:sldId id="505" r:id="rId6"/>
    <p:sldId id="523" r:id="rId7"/>
    <p:sldId id="524" r:id="rId8"/>
    <p:sldId id="525" r:id="rId9"/>
    <p:sldId id="526" r:id="rId10"/>
    <p:sldId id="527" r:id="rId11"/>
    <p:sldId id="537" r:id="rId12"/>
    <p:sldId id="528" r:id="rId13"/>
    <p:sldId id="529" r:id="rId14"/>
    <p:sldId id="530" r:id="rId15"/>
    <p:sldId id="531" r:id="rId16"/>
    <p:sldId id="532" r:id="rId17"/>
    <p:sldId id="533" r:id="rId18"/>
    <p:sldId id="538" r:id="rId19"/>
    <p:sldId id="534" r:id="rId20"/>
    <p:sldId id="535" r:id="rId21"/>
    <p:sldId id="536" r:id="rId22"/>
    <p:sldId id="258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mandre" initials="c" lastIdx="1" clrIdx="0">
    <p:extLst>
      <p:ext uri="{19B8F6BF-5375-455C-9EA6-DF929625EA0E}">
        <p15:presenceInfo xmlns:p15="http://schemas.microsoft.com/office/powerpoint/2012/main" userId="command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01D"/>
    <a:srgbClr val="72922B"/>
    <a:srgbClr val="F1F1F1"/>
    <a:srgbClr val="482714"/>
    <a:srgbClr val="F5C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35089303-2995-C4EE-D544-C09177116D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CFD5D7-2A94-5A2A-AD3E-BD9BC669A2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F3558-F262-48E0-BA72-91AC8BA8D64A}" type="datetimeFigureOut">
              <a:rPr lang="da-DK" smtClean="0"/>
              <a:t>29-01-2025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1D1C0E7-BB92-3902-FD6B-E773AD7E6F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B79499A-E9C8-E1F8-C284-87624FC5FB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C6AC-7F45-45F8-B7BE-A1FB5FCC579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667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0C70-3F46-4B87-BA3E-682732B2B380}" type="datetimeFigureOut">
              <a:rPr lang="da-DK" smtClean="0"/>
              <a:t>29-01-2025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434AF-9CA1-4B14-B47F-06E7507C1F9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158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7.sv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udendørs, træ, sky, plante&#10;&#10;Automatisk genereret beskrivelse">
            <a:extLst>
              <a:ext uri="{FF2B5EF4-FFF2-40B4-BE49-F238E27FC236}">
                <a16:creationId xmlns:a16="http://schemas.microsoft.com/office/drawing/2014/main" id="{8FCE0449-D2C1-275A-3964-0FC7ECFF7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956" y="-157942"/>
            <a:ext cx="12192000" cy="800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CE1D4-96D3-4BDB-9239-66DB8D72A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6894" y="2761454"/>
            <a:ext cx="5906197" cy="145177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12511-3DCC-489F-A555-B1FE29DA5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894" y="4305301"/>
            <a:ext cx="65532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3EEF9-5311-483C-A17F-68F5069F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E9E097-3E9A-4D7F-BA01-459243EC3021}" type="datetimeFigureOut">
              <a:rPr lang="da-DK" smtClean="0"/>
              <a:pPr/>
              <a:t>29-01-2025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92EE4-2A4A-45FC-BA5E-0728DFDE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97D7-1F22-424B-AC1B-17C67E10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313E38-0938-4C4A-8243-3E4F72D946EB}"/>
              </a:ext>
            </a:extLst>
          </p:cNvPr>
          <p:cNvSpPr txBox="1">
            <a:spLocks/>
          </p:cNvSpPr>
          <p:nvPr userDrawn="1"/>
        </p:nvSpPr>
        <p:spPr>
          <a:xfrm>
            <a:off x="-93956" y="6378041"/>
            <a:ext cx="10839797" cy="120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www.Bio4Africa.eu</a:t>
            </a:r>
            <a:endParaRPr lang="da-DK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23A627-4CB3-4504-A79B-692463477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45" y="930218"/>
            <a:ext cx="4487743" cy="15193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AAD069-3002-4D0F-A3A2-DD203F1C6721}"/>
              </a:ext>
            </a:extLst>
          </p:cNvPr>
          <p:cNvCxnSpPr/>
          <p:nvPr userDrawn="1"/>
        </p:nvCxnSpPr>
        <p:spPr>
          <a:xfrm>
            <a:off x="4309583" y="6721475"/>
            <a:ext cx="2032718" cy="0"/>
          </a:xfrm>
          <a:prstGeom prst="line">
            <a:avLst/>
          </a:prstGeom>
          <a:ln w="19050">
            <a:solidFill>
              <a:srgbClr val="F5CC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6FC73-7F40-4062-9D1C-10BE012EF7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10600" y="6356350"/>
            <a:ext cx="2248239" cy="39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6269-2CEE-42E7-A363-CAAEF405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6C717B-587C-438F-83E4-CAB93073E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ECD68-5A04-480E-A00F-DBCAE8AE7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562A5-0696-4EA7-ADA8-C7AC4433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E097-3E9A-4D7F-BA01-459243EC3021}" type="datetimeFigureOut">
              <a:rPr lang="da-DK" smtClean="0"/>
              <a:t>29-01-2025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46336-DF19-42C7-BB6A-0DC6037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F2339-2E43-4937-BC44-389BCAF5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023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0378-00E0-4994-9332-775E312E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0B117-FBB5-48D6-93DC-05DCBACB4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5E44-7AD8-493D-9DBF-4EACE6C0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E097-3E9A-4D7F-BA01-459243EC3021}" type="datetimeFigureOut">
              <a:rPr lang="da-DK" smtClean="0"/>
              <a:t>29-01-2025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5F9E1-0C88-4DCB-8940-2E0E6F6D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0350F-27C2-4242-A091-4C0306A6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086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E799D-2DD4-46CE-AE39-5F5EAB4A9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13658"/>
            <a:ext cx="2628900" cy="46717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52599-65F3-478F-BC2F-EFB640241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13657"/>
            <a:ext cx="7734300" cy="46717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55A02-6C43-40F4-9699-DBC3D365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E097-3E9A-4D7F-BA01-459243EC3021}" type="datetimeFigureOut">
              <a:rPr lang="da-DK" smtClean="0"/>
              <a:t>29-01-2025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C45DA-E47D-4293-AE2B-424D9C83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2572E-1674-4CDF-ABD3-B1D94531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712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E10FD2-07C3-4EEA-B236-C9F127417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3EEF9-5311-483C-A17F-68F5069F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CE9E097-3E9A-4D7F-BA01-459243EC3021}" type="datetimeFigureOut">
              <a:rPr lang="da-DK" smtClean="0"/>
              <a:pPr/>
              <a:t>29-01-2025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92EE4-2A4A-45FC-BA5E-0728DFDE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97D7-1F22-424B-AC1B-17C67E10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313E38-0938-4C4A-8243-3E4F72D946EB}"/>
              </a:ext>
            </a:extLst>
          </p:cNvPr>
          <p:cNvSpPr txBox="1">
            <a:spLocks/>
          </p:cNvSpPr>
          <p:nvPr userDrawn="1"/>
        </p:nvSpPr>
        <p:spPr>
          <a:xfrm>
            <a:off x="-1" y="6201295"/>
            <a:ext cx="12192000" cy="120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/>
              <a:t>www.BIO4Africa.eu</a:t>
            </a:r>
            <a:endParaRPr lang="da-DK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23A627-4CB3-4504-A79B-692463477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128" y="1079171"/>
            <a:ext cx="4487743" cy="15193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AAD069-3002-4D0F-A3A2-DD203F1C6721}"/>
              </a:ext>
            </a:extLst>
          </p:cNvPr>
          <p:cNvCxnSpPr/>
          <p:nvPr userDrawn="1"/>
        </p:nvCxnSpPr>
        <p:spPr>
          <a:xfrm>
            <a:off x="5079641" y="6558740"/>
            <a:ext cx="2032718" cy="0"/>
          </a:xfrm>
          <a:prstGeom prst="line">
            <a:avLst/>
          </a:prstGeom>
          <a:ln w="19050">
            <a:solidFill>
              <a:srgbClr val="F5CC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6FC73-7F40-4062-9D1C-10BE012EF7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47576" y="5245883"/>
            <a:ext cx="2496847" cy="43423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D6FE93-849C-41A1-876F-B1164A787D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29049" y="3205453"/>
            <a:ext cx="381000" cy="381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A98FBFC-262E-4DC1-B8C7-8C18FF3E85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819525" y="3858172"/>
            <a:ext cx="438150" cy="3524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B2B36E4-0722-4091-B134-1ECACB76569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37815" y="4508933"/>
            <a:ext cx="428625" cy="4191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D98B8122-1E10-43B3-85AA-6A81EDF568DF}"/>
              </a:ext>
            </a:extLst>
          </p:cNvPr>
          <p:cNvSpPr txBox="1">
            <a:spLocks/>
          </p:cNvSpPr>
          <p:nvPr userDrawn="1"/>
        </p:nvSpPr>
        <p:spPr>
          <a:xfrm>
            <a:off x="2819399" y="3023117"/>
            <a:ext cx="6553200" cy="2007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www.linkedin-com/company/bio4Africa</a:t>
            </a:r>
          </a:p>
          <a:p>
            <a:r>
              <a:rPr lang="en-US"/>
              <a:t>www.twitter.com/bio4Africa</a:t>
            </a:r>
          </a:p>
          <a:p>
            <a:r>
              <a:rPr lang="en-US"/>
              <a:t>www.facebook.com/bio4africa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76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udendørs, træ, sky, plante&#10;&#10;Automatisk genereret beskrivelse">
            <a:extLst>
              <a:ext uri="{FF2B5EF4-FFF2-40B4-BE49-F238E27FC236}">
                <a16:creationId xmlns:a16="http://schemas.microsoft.com/office/drawing/2014/main" id="{8FCE0449-D2C1-275A-3964-0FC7ECFF7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956" y="-157942"/>
            <a:ext cx="12192000" cy="8001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3313E38-0938-4C4A-8243-3E4F72D946EB}"/>
              </a:ext>
            </a:extLst>
          </p:cNvPr>
          <p:cNvSpPr txBox="1">
            <a:spLocks/>
          </p:cNvSpPr>
          <p:nvPr userDrawn="1"/>
        </p:nvSpPr>
        <p:spPr>
          <a:xfrm>
            <a:off x="-93956" y="6378041"/>
            <a:ext cx="10839797" cy="120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www.Bio4Africa.eu</a:t>
            </a:r>
            <a:endParaRPr lang="da-DK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23A627-4CB3-4504-A79B-692463477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45" y="930218"/>
            <a:ext cx="4487743" cy="15193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AAD069-3002-4D0F-A3A2-DD203F1C6721}"/>
              </a:ext>
            </a:extLst>
          </p:cNvPr>
          <p:cNvCxnSpPr/>
          <p:nvPr userDrawn="1"/>
        </p:nvCxnSpPr>
        <p:spPr>
          <a:xfrm>
            <a:off x="4309583" y="6721475"/>
            <a:ext cx="2032718" cy="0"/>
          </a:xfrm>
          <a:prstGeom prst="line">
            <a:avLst/>
          </a:prstGeom>
          <a:ln w="19050">
            <a:solidFill>
              <a:srgbClr val="F5CC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C068-0A4B-499E-82F6-BA11771D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5C049-A82A-4B38-8760-C032B569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/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/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/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/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8697F-A449-426E-8FA5-8360946E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E097-3E9A-4D7F-BA01-459243EC3021}" type="datetimeFigureOut">
              <a:rPr lang="da-DK" smtClean="0"/>
              <a:t>29-01-2025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7BF1F-C0EE-49EF-BBE7-331C472A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40481-8CBA-4323-9DCD-F95E9880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72738" cy="365125"/>
          </a:xfrm>
        </p:spPr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656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398A-5C18-4393-A0C3-D6DEB26C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75DBB-9F90-4CC9-9FF1-7B2EB0E3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28F58-6C0C-4A99-9770-2B4E1C27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E097-3E9A-4D7F-BA01-459243EC3021}" type="datetimeFigureOut">
              <a:rPr lang="da-DK" smtClean="0"/>
              <a:t>29-01-2025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CFB9D-61B3-45B2-9A69-F1D3F59F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C2B0E-DDAA-46B2-ACED-DD1FE11E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688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A7C1-FAD3-4D58-A750-8908F96E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23488-1A58-42E1-8222-3FEF885F2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2FE5A-70B3-48BA-BD22-EAC1FBB94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29F5D-70F8-42EA-AFFB-38A04DB0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E097-3E9A-4D7F-BA01-459243EC3021}" type="datetimeFigureOut">
              <a:rPr lang="da-DK" smtClean="0"/>
              <a:t>29-01-2025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0C5FE-29A6-4368-9FD5-9173AEBC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8EA32-49C1-4B56-9CEE-71A1AF4F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46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783C-28F2-43C5-B8BD-55CF434D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BEEDB-ABAA-44E1-B4B5-A6BC82BC6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709DB-0686-42FF-BF49-46BEF93A7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FD9F2-ED0B-46BA-BD64-50CF60C23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15770-9490-4568-93B8-4716D1768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CC4303-3CE2-47A8-B0CD-7319447E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E097-3E9A-4D7F-BA01-459243EC3021}" type="datetimeFigureOut">
              <a:rPr lang="da-DK" smtClean="0"/>
              <a:t>29-01-2025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D90A1-93EB-44FF-8E07-33067B90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A44A5-D9FA-4D72-9038-E23E06B9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110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DE8B-01A3-4646-9020-36E6CC63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FF80B-41E4-43E3-874B-AA804CED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E097-3E9A-4D7F-BA01-459243EC3021}" type="datetimeFigureOut">
              <a:rPr lang="da-DK" smtClean="0"/>
              <a:t>29-01-2025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000B9-1D4F-4E16-A43E-E64A941B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77854-B2F8-45FA-8468-84BFEFAE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4425" cy="365125"/>
          </a:xfrm>
        </p:spPr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93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A919A-4F87-42F0-9409-13CB4D35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E097-3E9A-4D7F-BA01-459243EC3021}" type="datetimeFigureOut">
              <a:rPr lang="da-DK" smtClean="0"/>
              <a:t>29-01-2025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95270-07D5-4E34-89B8-01BDA82B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62869-3BF6-42E8-8B29-4AD0AD0D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649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2EC1-BAA1-4314-8EDD-03C471530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95F91-75E8-4E51-BBC5-AA85E9C48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7963B-675C-41AE-BFD3-A68D64F1D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33D0C-2698-4E9E-90AB-29E6C5F1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E097-3E9A-4D7F-BA01-459243EC3021}" type="datetimeFigureOut">
              <a:rPr lang="da-DK" smtClean="0"/>
              <a:t>29-01-2025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63511-D0AC-4731-80D2-1891D50D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54812-1FE1-49BA-B729-53C30E55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4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88BC3C-945A-4BFE-8DAE-D55D778D11F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7A8EE-1BD5-4E11-BFF8-755A95A7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162011" cy="115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7BB15-83CE-4D34-8D9A-BEF0F280B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55186-2D69-4E18-90FB-2EFE4A8B5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9E097-3E9A-4D7F-BA01-459243EC3021}" type="datetimeFigureOut">
              <a:rPr lang="da-DK" smtClean="0"/>
              <a:t>29-01-2025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2537-38DF-42A6-B8FD-3A2866CAE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22EDD-6734-4582-A908-90901D411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45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9F22A2-A182-47F2-B559-689292863D9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712" y="365125"/>
            <a:ext cx="1767840" cy="5985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E3268C-314C-448B-87B4-BE4C5185B2C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72372" y="6311900"/>
            <a:ext cx="1762180" cy="3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4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8271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kubairm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E9046-1C69-4DEC-B396-FEC6275F2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204222"/>
            <a:ext cx="12056012" cy="2466252"/>
          </a:xfr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BIO-BASED SOLUTIONS FOR AFRICA’S SUSTAINABLE FUTURE: BRIDGING INNOVATION &amp; SMALLHOLDER FARMERS</a:t>
            </a:r>
            <a:br>
              <a:rPr lang="en-US" sz="2800" dirty="0" smtClean="0"/>
            </a:br>
            <a:r>
              <a:rPr lang="en-US" sz="2800" dirty="0">
                <a:solidFill>
                  <a:srgbClr val="FFFF00"/>
                </a:solidFill>
              </a:rPr>
              <a:t>Bio-Based Solutions for Africa’s Sustainable </a:t>
            </a:r>
            <a:r>
              <a:rPr lang="en-US" sz="2800" dirty="0" smtClean="0">
                <a:solidFill>
                  <a:srgbClr val="FFFF00"/>
                </a:solidFill>
              </a:rPr>
              <a:t>Future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200" dirty="0" smtClean="0"/>
              <a:t>From </a:t>
            </a:r>
            <a:r>
              <a:rPr lang="en-US" sz="2200" dirty="0"/>
              <a:t>Research to </a:t>
            </a:r>
            <a:r>
              <a:rPr lang="en-US" sz="2200" dirty="0" smtClean="0"/>
              <a:t>Adoption: How Smallholder </a:t>
            </a:r>
            <a:r>
              <a:rPr lang="en-US" sz="2200" dirty="0"/>
              <a:t>Farmers Are Driving the </a:t>
            </a:r>
            <a:r>
              <a:rPr lang="en-US" sz="2200" dirty="0" smtClean="0"/>
              <a:t>Bio-economy </a:t>
            </a:r>
            <a:r>
              <a:rPr lang="en-US" sz="2200" dirty="0"/>
              <a:t>Revolution</a:t>
            </a:r>
            <a:br>
              <a:rPr lang="en-US" sz="2200" dirty="0"/>
            </a:br>
            <a:endParaRPr lang="da-DK" sz="2200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4721A70-2AD2-4AC0-8C58-49B3E4009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7575" y="4821877"/>
            <a:ext cx="5078438" cy="1655762"/>
          </a:xfr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da-DK" b="1" dirty="0" smtClean="0">
                <a:solidFill>
                  <a:schemeClr val="tx1"/>
                </a:solidFill>
              </a:rPr>
              <a:t>Presenters</a:t>
            </a:r>
          </a:p>
          <a:p>
            <a:r>
              <a:rPr lang="da-DK" b="1" dirty="0" smtClean="0">
                <a:solidFill>
                  <a:schemeClr val="tx1"/>
                </a:solidFill>
              </a:rPr>
              <a:t>Robert Kubai - EAFF</a:t>
            </a:r>
            <a:endParaRPr lang="da-DK" b="1" dirty="0">
              <a:solidFill>
                <a:schemeClr val="tx1"/>
              </a:solidFill>
            </a:endParaRPr>
          </a:p>
          <a:p>
            <a:r>
              <a:rPr lang="da-DK" b="1" dirty="0" smtClean="0">
                <a:solidFill>
                  <a:schemeClr val="tx1"/>
                </a:solidFill>
              </a:rPr>
              <a:t>Morris Egesa - AFAAS</a:t>
            </a:r>
            <a:endParaRPr lang="da-DK" b="1" dirty="0" smtClean="0">
              <a:solidFill>
                <a:schemeClr val="tx1"/>
              </a:solidFill>
            </a:endParaRPr>
          </a:p>
          <a:p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4" name="Ορθογώνιο 2">
            <a:extLst>
              <a:ext uri="{FF2B5EF4-FFF2-40B4-BE49-F238E27FC236}">
                <a16:creationId xmlns:a16="http://schemas.microsoft.com/office/drawing/2014/main" id="{6BC05C3B-F337-8EA6-5F2E-2E6FF548B53F}"/>
              </a:ext>
            </a:extLst>
          </p:cNvPr>
          <p:cNvSpPr/>
          <p:nvPr/>
        </p:nvSpPr>
        <p:spPr>
          <a:xfrm>
            <a:off x="542541" y="6340891"/>
            <a:ext cx="3981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BLP 2025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Montpellier, France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51" y="0"/>
            <a:ext cx="1743312" cy="15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3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210384"/>
            <a:ext cx="12079458" cy="45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Financial and Technical Support for Bio-Based </a:t>
            </a:r>
            <a:r>
              <a:rPr lang="en-US" dirty="0" smtClean="0"/>
              <a:t>Businesses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F0E5-1220-58C5-00C4-5C776543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703384"/>
            <a:ext cx="11677357" cy="5753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The Funding Gap – Why Investment is Needed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Bio-based enterprises require significant investment to transition from trials to full-scale businesses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Key barriers to financing include: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High initial costs for processing and manufacturing infrastructure.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Limited access to grants, loans, and investment capital for smallholder entrepreneurs.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Weak financial literacy and business development support for startups.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Available </a:t>
            </a:r>
            <a:r>
              <a:rPr lang="en-US" b="1" dirty="0"/>
              <a:t>Funding and Support Mechanisms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Support </a:t>
            </a:r>
            <a:r>
              <a:rPr lang="en-US" dirty="0"/>
              <a:t>for scaling bio-based innovations through grants and financing programs.</a:t>
            </a:r>
          </a:p>
          <a:p>
            <a:pPr marL="0" indent="0">
              <a:buNone/>
            </a:pPr>
            <a:r>
              <a:rPr lang="en-US" b="1" dirty="0"/>
              <a:t>Impact Investment &amp; Blended Finance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Attracting socially responsible investors who prioritize sustainability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36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-127245"/>
            <a:ext cx="12079458" cy="45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F0E5-1220-58C5-00C4-5C776543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365754"/>
            <a:ext cx="12079458" cy="7216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Microfinance </a:t>
            </a:r>
            <a:r>
              <a:rPr lang="en-US" sz="2600" b="1" dirty="0"/>
              <a:t>&amp; Cooperative Banking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Providing accessible funding for smallholder farmers and rural enterprises.</a:t>
            </a:r>
          </a:p>
          <a:p>
            <a:pPr marL="0" indent="0">
              <a:buNone/>
            </a:pPr>
            <a:r>
              <a:rPr lang="en-US" sz="2600" b="1" dirty="0"/>
              <a:t>Public-Private Partnerships (PPPs)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Leveraging private sector expertise and funding to complement public investments.</a:t>
            </a:r>
          </a:p>
          <a:p>
            <a:pPr marL="0" indent="0">
              <a:buNone/>
            </a:pPr>
            <a:r>
              <a:rPr lang="en-US" sz="2600" b="1" dirty="0"/>
              <a:t>Technical Assistance for Sustainable Growth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/>
              <a:t>Capacity Building &amp; Training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Business development training for small-scale bio-based entrepreneurs.</a:t>
            </a:r>
          </a:p>
          <a:p>
            <a:pPr marL="0" indent="0">
              <a:buNone/>
            </a:pPr>
            <a:r>
              <a:rPr lang="en-US" sz="2600" b="1" dirty="0"/>
              <a:t>Technology Transfer &amp; Support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Strengthening access to affordable bio-processing technologies.</a:t>
            </a:r>
          </a:p>
          <a:p>
            <a:pPr marL="0" indent="0">
              <a:buNone/>
            </a:pPr>
            <a:r>
              <a:rPr lang="en-US" sz="2600" b="1" dirty="0"/>
              <a:t>Market Linkages &amp; Value Chain Development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Connecting local businesses to larger supply chains and export markets.</a:t>
            </a:r>
          </a:p>
          <a:p>
            <a:pPr marL="0" indent="0">
              <a:buNone/>
            </a:pPr>
            <a:r>
              <a:rPr lang="en-US" sz="2600" b="1" dirty="0" smtClean="0"/>
              <a:t>Way forward</a:t>
            </a:r>
            <a:endParaRPr lang="en-US" sz="26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Scaling bio-based enterprises requires a coordinated approach from policymakers, investors, and financial institutions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2405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-127245"/>
            <a:ext cx="12079458" cy="45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Policy &amp; Institutional Support for </a:t>
            </a:r>
            <a:r>
              <a:rPr lang="en-US" dirty="0" err="1"/>
              <a:t>Bioeconomy</a:t>
            </a:r>
            <a:r>
              <a:rPr lang="en-US" dirty="0"/>
              <a:t> </a:t>
            </a:r>
            <a:r>
              <a:rPr lang="en-US" dirty="0" smtClean="0"/>
              <a:t>Expansion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F0E5-1220-58C5-00C4-5C776543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365755"/>
            <a:ext cx="12079458" cy="6386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Strengthening the Policy Framework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Bioeconomy</a:t>
            </a:r>
            <a:r>
              <a:rPr lang="en-US" dirty="0"/>
              <a:t> policies remain underdeveloped in many African </a:t>
            </a:r>
            <a:r>
              <a:rPr lang="en-US" dirty="0" smtClean="0"/>
              <a:t>nations.</a:t>
            </a:r>
          </a:p>
          <a:p>
            <a:pPr marL="0" indent="0">
              <a:buNone/>
            </a:pPr>
            <a:r>
              <a:rPr lang="en-US" b="1" dirty="0" smtClean="0"/>
              <a:t>Key policy gaps include: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Lack </a:t>
            </a:r>
            <a:r>
              <a:rPr lang="en-US" dirty="0"/>
              <a:t>of explicit integration of bio-based solutions in national agricultural and energy policies.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Absence of incentives for bio-based enterprises, such as tax reliefs and subsidies.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Weak regulatory </a:t>
            </a:r>
            <a:r>
              <a:rPr lang="en-US" dirty="0" smtClean="0"/>
              <a:t>frameworks.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Institutional Roles in </a:t>
            </a:r>
            <a:r>
              <a:rPr lang="en-US" b="1" dirty="0" err="1"/>
              <a:t>Bioeconomy</a:t>
            </a:r>
            <a:r>
              <a:rPr lang="en-US" b="1" dirty="0"/>
              <a:t> Expansion</a:t>
            </a:r>
          </a:p>
          <a:p>
            <a:pPr marL="0" indent="0">
              <a:buNone/>
            </a:pPr>
            <a:r>
              <a:rPr lang="en-US" b="1" dirty="0"/>
              <a:t>Government </a:t>
            </a:r>
            <a:r>
              <a:rPr lang="en-US" b="1" dirty="0" smtClean="0"/>
              <a:t>Agencies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Develop and implement policies that support bio-based innovations.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Provide subsidies and funding for research, pilot projects, and commercialization.</a:t>
            </a:r>
          </a:p>
          <a:p>
            <a:pPr marL="0" indent="0">
              <a:buNone/>
            </a:pPr>
            <a:r>
              <a:rPr lang="en-US" b="1" dirty="0"/>
              <a:t>Regional &amp; International Organizations: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The AU, ECOWAS, and EU play a key role in shaping </a:t>
            </a:r>
            <a:r>
              <a:rPr lang="en-US" dirty="0" err="1"/>
              <a:t>bioeconomy</a:t>
            </a:r>
            <a:r>
              <a:rPr lang="en-US" dirty="0"/>
              <a:t> strategies.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Facilitating regional trade agreements for bio-based products</a:t>
            </a:r>
            <a:r>
              <a:rPr lang="en-US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3537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-127245"/>
            <a:ext cx="12079458" cy="45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F0E5-1220-58C5-00C4-5C776543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755"/>
            <a:ext cx="12192000" cy="6316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smtClean="0"/>
              <a:t>Private </a:t>
            </a:r>
            <a:r>
              <a:rPr lang="en-US" b="1" dirty="0"/>
              <a:t>Sector &amp; Civil Society: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Invest in </a:t>
            </a:r>
            <a:r>
              <a:rPr lang="en-US" dirty="0" err="1"/>
              <a:t>bioeconomy</a:t>
            </a:r>
            <a:r>
              <a:rPr lang="en-US" dirty="0"/>
              <a:t> initiatives and promote technology adoption.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Support grassroots movements advocating for sustainable agriculture and renewable energy solutions</a:t>
            </a:r>
            <a:r>
              <a:rPr lang="en-US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 algn="just">
              <a:buNone/>
            </a:pPr>
            <a:r>
              <a:rPr lang="en-US" b="1" dirty="0"/>
              <a:t>Recommendations for Strengthening Policy &amp; Institutional Support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Integrate </a:t>
            </a:r>
            <a:r>
              <a:rPr lang="en-US" dirty="0" err="1"/>
              <a:t>bioeconomy</a:t>
            </a:r>
            <a:r>
              <a:rPr lang="en-US" dirty="0"/>
              <a:t> into national and regional development policies.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Create financial incentives (subsidies, grants, tax relief) for bio-based enterprises.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Develop certification standards for </a:t>
            </a:r>
            <a:r>
              <a:rPr lang="en-US" dirty="0" err="1"/>
              <a:t>biochar</a:t>
            </a:r>
            <a:r>
              <a:rPr lang="en-US" dirty="0"/>
              <a:t>, </a:t>
            </a:r>
            <a:r>
              <a:rPr lang="en-US" dirty="0" smtClean="0"/>
              <a:t>bio-briquettes, </a:t>
            </a:r>
            <a:r>
              <a:rPr lang="en-US" dirty="0"/>
              <a:t>and alternative biofuels.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Enhance collaboration between governments, the private sector, and research </a:t>
            </a:r>
            <a:r>
              <a:rPr lang="en-US" dirty="0" smtClean="0"/>
              <a:t>institutions.</a:t>
            </a:r>
          </a:p>
        </p:txBody>
      </p:sp>
    </p:spTree>
    <p:extLst>
      <p:ext uri="{BB962C8B-B14F-4D97-AF65-F5344CB8AC3E}">
        <p14:creationId xmlns:p14="http://schemas.microsoft.com/office/powerpoint/2010/main" val="49168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3699170"/>
            <a:ext cx="12079458" cy="4508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Scaling Bio4Africa Beyond the </a:t>
            </a:r>
            <a:r>
              <a:rPr lang="en-US" sz="4400" dirty="0" smtClean="0"/>
              <a:t>Project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59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-42837"/>
            <a:ext cx="12079458" cy="45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Scaling Bio4Africa Beyond the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F0E5-1220-58C5-00C4-5C776543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755"/>
            <a:ext cx="12192000" cy="631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Sustaining Impact Beyond the Pilot Phase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Bio4Africa has proven that bio-based solutions work. Now, the challenge is scaling them.</a:t>
            </a:r>
          </a:p>
          <a:p>
            <a:pPr marL="0" indent="0">
              <a:buNone/>
            </a:pPr>
            <a:r>
              <a:rPr lang="en-US" dirty="0"/>
              <a:t>The transition from pilot trials to full-scale adoption requires: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Integration into national policies to ensure long-term impact.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Strengthening local capacity to sustain operations post-project funding.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Private sector engagement to commercialize bio-based technologies.</a:t>
            </a:r>
          </a:p>
          <a:p>
            <a:pPr marL="0" indent="0">
              <a:buNone/>
            </a:pPr>
            <a:r>
              <a:rPr lang="en-US" b="1" dirty="0"/>
              <a:t>Key Strategies for Scale-Up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Business Incubation &amp; Acceleration Programs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Support </a:t>
            </a:r>
            <a:r>
              <a:rPr lang="en-US" dirty="0"/>
              <a:t>local entrepreneurs in launching and growing bio-based enterprises.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Investment &amp; Financial Sustainability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Attract impact investors and funding from international development partners.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Knowledge Exchange &amp; Technical Training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Expand farmer training programs and strengthen university-private sector collaborations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539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-127245"/>
            <a:ext cx="12079458" cy="45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F0E5-1220-58C5-00C4-5C776543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755"/>
            <a:ext cx="12192000" cy="631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Strengthening Global and Regional </a:t>
            </a:r>
            <a:r>
              <a:rPr lang="en-US" b="1" dirty="0"/>
              <a:t>Collaboration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Working </a:t>
            </a:r>
            <a:r>
              <a:rPr lang="en-US" dirty="0"/>
              <a:t>with </a:t>
            </a:r>
            <a:r>
              <a:rPr lang="en-US" b="1" dirty="0" err="1"/>
              <a:t>Biostar</a:t>
            </a:r>
            <a:r>
              <a:rPr lang="en-US" b="1" dirty="0"/>
              <a:t> </a:t>
            </a:r>
            <a:r>
              <a:rPr lang="en-US" b="1" dirty="0" err="1"/>
              <a:t>Afrique</a:t>
            </a:r>
            <a:r>
              <a:rPr lang="en-US" b="1" dirty="0"/>
              <a:t>, CIRAD, </a:t>
            </a:r>
            <a:r>
              <a:rPr lang="en-US" b="1" dirty="0" smtClean="0"/>
              <a:t>EU and </a:t>
            </a:r>
            <a:r>
              <a:rPr lang="en-US" b="1" dirty="0"/>
              <a:t>AU</a:t>
            </a:r>
            <a:r>
              <a:rPr lang="en-US" dirty="0"/>
              <a:t> to align efforts for large-scale implementation.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Vision </a:t>
            </a:r>
            <a:r>
              <a:rPr lang="en-US" b="1" dirty="0"/>
              <a:t>for the Future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Africa’s </a:t>
            </a:r>
            <a:r>
              <a:rPr lang="en-US" dirty="0" smtClean="0"/>
              <a:t>bio-economy </a:t>
            </a:r>
            <a:r>
              <a:rPr lang="en-US" dirty="0"/>
              <a:t>must move from </a:t>
            </a:r>
            <a:r>
              <a:rPr lang="en-US" dirty="0" smtClean="0"/>
              <a:t>pilot </a:t>
            </a:r>
            <a:r>
              <a:rPr lang="en-US" dirty="0"/>
              <a:t>projects to a fully integrated, scalable industry.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EAFF, Bio4Africa, and its partners must push for long-term funding, policy support, and market-driven sustainability.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Way forward</a:t>
            </a: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 must move beyond pilots. It’s time to turn bio-based solutions into Africa’s next economic frontier.</a:t>
            </a:r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931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-56905"/>
            <a:ext cx="12079458" cy="45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Next Steps &amp; Call to </a:t>
            </a:r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F0E5-1220-58C5-00C4-5C776543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755"/>
            <a:ext cx="12192000" cy="631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The Time to Act is Now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Bio-based solutions are no longer experimental – they are ready for scaling.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Collaboration is key: We need governments, investors, research institutions, and farmers to drive this movement forward.</a:t>
            </a:r>
          </a:p>
          <a:p>
            <a:pPr marL="0" indent="0">
              <a:buNone/>
            </a:pPr>
            <a:r>
              <a:rPr lang="en-US" b="1" dirty="0" smtClean="0"/>
              <a:t>What is needed</a:t>
            </a: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Investors &amp; Policymakers: Create an enabling environment for </a:t>
            </a:r>
            <a:r>
              <a:rPr lang="en-US" dirty="0" smtClean="0"/>
              <a:t>bio-economy </a:t>
            </a:r>
            <a:r>
              <a:rPr lang="en-US" dirty="0"/>
              <a:t>expansion.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Private Sector &amp; Entrepreneurs: Develop commercially viable bio-based businesses.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Research &amp; Development Partners: Continue innovating and supporting knowledge </a:t>
            </a:r>
            <a:r>
              <a:rPr lang="en-US"/>
              <a:t>transfer</a:t>
            </a:r>
            <a:r>
              <a:rPr lang="en-US" smtClean="0"/>
              <a:t>.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EAFF’s Commitment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Advancing policy dialogues, supporting farmer-led bio-enterprises, and fostering sustainable partnerships.</a:t>
            </a:r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53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-56905"/>
            <a:ext cx="12079458" cy="45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F0E5-1220-58C5-00C4-5C776543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755"/>
            <a:ext cx="12192000" cy="6316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Our final message</a:t>
            </a: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Together, we can turn Africa’s </a:t>
            </a:r>
            <a:r>
              <a:rPr lang="en-US" dirty="0" smtClean="0"/>
              <a:t>bio-economy </a:t>
            </a:r>
            <a:r>
              <a:rPr lang="en-US" dirty="0"/>
              <a:t>into a thriving, sustainable industry.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Join the movement—let’s build a bio-based future for Africa</a:t>
            </a:r>
            <a:r>
              <a:rPr lang="en-US" dirty="0" smtClean="0"/>
              <a:t>!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2057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2">
            <a:extLst>
              <a:ext uri="{FF2B5EF4-FFF2-40B4-BE49-F238E27FC236}">
                <a16:creationId xmlns:a16="http://schemas.microsoft.com/office/drawing/2014/main" id="{E4721A70-2AD2-4AC0-8C58-49B3E4009A6A}"/>
              </a:ext>
            </a:extLst>
          </p:cNvPr>
          <p:cNvSpPr txBox="1">
            <a:spLocks/>
          </p:cNvSpPr>
          <p:nvPr/>
        </p:nvSpPr>
        <p:spPr>
          <a:xfrm>
            <a:off x="7971692" y="5202238"/>
            <a:ext cx="4220308" cy="16557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 smtClean="0"/>
              <a:t>Presenter: Robert Kubai</a:t>
            </a:r>
          </a:p>
          <a:p>
            <a:pPr marL="0" indent="0">
              <a:buNone/>
            </a:pPr>
            <a:r>
              <a:rPr lang="da-DK" b="1" dirty="0" smtClean="0"/>
              <a:t>Email: </a:t>
            </a:r>
            <a:r>
              <a:rPr lang="da-DK" b="1" dirty="0" smtClean="0">
                <a:hlinkClick r:id="rId4"/>
              </a:rPr>
              <a:t>kubairm@gmail.com</a:t>
            </a:r>
            <a:endParaRPr lang="da-DK" b="1" dirty="0" smtClean="0"/>
          </a:p>
          <a:p>
            <a:pPr marL="0" indent="0">
              <a:buNone/>
            </a:pPr>
            <a:r>
              <a:rPr lang="da-DK" b="1" dirty="0" smtClean="0"/>
              <a:t>EAFF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40700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140044"/>
            <a:ext cx="10128738" cy="450800"/>
          </a:xfrm>
        </p:spPr>
        <p:txBody>
          <a:bodyPr>
            <a:normAutofit fontScale="90000"/>
          </a:bodyPr>
          <a:lstStyle/>
          <a:p>
            <a:r>
              <a:rPr lang="en-US" dirty="0"/>
              <a:t>EAFF’s Role in Advancing </a:t>
            </a:r>
            <a:r>
              <a:rPr lang="en-US" dirty="0" smtClean="0"/>
              <a:t>Bio-economy </a:t>
            </a:r>
            <a:r>
              <a:rPr lang="en-US" dirty="0"/>
              <a:t>in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F0E5-1220-58C5-00C4-5C776543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886265"/>
            <a:ext cx="11677357" cy="5753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Who </a:t>
            </a:r>
            <a:r>
              <a:rPr lang="en-US" sz="2400" b="1" dirty="0"/>
              <a:t>is EAFF?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 leading regional farmers’ organization representing </a:t>
            </a:r>
            <a:r>
              <a:rPr lang="en-US" sz="2400" dirty="0" smtClean="0"/>
              <a:t>more than 25 millions smallholder </a:t>
            </a:r>
            <a:r>
              <a:rPr lang="en-US" sz="2400" dirty="0"/>
              <a:t>farmers across Eastern </a:t>
            </a:r>
            <a:r>
              <a:rPr lang="en-US" sz="2400" dirty="0" smtClean="0"/>
              <a:t>Africa, covering </a:t>
            </a:r>
            <a:r>
              <a:rPr lang="en-US" sz="2400" dirty="0" err="1" smtClean="0"/>
              <a:t>Kenyam</a:t>
            </a:r>
            <a:r>
              <a:rPr lang="en-US" sz="2400" dirty="0" smtClean="0"/>
              <a:t> Uganda, Tanzania, DR Congo, Rwanda, Burundi, South Sudan, Ethiopia, Djibouti.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Focused </a:t>
            </a:r>
            <a:r>
              <a:rPr lang="en-US" sz="2400" dirty="0"/>
              <a:t>on policy advocacy, technology adoption, market access, and climate </a:t>
            </a:r>
            <a:r>
              <a:rPr lang="en-US" sz="2400" dirty="0" smtClean="0"/>
              <a:t>resilience.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EAFF’s Bio-economy </a:t>
            </a:r>
            <a:r>
              <a:rPr lang="en-US" sz="2400" b="1" dirty="0"/>
              <a:t>Strategy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Promoting </a:t>
            </a:r>
            <a:r>
              <a:rPr lang="en-US" sz="2400" dirty="0" smtClean="0"/>
              <a:t>bio-based </a:t>
            </a:r>
            <a:r>
              <a:rPr lang="en-US" sz="2400" dirty="0"/>
              <a:t>solutions that enhance climate adaptation, rural livelihoods, and energy </a:t>
            </a:r>
            <a:r>
              <a:rPr lang="en-US" sz="2400" dirty="0" smtClean="0"/>
              <a:t>access.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Facilitating </a:t>
            </a:r>
            <a:r>
              <a:rPr lang="en-US" sz="2400" dirty="0"/>
              <a:t>technology transfer, business models, and investment in bio-based </a:t>
            </a:r>
            <a:r>
              <a:rPr lang="en-US" sz="2400" dirty="0" smtClean="0"/>
              <a:t>enterprises.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EAFF &amp; Bio4Africa: Impact &amp; Lessons Learned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Led </a:t>
            </a:r>
            <a:r>
              <a:rPr lang="en-US" sz="2400" dirty="0"/>
              <a:t>local stakeholder engagements with </a:t>
            </a:r>
            <a:r>
              <a:rPr lang="en-US" sz="2400" dirty="0" smtClean="0"/>
              <a:t>farmers</a:t>
            </a:r>
            <a:r>
              <a:rPr lang="en-US" sz="2400" dirty="0"/>
              <a:t>, policymakers, </a:t>
            </a:r>
            <a:r>
              <a:rPr lang="en-US" sz="2400" dirty="0" smtClean="0"/>
              <a:t>governments, and </a:t>
            </a:r>
            <a:r>
              <a:rPr lang="en-US" sz="2400" dirty="0"/>
              <a:t>private sector players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7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140044"/>
            <a:ext cx="10128738" cy="4508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Bio-Based Solutions Matter for </a:t>
            </a:r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F0E5-1220-58C5-00C4-5C776543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886265"/>
            <a:ext cx="11677357" cy="5753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..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73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2541" y="470361"/>
            <a:ext cx="11677357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Why Bio-Based Solutions Matter for Africa</a:t>
            </a:r>
            <a:endParaRPr lang="en-US" altLang="en-US" sz="24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Afr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ica faces multiple agricultural and environmental challenges, including: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Soil degradation &amp; declining fertility due to unsustainable farming practices.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Deforestation &amp; biomass overuse for cooking and processing.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Post-harvest losses &amp; inefficient waste management, leading to economic losses.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Energy insecurity and dependence on expensive, non-renewable sources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Benefits of Bio-based solutions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 smtClean="0">
                <a:latin typeface="+mj-lt"/>
              </a:rPr>
              <a:t>They offer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 sustainable, circular approach to: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Improve soil health &amp; carbon sequestration (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biochar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applications).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Provide clean energy alternatives (briquettes,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pelletization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HTC technologies).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Support rural bio-economies through local enterprise development.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Role of EAFF in the scale-up of the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Bio-based solutions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EAFF represents millions of smallholder farmers across Eastern Africa.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Bio-based solutions are no longer experimental; they are proven, scalable, and essential for Africa’s sustainable future.</a:t>
            </a:r>
          </a:p>
        </p:txBody>
      </p:sp>
    </p:spTree>
    <p:extLst>
      <p:ext uri="{BB962C8B-B14F-4D97-AF65-F5344CB8AC3E}">
        <p14:creationId xmlns:p14="http://schemas.microsoft.com/office/powerpoint/2010/main" val="138572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140044"/>
            <a:ext cx="10128738" cy="450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Challenge – Why Bio-Based Solutions Are </a:t>
            </a:r>
            <a:r>
              <a:rPr lang="en-US" dirty="0" smtClean="0"/>
              <a:t>Critical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F0E5-1220-58C5-00C4-5C776543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886265"/>
            <a:ext cx="11677357" cy="5753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2542" y="674388"/>
            <a:ext cx="12079458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Agricultural and Environmental Crisis in Africa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Soil degradation &amp; desertification are reducing food production capacity.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Deforestation &amp; over-reliance on biomass are increasing environmental vulnerabilities.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Agricultural waste mismanagement is contributing to pollution and lost economic potential.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Energy insecurity and high dependence on fossil fuels remain barriers to sustainable development.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Need for Sustainable Agricultural Practices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Africa needs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agroecological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practices to enhance smallholder farmers climate resilience.</a:t>
            </a:r>
            <a:endParaRPr lang="en-US" altLang="en-US" sz="2000" dirty="0">
              <a:latin typeface="+mj-lt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Transitioning to bio-based solutions will:</a:t>
            </a:r>
          </a:p>
          <a:p>
            <a:pPr marL="8001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Restore soil health and enhance carbon sequestration.</a:t>
            </a:r>
          </a:p>
          <a:p>
            <a:pPr marL="8001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Reduce reliance on unsustainable energy sources.</a:t>
            </a:r>
          </a:p>
          <a:p>
            <a:pPr marL="8001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Provide new economic opportunities for smallholder farmers.</a:t>
            </a:r>
          </a:p>
          <a:p>
            <a:pPr marL="8001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Support a circular economy model that maximizes resource efficiency.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role of Bio-based solutions in </a:t>
            </a:r>
            <a:r>
              <a:rPr lang="en-US" altLang="en-US" sz="2000" b="1" dirty="0">
                <a:latin typeface="+mj-lt"/>
              </a:rPr>
              <a:t>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ddressing these challenges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Biochar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for soil amendment and improved agricultural productivity.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Briquettes for clean energy solutions and reduced deforestation.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With Africa’s population expected to double by 2050, pressure on resources will escalate.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Bio-based solutions </a:t>
            </a:r>
            <a:r>
              <a:rPr lang="en-US" altLang="en-US" sz="2000" dirty="0" smtClean="0">
                <a:latin typeface="+mj-lt"/>
              </a:rPr>
              <a:t>then becomes 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necessity for sustainable development.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73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0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" y="140044"/>
            <a:ext cx="11451101" cy="450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Bio4Africa </a:t>
            </a:r>
            <a:r>
              <a:rPr lang="en-US" dirty="0"/>
              <a:t>Project – Transforming Smallholder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F0E5-1220-58C5-00C4-5C776543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886265"/>
            <a:ext cx="11677357" cy="5753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13473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083346"/>
            <a:ext cx="1208883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Impact on Smallholder Farmers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Increased soil fertility and improved crop yields.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Reduction in deforestation by providing alternative biomass energy sources.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New business models for rural entrepreneurs engaging in bio-based product manufacturing.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Job creation &amp; economic opportunities for women and youth through local production chains.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smtClean="0">
                <a:latin typeface="+mj-lt"/>
              </a:rPr>
              <a:t>EAFF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’s capacity-building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Engaged stakeholders in policy discussions, training, and technology demonstrations.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Facilitated partnerships between farmers, researchers, policymakers, and the private sector to drive long-term adoption.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</a:t>
            </a:r>
            <a:r>
              <a:rPr lang="en-US" altLang="en-US" sz="2400" b="1" dirty="0" smtClean="0">
                <a:latin typeface="+mj-lt"/>
              </a:rPr>
              <a:t>way f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orward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Scaling pilot successes into national agricultural policies.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Expanding funding mechanisms to increase private sector investment in bio-based solutions.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Strengthening regional collaboration through CIRAD partnerships.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3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8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140044"/>
            <a:ext cx="10128738" cy="450800"/>
          </a:xfrm>
        </p:spPr>
        <p:txBody>
          <a:bodyPr>
            <a:normAutofit fontScale="90000"/>
          </a:bodyPr>
          <a:lstStyle/>
          <a:p>
            <a:r>
              <a:rPr lang="en-US" dirty="0"/>
              <a:t>Success Stories from Pilot </a:t>
            </a:r>
            <a:r>
              <a:rPr lang="en-US" dirty="0" smtClean="0"/>
              <a:t>Countries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F0E5-1220-58C5-00C4-5C776543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886265"/>
            <a:ext cx="11677357" cy="5753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Lessons from Bio4Africa’s Pilot Trials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/>
              <a:t>Biochar</a:t>
            </a:r>
            <a:r>
              <a:rPr lang="en-US" sz="2400" dirty="0" smtClean="0"/>
              <a:t> </a:t>
            </a:r>
            <a:r>
              <a:rPr lang="en-US" sz="2400" dirty="0"/>
              <a:t>trials indicated </a:t>
            </a:r>
            <a:r>
              <a:rPr lang="en-US" sz="2400" dirty="0" smtClean="0"/>
              <a:t>improvements </a:t>
            </a:r>
            <a:r>
              <a:rPr lang="en-US" sz="2400" dirty="0"/>
              <a:t>in soil health and moisture </a:t>
            </a:r>
            <a:r>
              <a:rPr lang="en-US" sz="2400" dirty="0" smtClean="0"/>
              <a:t>retention.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Farmers were receptive to </a:t>
            </a:r>
            <a:r>
              <a:rPr lang="en-US" sz="2400" dirty="0" err="1"/>
              <a:t>biochar</a:t>
            </a:r>
            <a:r>
              <a:rPr lang="en-US" sz="2400" dirty="0"/>
              <a:t> applications but required training on best use practices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Stakeholder </a:t>
            </a:r>
            <a:r>
              <a:rPr lang="en-US" sz="2400" dirty="0"/>
              <a:t>engagement revealed a strong demand for affordable and accessible bio-based </a:t>
            </a:r>
            <a:r>
              <a:rPr lang="en-US" sz="2400" dirty="0" smtClean="0"/>
              <a:t>inputs.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Need </a:t>
            </a:r>
            <a:r>
              <a:rPr lang="en-US" sz="2400" dirty="0"/>
              <a:t>for financial incentives to drive early-stage adoption among farmers and small businesses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Increased </a:t>
            </a:r>
            <a:r>
              <a:rPr lang="en-US" sz="2400" dirty="0"/>
              <a:t>interest in public-private partnerships to expand technology </a:t>
            </a:r>
            <a:r>
              <a:rPr lang="en-US" sz="2400" dirty="0" smtClean="0"/>
              <a:t>uptake.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Identified </a:t>
            </a:r>
            <a:r>
              <a:rPr lang="en-US" sz="2400" dirty="0"/>
              <a:t>the need for cooperative models to scale access to bio-based technologies.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Key Takeaway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Pilot </a:t>
            </a:r>
            <a:r>
              <a:rPr lang="en-US" sz="2400" dirty="0" smtClean="0"/>
              <a:t>cases’ local stakeholder engagement events provided </a:t>
            </a:r>
            <a:r>
              <a:rPr lang="en-US" sz="2400" dirty="0"/>
              <a:t>critical </a:t>
            </a:r>
            <a:r>
              <a:rPr lang="en-US" sz="2400" dirty="0" smtClean="0"/>
              <a:t>understanding </a:t>
            </a:r>
            <a:r>
              <a:rPr lang="en-US" sz="2400" dirty="0"/>
              <a:t>on technology adoption barriers and opportunities for scaling bio-based solutions across Africa.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240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20871"/>
            <a:ext cx="12079458" cy="45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Scaling Bio-Based </a:t>
            </a:r>
            <a:r>
              <a:rPr lang="en-US" sz="4900" dirty="0"/>
              <a:t>Enterprises</a:t>
            </a:r>
            <a:r>
              <a:rPr lang="en-US" dirty="0"/>
              <a:t> – The </a:t>
            </a:r>
            <a:r>
              <a:rPr lang="en-US" dirty="0" smtClean="0"/>
              <a:t>role </a:t>
            </a:r>
            <a:r>
              <a:rPr lang="en-US" dirty="0"/>
              <a:t>of </a:t>
            </a:r>
            <a:r>
              <a:rPr lang="en-US" dirty="0" smtClean="0"/>
              <a:t>business models </a:t>
            </a:r>
            <a:r>
              <a:rPr lang="en-US" dirty="0"/>
              <a:t>&amp; i</a:t>
            </a:r>
            <a:r>
              <a:rPr lang="en-US" dirty="0" smtClean="0"/>
              <a:t>nvestment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7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210384"/>
            <a:ext cx="12079458" cy="45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Scaling Bio-Based Enterprises – The </a:t>
            </a:r>
            <a:r>
              <a:rPr lang="en-US" dirty="0" smtClean="0"/>
              <a:t>role </a:t>
            </a:r>
            <a:r>
              <a:rPr lang="en-US" dirty="0"/>
              <a:t>of </a:t>
            </a:r>
            <a:r>
              <a:rPr lang="en-US" dirty="0" smtClean="0"/>
              <a:t>business models </a:t>
            </a:r>
            <a:r>
              <a:rPr lang="en-US" dirty="0"/>
              <a:t>&amp; i</a:t>
            </a:r>
            <a:r>
              <a:rPr lang="en-US" dirty="0" smtClean="0"/>
              <a:t>nvestment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F0E5-1220-58C5-00C4-5C776543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5925"/>
            <a:ext cx="12192000" cy="5753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Unlocking </a:t>
            </a:r>
            <a:r>
              <a:rPr lang="en-US" b="1" dirty="0"/>
              <a:t>the Potential of Bio-Based Businesses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Time to move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Pilots to Profits: Transforming trials into commercially viable enterprises.</a:t>
            </a:r>
          </a:p>
          <a:p>
            <a:pPr marL="0" indent="0">
              <a:buNone/>
            </a:pPr>
            <a:r>
              <a:rPr lang="en-US" b="1" dirty="0"/>
              <a:t>Key Barriers to </a:t>
            </a:r>
            <a:r>
              <a:rPr lang="en-US" b="1" dirty="0" smtClean="0"/>
              <a:t>Scaling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Lack of investment in processing </a:t>
            </a:r>
            <a:r>
              <a:rPr lang="en-US" dirty="0" smtClean="0"/>
              <a:t>infrastructure.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Limited </a:t>
            </a:r>
            <a:r>
              <a:rPr lang="en-US" dirty="0"/>
              <a:t>access to financial support for smallholder </a:t>
            </a:r>
            <a:r>
              <a:rPr lang="en-US" dirty="0" smtClean="0"/>
              <a:t>entrepreneurs.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Need </a:t>
            </a:r>
            <a:r>
              <a:rPr lang="en-US" dirty="0"/>
              <a:t>for stronger market linkages and supply chain development.</a:t>
            </a:r>
          </a:p>
          <a:p>
            <a:pPr marL="0" indent="0">
              <a:buNone/>
            </a:pPr>
            <a:r>
              <a:rPr lang="en-US" b="1" dirty="0"/>
              <a:t>Business Models for Success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Farmer Cooperatives: Shared ownership of processing facilities to reduce </a:t>
            </a:r>
            <a:r>
              <a:rPr lang="en-US" dirty="0" smtClean="0"/>
              <a:t>costs.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Public-Private </a:t>
            </a:r>
            <a:r>
              <a:rPr lang="en-US" dirty="0"/>
              <a:t>Partnerships (PPPs): Attracting investment through government and private sector </a:t>
            </a:r>
            <a:r>
              <a:rPr lang="en-US" dirty="0" smtClean="0"/>
              <a:t>collaboration.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Social </a:t>
            </a:r>
            <a:r>
              <a:rPr lang="en-US" dirty="0"/>
              <a:t>Enterprises: Sustainable business models that reinvest profits into community development</a:t>
            </a:r>
            <a:r>
              <a:rPr lang="en-US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060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CF4-E540-170A-C90A-15311AD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210384"/>
            <a:ext cx="12079458" cy="45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F0E5-1220-58C5-00C4-5C776543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886265"/>
            <a:ext cx="11677357" cy="5753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Investment </a:t>
            </a:r>
            <a:r>
              <a:rPr lang="en-US" b="1" dirty="0"/>
              <a:t>Opportunities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EU and African Union funds supporting </a:t>
            </a:r>
            <a:r>
              <a:rPr lang="en-US" dirty="0" err="1"/>
              <a:t>bioeconomy</a:t>
            </a:r>
            <a:r>
              <a:rPr lang="en-US" dirty="0"/>
              <a:t> </a:t>
            </a:r>
            <a:r>
              <a:rPr lang="en-US" dirty="0" smtClean="0"/>
              <a:t>startups.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Impact </a:t>
            </a:r>
            <a:r>
              <a:rPr lang="en-US" dirty="0"/>
              <a:t>investors looking for scalable, green business </a:t>
            </a:r>
            <a:r>
              <a:rPr lang="en-US" dirty="0" smtClean="0"/>
              <a:t>solutions.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Microfinance </a:t>
            </a:r>
            <a:r>
              <a:rPr lang="en-US" dirty="0"/>
              <a:t>and blended finance models to increase accessibility for smallholders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Way forward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Governments, investors, </a:t>
            </a:r>
            <a:r>
              <a:rPr lang="en-US" dirty="0" smtClean="0"/>
              <a:t>and </a:t>
            </a:r>
            <a:r>
              <a:rPr lang="en-US" dirty="0"/>
              <a:t>private sector players must work together to scale bio-based </a:t>
            </a:r>
            <a:r>
              <a:rPr lang="en-US" dirty="0" smtClean="0"/>
              <a:t>enterprises.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future of Africa’s </a:t>
            </a:r>
            <a:r>
              <a:rPr lang="en-US" dirty="0" smtClean="0"/>
              <a:t>bio-economy </a:t>
            </a:r>
            <a:r>
              <a:rPr lang="en-US" dirty="0"/>
              <a:t>depends on transforming trials into thriving businesses.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347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469636F1E13342B2E8ABA308092C57" ma:contentTypeVersion="15" ma:contentTypeDescription="Opret et nyt dokument." ma:contentTypeScope="" ma:versionID="2835f65a46358a4eb2dcead06e34867a">
  <xsd:schema xmlns:xsd="http://www.w3.org/2001/XMLSchema" xmlns:xs="http://www.w3.org/2001/XMLSchema" xmlns:p="http://schemas.microsoft.com/office/2006/metadata/properties" xmlns:ns2="407dcf7b-8aab-482f-8ad8-6086390b57e4" targetNamespace="http://schemas.microsoft.com/office/2006/metadata/properties" ma:root="true" ma:fieldsID="4aac8ab62f56006e70d5dd43a1d291dc" ns2:_="">
    <xsd:import namespace="407dcf7b-8aab-482f-8ad8-6086390b57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dcf7b-8aab-482f-8ad8-6086390b57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9e3a0ad9-0a94-465f-8466-410c9be234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7dcf7b-8aab-482f-8ad8-6086390b57e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925D47-76EE-4C02-81C3-571C244505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AEA8F5-41F3-4E86-BC48-95EC4AB971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dcf7b-8aab-482f-8ad8-6086390b57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81B896-AF95-46BE-89AF-F5D1C7A08DB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07dcf7b-8aab-482f-8ad8-6086390b57e4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1597</Words>
  <Application>Microsoft Office PowerPoint</Application>
  <PresentationFormat>Widescreen</PresentationFormat>
  <Paragraphs>197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Wingdings</vt:lpstr>
      <vt:lpstr>Office Theme</vt:lpstr>
      <vt:lpstr>BIO-BASED SOLUTIONS FOR AFRICA’S SUSTAINABLE FUTURE: BRIDGING INNOVATION &amp; SMALLHOLDER FARMERS Bio-Based Solutions for Africa’s Sustainable Future From Research to Adoption: How Smallholder Farmers Are Driving the Bio-economy Revolution </vt:lpstr>
      <vt:lpstr>EAFF’s Role in Advancing Bio-economy in Africa</vt:lpstr>
      <vt:lpstr>Why Bio-Based Solutions Matter for Africa</vt:lpstr>
      <vt:lpstr>The Challenge – Why Bio-Based Solutions Are Critical</vt:lpstr>
      <vt:lpstr>The Bio4Africa Project – Transforming Smallholder Agriculture</vt:lpstr>
      <vt:lpstr>Success Stories from Pilot Countries</vt:lpstr>
      <vt:lpstr>Scaling Bio-Based Enterprises – The role of business models &amp; investment</vt:lpstr>
      <vt:lpstr>Scaling Bio-Based Enterprises – The role of business models &amp; investment</vt:lpstr>
      <vt:lpstr>Cont’</vt:lpstr>
      <vt:lpstr>Financial and Technical Support for Bio-Based Businesses</vt:lpstr>
      <vt:lpstr>Cont’</vt:lpstr>
      <vt:lpstr>Policy &amp; Institutional Support for Bioeconomy Expansion</vt:lpstr>
      <vt:lpstr>Cont’</vt:lpstr>
      <vt:lpstr>Scaling Bio4Africa Beyond the Project</vt:lpstr>
      <vt:lpstr>Scaling Bio4Africa Beyond the Project</vt:lpstr>
      <vt:lpstr>Cont’</vt:lpstr>
      <vt:lpstr>Next Steps &amp; Call to Action</vt:lpstr>
      <vt:lpstr>The 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Jung Laursen</dc:creator>
  <cp:lastModifiedBy>rkubai@eaffu.org</cp:lastModifiedBy>
  <cp:revision>623</cp:revision>
  <dcterms:created xsi:type="dcterms:W3CDTF">2021-12-07T15:15:29Z</dcterms:created>
  <dcterms:modified xsi:type="dcterms:W3CDTF">2025-01-30T13:41:34Z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0x010100A2469636F1E13342B2E8ABA308092C57</vt:lpwstr>
  </property>
  <property fmtid="{D5CDD505-2E9C-101B-9397-08002B2CF9AE}" pid="3" name="MediaServiceImageTags">
    <vt:lpwstr/>
  </property>
</Properties>
</file>