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502" r:id="rId5"/>
    <p:sldId id="503" r:id="rId6"/>
    <p:sldId id="504" r:id="rId7"/>
    <p:sldId id="505" r:id="rId8"/>
    <p:sldId id="506" r:id="rId9"/>
    <p:sldId id="508" r:id="rId10"/>
    <p:sldId id="509" r:id="rId11"/>
    <p:sldId id="258"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mmandre" initials="c" lastIdx="1" clrIdx="0">
    <p:extLst>
      <p:ext uri="{19B8F6BF-5375-455C-9EA6-DF929625EA0E}">
        <p15:presenceInfo xmlns:p15="http://schemas.microsoft.com/office/powerpoint/2012/main" userId="command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C16"/>
    <a:srgbClr val="FAD01D"/>
    <a:srgbClr val="72922B"/>
    <a:srgbClr val="F1F1F1"/>
    <a:srgbClr val="4827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0"/>
  </p:normalViewPr>
  <p:slideViewPr>
    <p:cSldViewPr snapToGrid="0">
      <p:cViewPr varScale="1">
        <p:scale>
          <a:sx n="107" d="100"/>
          <a:sy n="107" d="100"/>
        </p:scale>
        <p:origin x="736" y="160"/>
      </p:cViewPr>
      <p:guideLst/>
    </p:cSldViewPr>
  </p:slideViewPr>
  <p:notesTextViewPr>
    <p:cViewPr>
      <p:scale>
        <a:sx n="1" d="1"/>
        <a:sy n="1" d="1"/>
      </p:scale>
      <p:origin x="0" y="0"/>
    </p:cViewPr>
  </p:notesTextViewPr>
  <p:sorterViewPr>
    <p:cViewPr>
      <p:scale>
        <a:sx n="100" d="100"/>
        <a:sy n="100" d="100"/>
      </p:scale>
      <p:origin x="0" y="-2706"/>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35089303-2995-C4EE-D544-C09177116D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17CFD5D7-2A94-5A2A-AD3E-BD9BC669A2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0F3558-F262-48E0-BA72-91AC8BA8D64A}" type="datetimeFigureOut">
              <a:rPr lang="da-DK" smtClean="0"/>
              <a:t>28.01.2025</a:t>
            </a:fld>
            <a:endParaRPr lang="da-DK"/>
          </a:p>
        </p:txBody>
      </p:sp>
      <p:sp>
        <p:nvSpPr>
          <p:cNvPr id="4" name="Pladsholder til sidefod 3">
            <a:extLst>
              <a:ext uri="{FF2B5EF4-FFF2-40B4-BE49-F238E27FC236}">
                <a16:creationId xmlns:a16="http://schemas.microsoft.com/office/drawing/2014/main" id="{B1D1C0E7-BB92-3902-FD6B-E773AD7E6F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8B79499A-E9C8-E1F8-C284-87624FC5FB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F5C6AC-7F45-45F8-B7BE-A1FB5FCC5794}" type="slidenum">
              <a:rPr lang="da-DK" smtClean="0"/>
              <a:t>‹#›</a:t>
            </a:fld>
            <a:endParaRPr lang="da-DK"/>
          </a:p>
        </p:txBody>
      </p:sp>
    </p:spTree>
    <p:extLst>
      <p:ext uri="{BB962C8B-B14F-4D97-AF65-F5344CB8AC3E}">
        <p14:creationId xmlns:p14="http://schemas.microsoft.com/office/powerpoint/2010/main" val="3799667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E0C70-3F46-4B87-BA3E-682732B2B380}" type="datetimeFigureOut">
              <a:rPr lang="da-DK" smtClean="0"/>
              <a:t>28.01.2025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434AF-9CA1-4B14-B47F-06E7507C1F9D}" type="slidenum">
              <a:rPr lang="da-DK" smtClean="0"/>
              <a:t>‹#›</a:t>
            </a:fld>
            <a:endParaRPr lang="da-DK"/>
          </a:p>
        </p:txBody>
      </p:sp>
    </p:spTree>
    <p:extLst>
      <p:ext uri="{BB962C8B-B14F-4D97-AF65-F5344CB8AC3E}">
        <p14:creationId xmlns:p14="http://schemas.microsoft.com/office/powerpoint/2010/main" val="3091580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0.sv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Billede 9" descr="Et billede, der indeholder udendørs, træ, sky, plante&#10;&#10;Automatisk genereret beskrivelse">
            <a:extLst>
              <a:ext uri="{FF2B5EF4-FFF2-40B4-BE49-F238E27FC236}">
                <a16:creationId xmlns:a16="http://schemas.microsoft.com/office/drawing/2014/main" id="{8FCE0449-D2C1-275A-3964-0FC7ECFF78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7942"/>
            <a:ext cx="12192000" cy="8001000"/>
          </a:xfrm>
          <a:prstGeom prst="rect">
            <a:avLst/>
          </a:prstGeom>
        </p:spPr>
      </p:pic>
      <p:sp>
        <p:nvSpPr>
          <p:cNvPr id="2" name="Title 1">
            <a:extLst>
              <a:ext uri="{FF2B5EF4-FFF2-40B4-BE49-F238E27FC236}">
                <a16:creationId xmlns:a16="http://schemas.microsoft.com/office/drawing/2014/main" id="{DF0CE1D4-96D3-4BDB-9239-66DB8D72AE15}"/>
              </a:ext>
            </a:extLst>
          </p:cNvPr>
          <p:cNvSpPr>
            <a:spLocks noGrp="1"/>
          </p:cNvSpPr>
          <p:nvPr>
            <p:ph type="ctrTitle"/>
          </p:nvPr>
        </p:nvSpPr>
        <p:spPr>
          <a:xfrm>
            <a:off x="4276894" y="2761454"/>
            <a:ext cx="5906197" cy="1451772"/>
          </a:xfrm>
        </p:spPr>
        <p:txBody>
          <a:bodyPr anchor="b">
            <a:normAutofit/>
          </a:bodyPr>
          <a:lstStyle>
            <a:lvl1pPr algn="l">
              <a:defRPr sz="4000">
                <a:solidFill>
                  <a:schemeClr val="bg1"/>
                </a:solidFill>
                <a:latin typeface="+mn-lt"/>
              </a:defRPr>
            </a:lvl1pPr>
          </a:lstStyle>
          <a:p>
            <a:r>
              <a:rPr lang="en-US"/>
              <a:t>Click to edit Master title style</a:t>
            </a:r>
            <a:endParaRPr lang="da-DK"/>
          </a:p>
        </p:txBody>
      </p:sp>
      <p:sp>
        <p:nvSpPr>
          <p:cNvPr id="3" name="Subtitle 2">
            <a:extLst>
              <a:ext uri="{FF2B5EF4-FFF2-40B4-BE49-F238E27FC236}">
                <a16:creationId xmlns:a16="http://schemas.microsoft.com/office/drawing/2014/main" id="{D6412511-3DCC-489F-A555-B1FE29DA5A01}"/>
              </a:ext>
            </a:extLst>
          </p:cNvPr>
          <p:cNvSpPr>
            <a:spLocks noGrp="1"/>
          </p:cNvSpPr>
          <p:nvPr>
            <p:ph type="subTitle" idx="1"/>
          </p:nvPr>
        </p:nvSpPr>
        <p:spPr>
          <a:xfrm>
            <a:off x="4276894" y="4305301"/>
            <a:ext cx="65532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5" name="Footer Placeholder 4">
            <a:extLst>
              <a:ext uri="{FF2B5EF4-FFF2-40B4-BE49-F238E27FC236}">
                <a16:creationId xmlns:a16="http://schemas.microsoft.com/office/drawing/2014/main" id="{ED192EE4-2A4A-45FC-BA5E-0728DFDE648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EFEB97D7-1F22-424B-AC1B-17C67E10635E}"/>
              </a:ext>
            </a:extLst>
          </p:cNvPr>
          <p:cNvSpPr>
            <a:spLocks noGrp="1"/>
          </p:cNvSpPr>
          <p:nvPr>
            <p:ph type="sldNum" sz="quarter" idx="12"/>
          </p:nvPr>
        </p:nvSpPr>
        <p:spPr/>
        <p:txBody>
          <a:bodyPr/>
          <a:lstStyle/>
          <a:p>
            <a:fld id="{EDC0587E-A000-4DC1-8280-1642D02508FD}" type="slidenum">
              <a:rPr lang="da-DK" smtClean="0"/>
              <a:t>‹#›</a:t>
            </a:fld>
            <a:endParaRPr lang="da-DK" dirty="0"/>
          </a:p>
        </p:txBody>
      </p:sp>
      <p:sp>
        <p:nvSpPr>
          <p:cNvPr id="9" name="Subtitle 2">
            <a:extLst>
              <a:ext uri="{FF2B5EF4-FFF2-40B4-BE49-F238E27FC236}">
                <a16:creationId xmlns:a16="http://schemas.microsoft.com/office/drawing/2014/main" id="{63313E38-0938-4C4A-8243-3E4F72D946EB}"/>
              </a:ext>
            </a:extLst>
          </p:cNvPr>
          <p:cNvSpPr txBox="1">
            <a:spLocks/>
          </p:cNvSpPr>
          <p:nvPr userDrawn="1"/>
        </p:nvSpPr>
        <p:spPr>
          <a:xfrm>
            <a:off x="-93956" y="6378041"/>
            <a:ext cx="10839797" cy="12059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000" dirty="0"/>
              <a:t>www.Bio4Africa.eu</a:t>
            </a:r>
            <a:endParaRPr lang="da-DK" sz="2000" dirty="0"/>
          </a:p>
        </p:txBody>
      </p:sp>
      <p:pic>
        <p:nvPicPr>
          <p:cNvPr id="11" name="Picture 10">
            <a:extLst>
              <a:ext uri="{FF2B5EF4-FFF2-40B4-BE49-F238E27FC236}">
                <a16:creationId xmlns:a16="http://schemas.microsoft.com/office/drawing/2014/main" id="{F723A627-4CB3-4504-A79B-6924634770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4746" y="930219"/>
            <a:ext cx="3562136" cy="1205980"/>
          </a:xfrm>
          <a:prstGeom prst="rect">
            <a:avLst/>
          </a:prstGeom>
        </p:spPr>
      </p:pic>
      <p:cxnSp>
        <p:nvCxnSpPr>
          <p:cNvPr id="13" name="Straight Connector 12">
            <a:extLst>
              <a:ext uri="{FF2B5EF4-FFF2-40B4-BE49-F238E27FC236}">
                <a16:creationId xmlns:a16="http://schemas.microsoft.com/office/drawing/2014/main" id="{72AAD069-3002-4D0F-A3A2-DD203F1C6721}"/>
              </a:ext>
            </a:extLst>
          </p:cNvPr>
          <p:cNvCxnSpPr/>
          <p:nvPr userDrawn="1"/>
        </p:nvCxnSpPr>
        <p:spPr>
          <a:xfrm>
            <a:off x="4309583" y="6721475"/>
            <a:ext cx="2032718" cy="0"/>
          </a:xfrm>
          <a:prstGeom prst="line">
            <a:avLst/>
          </a:prstGeom>
          <a:ln w="19050">
            <a:solidFill>
              <a:srgbClr val="F5CC16"/>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406FC73-7F40-4062-9D1C-10BE012EF7A8}"/>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610600" y="6356350"/>
            <a:ext cx="2248239" cy="390998"/>
          </a:xfrm>
          <a:prstGeom prst="rect">
            <a:avLst/>
          </a:prstGeom>
        </p:spPr>
      </p:pic>
      <p:sp>
        <p:nvSpPr>
          <p:cNvPr id="4" name="Date Placeholder 3">
            <a:extLst>
              <a:ext uri="{FF2B5EF4-FFF2-40B4-BE49-F238E27FC236}">
                <a16:creationId xmlns:a16="http://schemas.microsoft.com/office/drawing/2014/main" id="{76B3EEF9-5311-483C-A17F-68F5069FD5D4}"/>
              </a:ext>
            </a:extLst>
          </p:cNvPr>
          <p:cNvSpPr>
            <a:spLocks noGrp="1"/>
          </p:cNvSpPr>
          <p:nvPr>
            <p:ph type="dt" sz="half" idx="10"/>
          </p:nvPr>
        </p:nvSpPr>
        <p:spPr/>
        <p:txBody>
          <a:bodyPr/>
          <a:lstStyle>
            <a:lvl1pPr>
              <a:defRPr>
                <a:solidFill>
                  <a:schemeClr val="bg1"/>
                </a:solidFill>
              </a:defRPr>
            </a:lvl1pPr>
          </a:lstStyle>
          <a:p>
            <a:fld id="{FCE9E097-3E9A-4D7F-BA01-459243EC3021}" type="datetimeFigureOut">
              <a:rPr lang="da-DK" smtClean="0"/>
              <a:pPr/>
              <a:t>28.01.2025</a:t>
            </a:fld>
            <a:endParaRPr lang="da-DK" dirty="0"/>
          </a:p>
        </p:txBody>
      </p:sp>
    </p:spTree>
    <p:extLst>
      <p:ext uri="{BB962C8B-B14F-4D97-AF65-F5344CB8AC3E}">
        <p14:creationId xmlns:p14="http://schemas.microsoft.com/office/powerpoint/2010/main" val="956424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0378-00E0-4994-9332-775E312E5D0E}"/>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C580B117-FBB5-48D6-93DC-05DCBACB45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00B65E44-7AD8-493D-9DBF-4EACE6C0EB54}"/>
              </a:ext>
            </a:extLst>
          </p:cNvPr>
          <p:cNvSpPr>
            <a:spLocks noGrp="1"/>
          </p:cNvSpPr>
          <p:nvPr>
            <p:ph type="dt" sz="half" idx="10"/>
          </p:nvPr>
        </p:nvSpPr>
        <p:spPr/>
        <p:txBody>
          <a:bodyPr/>
          <a:lstStyle/>
          <a:p>
            <a:fld id="{FCE9E097-3E9A-4D7F-BA01-459243EC3021}" type="datetimeFigureOut">
              <a:rPr lang="da-DK" smtClean="0"/>
              <a:t>28.01.2025</a:t>
            </a:fld>
            <a:endParaRPr lang="da-DK"/>
          </a:p>
        </p:txBody>
      </p:sp>
      <p:sp>
        <p:nvSpPr>
          <p:cNvPr id="5" name="Footer Placeholder 4">
            <a:extLst>
              <a:ext uri="{FF2B5EF4-FFF2-40B4-BE49-F238E27FC236}">
                <a16:creationId xmlns:a16="http://schemas.microsoft.com/office/drawing/2014/main" id="{44F5F9E1-0C88-4DCB-8940-2E0E6F6D8575}"/>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5720350F-27C2-4242-A091-4C0306A6F6C6}"/>
              </a:ext>
            </a:extLst>
          </p:cNvPr>
          <p:cNvSpPr>
            <a:spLocks noGrp="1"/>
          </p:cNvSpPr>
          <p:nvPr>
            <p:ph type="sldNum" sz="quarter" idx="12"/>
          </p:nvPr>
        </p:nvSpPr>
        <p:spPr/>
        <p:txBody>
          <a:bodyPr/>
          <a:lstStyle/>
          <a:p>
            <a:fld id="{EDC0587E-A000-4DC1-8280-1642D02508FD}" type="slidenum">
              <a:rPr lang="da-DK" smtClean="0"/>
              <a:t>‹#›</a:t>
            </a:fld>
            <a:endParaRPr lang="da-DK"/>
          </a:p>
        </p:txBody>
      </p:sp>
    </p:spTree>
    <p:extLst>
      <p:ext uri="{BB962C8B-B14F-4D97-AF65-F5344CB8AC3E}">
        <p14:creationId xmlns:p14="http://schemas.microsoft.com/office/powerpoint/2010/main" val="299086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E799D-2DD4-46CE-AE39-5F5EAB4A9945}"/>
              </a:ext>
            </a:extLst>
          </p:cNvPr>
          <p:cNvSpPr>
            <a:spLocks noGrp="1"/>
          </p:cNvSpPr>
          <p:nvPr>
            <p:ph type="title" orient="vert"/>
          </p:nvPr>
        </p:nvSpPr>
        <p:spPr>
          <a:xfrm>
            <a:off x="8724900" y="1213658"/>
            <a:ext cx="2628900" cy="4671754"/>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8C152599-65F3-478F-BC2F-EFB640241D5E}"/>
              </a:ext>
            </a:extLst>
          </p:cNvPr>
          <p:cNvSpPr>
            <a:spLocks noGrp="1"/>
          </p:cNvSpPr>
          <p:nvPr>
            <p:ph type="body" orient="vert" idx="1"/>
          </p:nvPr>
        </p:nvSpPr>
        <p:spPr>
          <a:xfrm>
            <a:off x="838200" y="1213657"/>
            <a:ext cx="7734300" cy="46717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EF455A02-6C43-40F4-9699-DBC3D3651F2E}"/>
              </a:ext>
            </a:extLst>
          </p:cNvPr>
          <p:cNvSpPr>
            <a:spLocks noGrp="1"/>
          </p:cNvSpPr>
          <p:nvPr>
            <p:ph type="dt" sz="half" idx="10"/>
          </p:nvPr>
        </p:nvSpPr>
        <p:spPr/>
        <p:txBody>
          <a:bodyPr/>
          <a:lstStyle/>
          <a:p>
            <a:fld id="{FCE9E097-3E9A-4D7F-BA01-459243EC3021}" type="datetimeFigureOut">
              <a:rPr lang="da-DK" smtClean="0"/>
              <a:t>28.01.2025</a:t>
            </a:fld>
            <a:endParaRPr lang="da-DK"/>
          </a:p>
        </p:txBody>
      </p:sp>
      <p:sp>
        <p:nvSpPr>
          <p:cNvPr id="5" name="Footer Placeholder 4">
            <a:extLst>
              <a:ext uri="{FF2B5EF4-FFF2-40B4-BE49-F238E27FC236}">
                <a16:creationId xmlns:a16="http://schemas.microsoft.com/office/drawing/2014/main" id="{370C45DA-E47D-4293-AE2B-424D9C83E38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83F2572E-1674-4CDF-ABD3-B1D945319B61}"/>
              </a:ext>
            </a:extLst>
          </p:cNvPr>
          <p:cNvSpPr>
            <a:spLocks noGrp="1"/>
          </p:cNvSpPr>
          <p:nvPr>
            <p:ph type="sldNum" sz="quarter" idx="12"/>
          </p:nvPr>
        </p:nvSpPr>
        <p:spPr/>
        <p:txBody>
          <a:bodyPr/>
          <a:lstStyle/>
          <a:p>
            <a:fld id="{EDC0587E-A000-4DC1-8280-1642D02508FD}" type="slidenum">
              <a:rPr lang="da-DK" smtClean="0"/>
              <a:t>‹#›</a:t>
            </a:fld>
            <a:endParaRPr lang="da-DK"/>
          </a:p>
        </p:txBody>
      </p:sp>
    </p:spTree>
    <p:extLst>
      <p:ext uri="{BB962C8B-B14F-4D97-AF65-F5344CB8AC3E}">
        <p14:creationId xmlns:p14="http://schemas.microsoft.com/office/powerpoint/2010/main" val="2107129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E10FD2-07C3-4EEA-B236-C9F12741752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111"/>
            <a:ext cx="12191999" cy="6858000"/>
          </a:xfrm>
          <a:prstGeom prst="rect">
            <a:avLst/>
          </a:prstGeom>
        </p:spPr>
      </p:pic>
      <p:sp>
        <p:nvSpPr>
          <p:cNvPr id="4" name="Date Placeholder 3">
            <a:extLst>
              <a:ext uri="{FF2B5EF4-FFF2-40B4-BE49-F238E27FC236}">
                <a16:creationId xmlns:a16="http://schemas.microsoft.com/office/drawing/2014/main" id="{76B3EEF9-5311-483C-A17F-68F5069FD5D4}"/>
              </a:ext>
            </a:extLst>
          </p:cNvPr>
          <p:cNvSpPr>
            <a:spLocks noGrp="1"/>
          </p:cNvSpPr>
          <p:nvPr>
            <p:ph type="dt" sz="half" idx="10"/>
          </p:nvPr>
        </p:nvSpPr>
        <p:spPr/>
        <p:txBody>
          <a:bodyPr/>
          <a:lstStyle>
            <a:lvl1pPr algn="ctr">
              <a:defRPr/>
            </a:lvl1pPr>
          </a:lstStyle>
          <a:p>
            <a:fld id="{FCE9E097-3E9A-4D7F-BA01-459243EC3021}" type="datetimeFigureOut">
              <a:rPr lang="da-DK" smtClean="0"/>
              <a:pPr/>
              <a:t>28.01.2025</a:t>
            </a:fld>
            <a:endParaRPr lang="da-DK"/>
          </a:p>
        </p:txBody>
      </p:sp>
      <p:sp>
        <p:nvSpPr>
          <p:cNvPr id="5" name="Footer Placeholder 4">
            <a:extLst>
              <a:ext uri="{FF2B5EF4-FFF2-40B4-BE49-F238E27FC236}">
                <a16:creationId xmlns:a16="http://schemas.microsoft.com/office/drawing/2014/main" id="{ED192EE4-2A4A-45FC-BA5E-0728DFDE648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EFEB97D7-1F22-424B-AC1B-17C67E10635E}"/>
              </a:ext>
            </a:extLst>
          </p:cNvPr>
          <p:cNvSpPr>
            <a:spLocks noGrp="1"/>
          </p:cNvSpPr>
          <p:nvPr>
            <p:ph type="sldNum" sz="quarter" idx="12"/>
          </p:nvPr>
        </p:nvSpPr>
        <p:spPr/>
        <p:txBody>
          <a:bodyPr/>
          <a:lstStyle/>
          <a:p>
            <a:fld id="{EDC0587E-A000-4DC1-8280-1642D02508FD}" type="slidenum">
              <a:rPr lang="da-DK" smtClean="0"/>
              <a:t>‹#›</a:t>
            </a:fld>
            <a:endParaRPr lang="da-DK"/>
          </a:p>
        </p:txBody>
      </p:sp>
      <p:sp>
        <p:nvSpPr>
          <p:cNvPr id="9" name="Subtitle 2">
            <a:extLst>
              <a:ext uri="{FF2B5EF4-FFF2-40B4-BE49-F238E27FC236}">
                <a16:creationId xmlns:a16="http://schemas.microsoft.com/office/drawing/2014/main" id="{63313E38-0938-4C4A-8243-3E4F72D946EB}"/>
              </a:ext>
            </a:extLst>
          </p:cNvPr>
          <p:cNvSpPr txBox="1">
            <a:spLocks/>
          </p:cNvSpPr>
          <p:nvPr userDrawn="1"/>
        </p:nvSpPr>
        <p:spPr>
          <a:xfrm>
            <a:off x="-1" y="6201295"/>
            <a:ext cx="12192000" cy="12059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000"/>
              <a:t>www.BIO4Africa.eu</a:t>
            </a:r>
            <a:endParaRPr lang="da-DK" sz="2000"/>
          </a:p>
        </p:txBody>
      </p:sp>
      <p:pic>
        <p:nvPicPr>
          <p:cNvPr id="11" name="Picture 10">
            <a:extLst>
              <a:ext uri="{FF2B5EF4-FFF2-40B4-BE49-F238E27FC236}">
                <a16:creationId xmlns:a16="http://schemas.microsoft.com/office/drawing/2014/main" id="{F723A627-4CB3-4504-A79B-6924634770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52128" y="1079171"/>
            <a:ext cx="4487743" cy="1519349"/>
          </a:xfrm>
          <a:prstGeom prst="rect">
            <a:avLst/>
          </a:prstGeom>
        </p:spPr>
      </p:pic>
      <p:cxnSp>
        <p:nvCxnSpPr>
          <p:cNvPr id="13" name="Straight Connector 12">
            <a:extLst>
              <a:ext uri="{FF2B5EF4-FFF2-40B4-BE49-F238E27FC236}">
                <a16:creationId xmlns:a16="http://schemas.microsoft.com/office/drawing/2014/main" id="{72AAD069-3002-4D0F-A3A2-DD203F1C6721}"/>
              </a:ext>
            </a:extLst>
          </p:cNvPr>
          <p:cNvCxnSpPr/>
          <p:nvPr userDrawn="1"/>
        </p:nvCxnSpPr>
        <p:spPr>
          <a:xfrm>
            <a:off x="5079641" y="6558740"/>
            <a:ext cx="2032718" cy="0"/>
          </a:xfrm>
          <a:prstGeom prst="line">
            <a:avLst/>
          </a:prstGeom>
          <a:ln w="19050">
            <a:solidFill>
              <a:srgbClr val="F5CC16"/>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406FC73-7F40-4062-9D1C-10BE012EF7A8}"/>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47576" y="5245883"/>
            <a:ext cx="2496847" cy="434234"/>
          </a:xfrm>
          <a:prstGeom prst="rect">
            <a:avLst/>
          </a:prstGeom>
        </p:spPr>
      </p:pic>
      <p:pic>
        <p:nvPicPr>
          <p:cNvPr id="14" name="Graphic 13">
            <a:extLst>
              <a:ext uri="{FF2B5EF4-FFF2-40B4-BE49-F238E27FC236}">
                <a16:creationId xmlns:a16="http://schemas.microsoft.com/office/drawing/2014/main" id="{E5D6FE93-849C-41A1-876F-B1164A787DA1}"/>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29049" y="3205453"/>
            <a:ext cx="381000" cy="381000"/>
          </a:xfrm>
          <a:prstGeom prst="rect">
            <a:avLst/>
          </a:prstGeom>
        </p:spPr>
      </p:pic>
      <p:pic>
        <p:nvPicPr>
          <p:cNvPr id="19" name="Graphic 18">
            <a:extLst>
              <a:ext uri="{FF2B5EF4-FFF2-40B4-BE49-F238E27FC236}">
                <a16:creationId xmlns:a16="http://schemas.microsoft.com/office/drawing/2014/main" id="{8B2B36E4-0722-4091-B134-1ECACB765695}"/>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37815" y="4508933"/>
            <a:ext cx="428625" cy="419100"/>
          </a:xfrm>
          <a:prstGeom prst="rect">
            <a:avLst/>
          </a:prstGeom>
        </p:spPr>
      </p:pic>
      <p:sp>
        <p:nvSpPr>
          <p:cNvPr id="16" name="Subtitle 2">
            <a:extLst>
              <a:ext uri="{FF2B5EF4-FFF2-40B4-BE49-F238E27FC236}">
                <a16:creationId xmlns:a16="http://schemas.microsoft.com/office/drawing/2014/main" id="{D98B8122-1E10-43B3-85AA-6A81EDF568DF}"/>
              </a:ext>
            </a:extLst>
          </p:cNvPr>
          <p:cNvSpPr txBox="1">
            <a:spLocks/>
          </p:cNvSpPr>
          <p:nvPr userDrawn="1"/>
        </p:nvSpPr>
        <p:spPr>
          <a:xfrm>
            <a:off x="2936322" y="2978261"/>
            <a:ext cx="6553200" cy="2007033"/>
          </a:xfrm>
          <a:prstGeom prst="rect">
            <a:avLst/>
          </a:prstGeom>
        </p:spPr>
        <p:txBody>
          <a:bodyPr vert="horz" lIns="91440" tIns="45720" rIns="91440" bIns="45720" rtlCol="0">
            <a:normAutofit/>
          </a:bodyPr>
          <a:lstStyle>
            <a:lvl1pPr marL="0" indent="0" algn="ctr" defTabSz="914400" rtl="0" eaLnBrk="1" latinLnBrk="0" hangingPunct="1">
              <a:lnSpc>
                <a:spcPct val="15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www.linkedin-com/company/bio4Africa</a:t>
            </a:r>
          </a:p>
          <a:p>
            <a:r>
              <a:rPr lang="en-US" dirty="0"/>
              <a:t>www.X.com/bio4Africa</a:t>
            </a:r>
          </a:p>
          <a:p>
            <a:r>
              <a:rPr lang="en-US" dirty="0"/>
              <a:t>www.facebook.com/bio4africa</a:t>
            </a:r>
            <a:endParaRPr lang="da-DK" dirty="0"/>
          </a:p>
        </p:txBody>
      </p:sp>
      <p:pic>
        <p:nvPicPr>
          <p:cNvPr id="3" name="Billede 2">
            <a:extLst>
              <a:ext uri="{FF2B5EF4-FFF2-40B4-BE49-F238E27FC236}">
                <a16:creationId xmlns:a16="http://schemas.microsoft.com/office/drawing/2014/main" id="{590DBD56-1C51-138E-556E-3059303E1331}"/>
              </a:ext>
            </a:extLst>
          </p:cNvPr>
          <p:cNvPicPr>
            <a:picLocks noChangeAspect="1"/>
          </p:cNvPicPr>
          <p:nvPr userDrawn="1"/>
        </p:nvPicPr>
        <p:blipFill>
          <a:blip r:embed="rId10"/>
          <a:stretch>
            <a:fillRect/>
          </a:stretch>
        </p:blipFill>
        <p:spPr>
          <a:xfrm>
            <a:off x="3540550" y="3871781"/>
            <a:ext cx="552527" cy="419158"/>
          </a:xfrm>
          <a:prstGeom prst="rect">
            <a:avLst/>
          </a:prstGeom>
        </p:spPr>
      </p:pic>
    </p:spTree>
    <p:extLst>
      <p:ext uri="{BB962C8B-B14F-4D97-AF65-F5344CB8AC3E}">
        <p14:creationId xmlns:p14="http://schemas.microsoft.com/office/powerpoint/2010/main" val="4213763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1C068-0A4B-499E-82F6-BA11771D639B}"/>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8AC5C049-A82A-4B38-8760-C032B569C1AB}"/>
              </a:ext>
            </a:extLst>
          </p:cNvPr>
          <p:cNvSpPr>
            <a:spLocks noGrp="1"/>
          </p:cNvSpPr>
          <p:nvPr>
            <p:ph idx="1"/>
          </p:nvPr>
        </p:nvSpPr>
        <p:spPr/>
        <p:txBody>
          <a:bodyPr/>
          <a:lstStyle>
            <a:lvl1pPr marL="228600" indent="-228600">
              <a:buFontTx/>
              <a:buBlip>
                <a:blip r:embed="rId2">
                  <a:extLst>
                    <a:ext uri="{96DAC541-7B7A-43D3-8B79-37D633B846F1}">
                      <asvg:svgBlip xmlns:asvg="http://schemas.microsoft.com/office/drawing/2016/SVG/main" r:embed="rId3"/>
                    </a:ext>
                  </a:extLst>
                </a:blip>
              </a:buBlip>
              <a:defRPr/>
            </a:lvl1pPr>
            <a:lvl2pPr marL="685800" indent="-228600">
              <a:buFontTx/>
              <a:buBlip>
                <a:blip r:embed="rId2">
                  <a:extLst>
                    <a:ext uri="{96DAC541-7B7A-43D3-8B79-37D633B846F1}">
                      <asvg:svgBlip xmlns:asvg="http://schemas.microsoft.com/office/drawing/2016/SVG/main" r:embed="rId3"/>
                    </a:ext>
                  </a:extLst>
                </a:blip>
              </a:buBlip>
              <a:defRPr/>
            </a:lvl2pPr>
            <a:lvl3pPr marL="1143000" indent="-228600">
              <a:buFontTx/>
              <a:buBlip>
                <a:blip r:embed="rId2">
                  <a:extLst>
                    <a:ext uri="{96DAC541-7B7A-43D3-8B79-37D633B846F1}">
                      <asvg:svgBlip xmlns:asvg="http://schemas.microsoft.com/office/drawing/2016/SVG/main" r:embed="rId3"/>
                    </a:ext>
                  </a:extLst>
                </a:blip>
              </a:buBlip>
              <a:defRPr/>
            </a:lvl3pPr>
            <a:lvl4pPr marL="1600200" indent="-228600">
              <a:buFontTx/>
              <a:buBlip>
                <a:blip r:embed="rId2">
                  <a:extLst>
                    <a:ext uri="{96DAC541-7B7A-43D3-8B79-37D633B846F1}">
                      <asvg:svgBlip xmlns:asvg="http://schemas.microsoft.com/office/drawing/2016/SVG/main" r:embed="rId3"/>
                    </a:ext>
                  </a:extLst>
                </a:blip>
              </a:buBlip>
              <a:defRPr/>
            </a:lvl4pPr>
            <a:lvl5pPr marL="2057400" indent="-228600">
              <a:buFontTx/>
              <a:buBlip>
                <a:blip r:embed="rId2">
                  <a:extLst>
                    <a:ext uri="{96DAC541-7B7A-43D3-8B79-37D633B846F1}">
                      <asvg:svgBlip xmlns:asvg="http://schemas.microsoft.com/office/drawing/2016/SVG/main" r:embed="rId3"/>
                    </a:ext>
                  </a:extLst>
                </a:blip>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E918697F-A449-426E-8FA5-8360946EF54C}"/>
              </a:ext>
            </a:extLst>
          </p:cNvPr>
          <p:cNvSpPr>
            <a:spLocks noGrp="1"/>
          </p:cNvSpPr>
          <p:nvPr>
            <p:ph type="dt" sz="half" idx="10"/>
          </p:nvPr>
        </p:nvSpPr>
        <p:spPr/>
        <p:txBody>
          <a:bodyPr/>
          <a:lstStyle/>
          <a:p>
            <a:fld id="{FCE9E097-3E9A-4D7F-BA01-459243EC3021}" type="datetimeFigureOut">
              <a:rPr lang="da-DK" smtClean="0"/>
              <a:t>28.01.2025</a:t>
            </a:fld>
            <a:endParaRPr lang="da-DK" dirty="0"/>
          </a:p>
        </p:txBody>
      </p:sp>
      <p:sp>
        <p:nvSpPr>
          <p:cNvPr id="5" name="Footer Placeholder 4">
            <a:extLst>
              <a:ext uri="{FF2B5EF4-FFF2-40B4-BE49-F238E27FC236}">
                <a16:creationId xmlns:a16="http://schemas.microsoft.com/office/drawing/2014/main" id="{6307BF1F-C0EE-49EF-BBE7-331C472A197B}"/>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4EC40481-8CBA-4323-9DCD-F95E9880FA46}"/>
              </a:ext>
            </a:extLst>
          </p:cNvPr>
          <p:cNvSpPr>
            <a:spLocks noGrp="1"/>
          </p:cNvSpPr>
          <p:nvPr>
            <p:ph type="sldNum" sz="quarter" idx="12"/>
          </p:nvPr>
        </p:nvSpPr>
        <p:spPr>
          <a:xfrm>
            <a:off x="8610600" y="6356350"/>
            <a:ext cx="1472738" cy="365125"/>
          </a:xfrm>
        </p:spPr>
        <p:txBody>
          <a:bodyPr/>
          <a:lstStyle/>
          <a:p>
            <a:fld id="{EDC0587E-A000-4DC1-8280-1642D02508FD}" type="slidenum">
              <a:rPr lang="da-DK" smtClean="0"/>
              <a:t>‹#›</a:t>
            </a:fld>
            <a:endParaRPr lang="da-DK" dirty="0"/>
          </a:p>
        </p:txBody>
      </p:sp>
    </p:spTree>
    <p:extLst>
      <p:ext uri="{BB962C8B-B14F-4D97-AF65-F5344CB8AC3E}">
        <p14:creationId xmlns:p14="http://schemas.microsoft.com/office/powerpoint/2010/main" val="250656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398A-5C18-4393-A0C3-D6DEB26CA162}"/>
              </a:ext>
            </a:extLst>
          </p:cNvPr>
          <p:cNvSpPr>
            <a:spLocks noGrp="1"/>
          </p:cNvSpPr>
          <p:nvPr>
            <p:ph type="title"/>
          </p:nvPr>
        </p:nvSpPr>
        <p:spPr>
          <a:xfrm>
            <a:off x="831850" y="1709738"/>
            <a:ext cx="10515600" cy="2852737"/>
          </a:xfrm>
        </p:spPr>
        <p:txBody>
          <a:bodyPr anchor="b">
            <a:normAutofit/>
          </a:bodyPr>
          <a:lstStyle>
            <a:lvl1pPr>
              <a:defRPr sz="4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DB975DBB-9F90-4CC9-9FF1-7B2EB0E314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B28F58-6C0C-4A99-9770-2B4E1C27F556}"/>
              </a:ext>
            </a:extLst>
          </p:cNvPr>
          <p:cNvSpPr>
            <a:spLocks noGrp="1"/>
          </p:cNvSpPr>
          <p:nvPr>
            <p:ph type="dt" sz="half" idx="10"/>
          </p:nvPr>
        </p:nvSpPr>
        <p:spPr/>
        <p:txBody>
          <a:bodyPr/>
          <a:lstStyle/>
          <a:p>
            <a:fld id="{FCE9E097-3E9A-4D7F-BA01-459243EC3021}" type="datetimeFigureOut">
              <a:rPr lang="da-DK" smtClean="0"/>
              <a:t>28.01.2025</a:t>
            </a:fld>
            <a:endParaRPr lang="da-DK"/>
          </a:p>
        </p:txBody>
      </p:sp>
      <p:sp>
        <p:nvSpPr>
          <p:cNvPr id="5" name="Footer Placeholder 4">
            <a:extLst>
              <a:ext uri="{FF2B5EF4-FFF2-40B4-BE49-F238E27FC236}">
                <a16:creationId xmlns:a16="http://schemas.microsoft.com/office/drawing/2014/main" id="{EACCFB9D-61B3-45B2-9A69-F1D3F59F125C}"/>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B6C2B0E-DDAA-46B2-ACED-DD1FE11E4558}"/>
              </a:ext>
            </a:extLst>
          </p:cNvPr>
          <p:cNvSpPr>
            <a:spLocks noGrp="1"/>
          </p:cNvSpPr>
          <p:nvPr>
            <p:ph type="sldNum" sz="quarter" idx="12"/>
          </p:nvPr>
        </p:nvSpPr>
        <p:spPr/>
        <p:txBody>
          <a:bodyPr/>
          <a:lstStyle/>
          <a:p>
            <a:fld id="{EDC0587E-A000-4DC1-8280-1642D02508FD}" type="slidenum">
              <a:rPr lang="da-DK" smtClean="0"/>
              <a:t>‹#›</a:t>
            </a:fld>
            <a:endParaRPr lang="da-DK"/>
          </a:p>
        </p:txBody>
      </p:sp>
    </p:spTree>
    <p:extLst>
      <p:ext uri="{BB962C8B-B14F-4D97-AF65-F5344CB8AC3E}">
        <p14:creationId xmlns:p14="http://schemas.microsoft.com/office/powerpoint/2010/main" val="3926884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A7C1-FAD3-4D58-A750-8908F96EABFB}"/>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3B923488-1A58-42E1-8222-3FEF885F23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1A62FE5A-70B3-48BA-BD22-EAC1FBB94B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24F29F5D-70F8-42EA-AFFB-38A04DB007B6}"/>
              </a:ext>
            </a:extLst>
          </p:cNvPr>
          <p:cNvSpPr>
            <a:spLocks noGrp="1"/>
          </p:cNvSpPr>
          <p:nvPr>
            <p:ph type="dt" sz="half" idx="10"/>
          </p:nvPr>
        </p:nvSpPr>
        <p:spPr/>
        <p:txBody>
          <a:bodyPr/>
          <a:lstStyle/>
          <a:p>
            <a:fld id="{FCE9E097-3E9A-4D7F-BA01-459243EC3021}" type="datetimeFigureOut">
              <a:rPr lang="da-DK" smtClean="0"/>
              <a:t>28.01.2025</a:t>
            </a:fld>
            <a:endParaRPr lang="da-DK"/>
          </a:p>
        </p:txBody>
      </p:sp>
      <p:sp>
        <p:nvSpPr>
          <p:cNvPr id="6" name="Footer Placeholder 5">
            <a:extLst>
              <a:ext uri="{FF2B5EF4-FFF2-40B4-BE49-F238E27FC236}">
                <a16:creationId xmlns:a16="http://schemas.microsoft.com/office/drawing/2014/main" id="{7420C5FE-29A6-4368-9FD5-9173AEBCF17A}"/>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1F8EA32-49C1-4B56-9CEE-71A1AF4F5464}"/>
              </a:ext>
            </a:extLst>
          </p:cNvPr>
          <p:cNvSpPr>
            <a:spLocks noGrp="1"/>
          </p:cNvSpPr>
          <p:nvPr>
            <p:ph type="sldNum" sz="quarter" idx="12"/>
          </p:nvPr>
        </p:nvSpPr>
        <p:spPr/>
        <p:txBody>
          <a:bodyPr/>
          <a:lstStyle/>
          <a:p>
            <a:fld id="{EDC0587E-A000-4DC1-8280-1642D02508FD}" type="slidenum">
              <a:rPr lang="da-DK" smtClean="0"/>
              <a:t>‹#›</a:t>
            </a:fld>
            <a:endParaRPr lang="da-DK"/>
          </a:p>
        </p:txBody>
      </p:sp>
    </p:spTree>
    <p:extLst>
      <p:ext uri="{BB962C8B-B14F-4D97-AF65-F5344CB8AC3E}">
        <p14:creationId xmlns:p14="http://schemas.microsoft.com/office/powerpoint/2010/main" val="1546461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6783C-28F2-43C5-B8BD-55CF434D3450}"/>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76CBEEDB-ABAA-44E1-B4B5-A6BC82BC62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D709DB-0686-42FF-BF49-46BEF93A73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6C8FD9F2-ED0B-46BA-BD64-50CF60C23F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215770-9490-4568-93B8-4716D17683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A1CC4303-3CE2-47A8-B0CD-7319447E17C0}"/>
              </a:ext>
            </a:extLst>
          </p:cNvPr>
          <p:cNvSpPr>
            <a:spLocks noGrp="1"/>
          </p:cNvSpPr>
          <p:nvPr>
            <p:ph type="dt" sz="half" idx="10"/>
          </p:nvPr>
        </p:nvSpPr>
        <p:spPr/>
        <p:txBody>
          <a:bodyPr/>
          <a:lstStyle/>
          <a:p>
            <a:fld id="{FCE9E097-3E9A-4D7F-BA01-459243EC3021}" type="datetimeFigureOut">
              <a:rPr lang="da-DK" smtClean="0"/>
              <a:t>28.01.2025</a:t>
            </a:fld>
            <a:endParaRPr lang="da-DK"/>
          </a:p>
        </p:txBody>
      </p:sp>
      <p:sp>
        <p:nvSpPr>
          <p:cNvPr id="8" name="Footer Placeholder 7">
            <a:extLst>
              <a:ext uri="{FF2B5EF4-FFF2-40B4-BE49-F238E27FC236}">
                <a16:creationId xmlns:a16="http://schemas.microsoft.com/office/drawing/2014/main" id="{245D90A1-93EB-44FF-8E07-33067B90D4CF}"/>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C0FA44A5-D9FA-4D72-9038-E23E06B94ED7}"/>
              </a:ext>
            </a:extLst>
          </p:cNvPr>
          <p:cNvSpPr>
            <a:spLocks noGrp="1"/>
          </p:cNvSpPr>
          <p:nvPr>
            <p:ph type="sldNum" sz="quarter" idx="12"/>
          </p:nvPr>
        </p:nvSpPr>
        <p:spPr/>
        <p:txBody>
          <a:bodyPr/>
          <a:lstStyle/>
          <a:p>
            <a:fld id="{EDC0587E-A000-4DC1-8280-1642D02508FD}" type="slidenum">
              <a:rPr lang="da-DK" smtClean="0"/>
              <a:t>‹#›</a:t>
            </a:fld>
            <a:endParaRPr lang="da-DK"/>
          </a:p>
        </p:txBody>
      </p:sp>
    </p:spTree>
    <p:extLst>
      <p:ext uri="{BB962C8B-B14F-4D97-AF65-F5344CB8AC3E}">
        <p14:creationId xmlns:p14="http://schemas.microsoft.com/office/powerpoint/2010/main" val="415110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0DE8B-01A3-4646-9020-36E6CC6321A5}"/>
              </a:ext>
            </a:extLst>
          </p:cNvPr>
          <p:cNvSpPr>
            <a:spLocks noGrp="1"/>
          </p:cNvSpPr>
          <p:nvPr>
            <p:ph type="title"/>
          </p:nvPr>
        </p:nvSpPr>
        <p:spPr/>
        <p:txBody>
          <a:bodyPr>
            <a:normAutofit/>
          </a:bodyPr>
          <a:lstStyle>
            <a:lvl1pPr>
              <a:defRPr sz="3200"/>
            </a:lvl1pPr>
          </a:lstStyle>
          <a:p>
            <a:r>
              <a:rPr lang="en-US" dirty="0"/>
              <a:t>Click to edit Master title style</a:t>
            </a:r>
            <a:endParaRPr lang="da-DK" dirty="0"/>
          </a:p>
        </p:txBody>
      </p:sp>
      <p:sp>
        <p:nvSpPr>
          <p:cNvPr id="3" name="Date Placeholder 2">
            <a:extLst>
              <a:ext uri="{FF2B5EF4-FFF2-40B4-BE49-F238E27FC236}">
                <a16:creationId xmlns:a16="http://schemas.microsoft.com/office/drawing/2014/main" id="{82FFF80B-41E4-43E3-874B-AA804CED4270}"/>
              </a:ext>
            </a:extLst>
          </p:cNvPr>
          <p:cNvSpPr>
            <a:spLocks noGrp="1"/>
          </p:cNvSpPr>
          <p:nvPr>
            <p:ph type="dt" sz="half" idx="10"/>
          </p:nvPr>
        </p:nvSpPr>
        <p:spPr/>
        <p:txBody>
          <a:bodyPr/>
          <a:lstStyle/>
          <a:p>
            <a:fld id="{FCE9E097-3E9A-4D7F-BA01-459243EC3021}" type="datetimeFigureOut">
              <a:rPr lang="da-DK" smtClean="0"/>
              <a:t>28.01.2025</a:t>
            </a:fld>
            <a:endParaRPr lang="da-DK"/>
          </a:p>
        </p:txBody>
      </p:sp>
      <p:sp>
        <p:nvSpPr>
          <p:cNvPr id="4" name="Footer Placeholder 3">
            <a:extLst>
              <a:ext uri="{FF2B5EF4-FFF2-40B4-BE49-F238E27FC236}">
                <a16:creationId xmlns:a16="http://schemas.microsoft.com/office/drawing/2014/main" id="{E3C000B9-1D4F-4E16-A43E-E64A941B63ED}"/>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BD277854-B2F8-45FA-8468-84BFEFAE73DC}"/>
              </a:ext>
            </a:extLst>
          </p:cNvPr>
          <p:cNvSpPr>
            <a:spLocks noGrp="1"/>
          </p:cNvSpPr>
          <p:nvPr>
            <p:ph type="sldNum" sz="quarter" idx="12"/>
          </p:nvPr>
        </p:nvSpPr>
        <p:spPr>
          <a:xfrm>
            <a:off x="8610600" y="6356350"/>
            <a:ext cx="1464425" cy="365125"/>
          </a:xfrm>
        </p:spPr>
        <p:txBody>
          <a:bodyPr/>
          <a:lstStyle/>
          <a:p>
            <a:fld id="{EDC0587E-A000-4DC1-8280-1642D02508FD}" type="slidenum">
              <a:rPr lang="da-DK" smtClean="0"/>
              <a:t>‹#›</a:t>
            </a:fld>
            <a:endParaRPr lang="da-DK"/>
          </a:p>
        </p:txBody>
      </p:sp>
    </p:spTree>
    <p:extLst>
      <p:ext uri="{BB962C8B-B14F-4D97-AF65-F5344CB8AC3E}">
        <p14:creationId xmlns:p14="http://schemas.microsoft.com/office/powerpoint/2010/main" val="356936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1A919A-4F87-42F0-9409-13CB4D35642C}"/>
              </a:ext>
            </a:extLst>
          </p:cNvPr>
          <p:cNvSpPr>
            <a:spLocks noGrp="1"/>
          </p:cNvSpPr>
          <p:nvPr>
            <p:ph type="dt" sz="half" idx="10"/>
          </p:nvPr>
        </p:nvSpPr>
        <p:spPr/>
        <p:txBody>
          <a:bodyPr/>
          <a:lstStyle/>
          <a:p>
            <a:fld id="{FCE9E097-3E9A-4D7F-BA01-459243EC3021}" type="datetimeFigureOut">
              <a:rPr lang="da-DK" smtClean="0"/>
              <a:t>28.01.2025</a:t>
            </a:fld>
            <a:endParaRPr lang="da-DK"/>
          </a:p>
        </p:txBody>
      </p:sp>
      <p:sp>
        <p:nvSpPr>
          <p:cNvPr id="3" name="Footer Placeholder 2">
            <a:extLst>
              <a:ext uri="{FF2B5EF4-FFF2-40B4-BE49-F238E27FC236}">
                <a16:creationId xmlns:a16="http://schemas.microsoft.com/office/drawing/2014/main" id="{EC895270-07D5-4E34-89B8-01BDA82B5788}"/>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07662869-3BF6-42E8-8B29-4AD0AD0D68A5}"/>
              </a:ext>
            </a:extLst>
          </p:cNvPr>
          <p:cNvSpPr>
            <a:spLocks noGrp="1"/>
          </p:cNvSpPr>
          <p:nvPr>
            <p:ph type="sldNum" sz="quarter" idx="12"/>
          </p:nvPr>
        </p:nvSpPr>
        <p:spPr/>
        <p:txBody>
          <a:bodyPr/>
          <a:lstStyle/>
          <a:p>
            <a:fld id="{EDC0587E-A000-4DC1-8280-1642D02508FD}" type="slidenum">
              <a:rPr lang="da-DK" smtClean="0"/>
              <a:t>‹#›</a:t>
            </a:fld>
            <a:endParaRPr lang="da-DK"/>
          </a:p>
        </p:txBody>
      </p:sp>
    </p:spTree>
    <p:extLst>
      <p:ext uri="{BB962C8B-B14F-4D97-AF65-F5344CB8AC3E}">
        <p14:creationId xmlns:p14="http://schemas.microsoft.com/office/powerpoint/2010/main" val="1826496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32EC1-BAA1-4314-8EDD-03C4715306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A5195F91-75E8-4E51-BBC5-AA85E9C48F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42F7963B-675C-41AE-BFD3-A68D64F1D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C33D0C-2698-4E9E-90AB-29E6C5F12A82}"/>
              </a:ext>
            </a:extLst>
          </p:cNvPr>
          <p:cNvSpPr>
            <a:spLocks noGrp="1"/>
          </p:cNvSpPr>
          <p:nvPr>
            <p:ph type="dt" sz="half" idx="10"/>
          </p:nvPr>
        </p:nvSpPr>
        <p:spPr/>
        <p:txBody>
          <a:bodyPr/>
          <a:lstStyle/>
          <a:p>
            <a:fld id="{FCE9E097-3E9A-4D7F-BA01-459243EC3021}" type="datetimeFigureOut">
              <a:rPr lang="da-DK" smtClean="0"/>
              <a:t>28.01.2025</a:t>
            </a:fld>
            <a:endParaRPr lang="da-DK"/>
          </a:p>
        </p:txBody>
      </p:sp>
      <p:sp>
        <p:nvSpPr>
          <p:cNvPr id="6" name="Footer Placeholder 5">
            <a:extLst>
              <a:ext uri="{FF2B5EF4-FFF2-40B4-BE49-F238E27FC236}">
                <a16:creationId xmlns:a16="http://schemas.microsoft.com/office/drawing/2014/main" id="{A3A63511-D0AC-4731-80D2-1891D50DC506}"/>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6454812-1FE1-49BA-B729-53C30E55DB69}"/>
              </a:ext>
            </a:extLst>
          </p:cNvPr>
          <p:cNvSpPr>
            <a:spLocks noGrp="1"/>
          </p:cNvSpPr>
          <p:nvPr>
            <p:ph type="sldNum" sz="quarter" idx="12"/>
          </p:nvPr>
        </p:nvSpPr>
        <p:spPr/>
        <p:txBody>
          <a:bodyPr/>
          <a:lstStyle/>
          <a:p>
            <a:fld id="{EDC0587E-A000-4DC1-8280-1642D02508FD}" type="slidenum">
              <a:rPr lang="da-DK" smtClean="0"/>
              <a:t>‹#›</a:t>
            </a:fld>
            <a:endParaRPr lang="da-DK"/>
          </a:p>
        </p:txBody>
      </p:sp>
    </p:spTree>
    <p:extLst>
      <p:ext uri="{BB962C8B-B14F-4D97-AF65-F5344CB8AC3E}">
        <p14:creationId xmlns:p14="http://schemas.microsoft.com/office/powerpoint/2010/main" val="37924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6269-2CEE-42E7-A363-CAAEF405D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536C717B-587C-438F-83E4-CAB93073E7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258ECD68-5A04-480E-A00F-DBCAE8AE73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3562A5-0696-4EA7-ADA8-C7AC4433457B}"/>
              </a:ext>
            </a:extLst>
          </p:cNvPr>
          <p:cNvSpPr>
            <a:spLocks noGrp="1"/>
          </p:cNvSpPr>
          <p:nvPr>
            <p:ph type="dt" sz="half" idx="10"/>
          </p:nvPr>
        </p:nvSpPr>
        <p:spPr/>
        <p:txBody>
          <a:bodyPr/>
          <a:lstStyle/>
          <a:p>
            <a:fld id="{FCE9E097-3E9A-4D7F-BA01-459243EC3021}" type="datetimeFigureOut">
              <a:rPr lang="da-DK" smtClean="0"/>
              <a:t>28.01.2025</a:t>
            </a:fld>
            <a:endParaRPr lang="da-DK"/>
          </a:p>
        </p:txBody>
      </p:sp>
      <p:sp>
        <p:nvSpPr>
          <p:cNvPr id="6" name="Footer Placeholder 5">
            <a:extLst>
              <a:ext uri="{FF2B5EF4-FFF2-40B4-BE49-F238E27FC236}">
                <a16:creationId xmlns:a16="http://schemas.microsoft.com/office/drawing/2014/main" id="{94646336-DF19-42C7-BB6A-0DC603707A52}"/>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D7CF2339-2E43-4937-BC44-389BCAF5C2F5}"/>
              </a:ext>
            </a:extLst>
          </p:cNvPr>
          <p:cNvSpPr>
            <a:spLocks noGrp="1"/>
          </p:cNvSpPr>
          <p:nvPr>
            <p:ph type="sldNum" sz="quarter" idx="12"/>
          </p:nvPr>
        </p:nvSpPr>
        <p:spPr/>
        <p:txBody>
          <a:bodyPr/>
          <a:lstStyle/>
          <a:p>
            <a:fld id="{EDC0587E-A000-4DC1-8280-1642D02508FD}" type="slidenum">
              <a:rPr lang="da-DK" smtClean="0"/>
              <a:t>‹#›</a:t>
            </a:fld>
            <a:endParaRPr lang="da-DK"/>
          </a:p>
        </p:txBody>
      </p:sp>
    </p:spTree>
    <p:extLst>
      <p:ext uri="{BB962C8B-B14F-4D97-AF65-F5344CB8AC3E}">
        <p14:creationId xmlns:p14="http://schemas.microsoft.com/office/powerpoint/2010/main" val="2860231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88BC3C-945A-4BFE-8DAE-D55D778D11F8}"/>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F7A8EE-1BD5-4E11-BFF8-755A95A708DC}"/>
              </a:ext>
            </a:extLst>
          </p:cNvPr>
          <p:cNvSpPr>
            <a:spLocks noGrp="1"/>
          </p:cNvSpPr>
          <p:nvPr>
            <p:ph type="title"/>
          </p:nvPr>
        </p:nvSpPr>
        <p:spPr>
          <a:xfrm>
            <a:off x="838200" y="365126"/>
            <a:ext cx="9162011" cy="1156104"/>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3037BB15-83CE-4D34-8D9A-BEF0F280B1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0ED55186-2D69-4E18-90FB-2EFE4A8B5A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9E097-3E9A-4D7F-BA01-459243EC3021}" type="datetimeFigureOut">
              <a:rPr lang="da-DK" smtClean="0"/>
              <a:t>28.01.2025</a:t>
            </a:fld>
            <a:endParaRPr lang="da-DK" dirty="0"/>
          </a:p>
        </p:txBody>
      </p:sp>
      <p:sp>
        <p:nvSpPr>
          <p:cNvPr id="5" name="Footer Placeholder 4">
            <a:extLst>
              <a:ext uri="{FF2B5EF4-FFF2-40B4-BE49-F238E27FC236}">
                <a16:creationId xmlns:a16="http://schemas.microsoft.com/office/drawing/2014/main" id="{EDB12537-38DF-42A6-B8FD-3A2866CAE4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50222EDD-6734-4582-A908-90901D411AAA}"/>
              </a:ext>
            </a:extLst>
          </p:cNvPr>
          <p:cNvSpPr>
            <a:spLocks noGrp="1"/>
          </p:cNvSpPr>
          <p:nvPr>
            <p:ph type="sldNum" sz="quarter" idx="4"/>
          </p:nvPr>
        </p:nvSpPr>
        <p:spPr>
          <a:xfrm>
            <a:off x="8610600" y="6356350"/>
            <a:ext cx="14561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0587E-A000-4DC1-8280-1642D02508FD}" type="slidenum">
              <a:rPr lang="da-DK" smtClean="0"/>
              <a:t>‹#›</a:t>
            </a:fld>
            <a:endParaRPr lang="da-DK"/>
          </a:p>
        </p:txBody>
      </p:sp>
      <p:pic>
        <p:nvPicPr>
          <p:cNvPr id="10" name="Picture 9">
            <a:extLst>
              <a:ext uri="{FF2B5EF4-FFF2-40B4-BE49-F238E27FC236}">
                <a16:creationId xmlns:a16="http://schemas.microsoft.com/office/drawing/2014/main" id="{D19F22A2-A182-47F2-B559-689292863D9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066712" y="365125"/>
            <a:ext cx="1767840" cy="598511"/>
          </a:xfrm>
          <a:prstGeom prst="rect">
            <a:avLst/>
          </a:prstGeom>
        </p:spPr>
      </p:pic>
      <p:pic>
        <p:nvPicPr>
          <p:cNvPr id="12" name="Picture 11">
            <a:extLst>
              <a:ext uri="{FF2B5EF4-FFF2-40B4-BE49-F238E27FC236}">
                <a16:creationId xmlns:a16="http://schemas.microsoft.com/office/drawing/2014/main" id="{F6E3268C-314C-448B-87B4-BE4C5185B2CD}"/>
              </a:ext>
            </a:extLst>
          </p:cNvPr>
          <p:cNvPicPr>
            <a:picLocks noChangeAspect="1"/>
          </p:cNvPicPr>
          <p:nvPr userDrawn="1"/>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072372" y="6311900"/>
            <a:ext cx="1762180" cy="306466"/>
          </a:xfrm>
          <a:prstGeom prst="rect">
            <a:avLst/>
          </a:prstGeom>
        </p:spPr>
      </p:pic>
    </p:spTree>
    <p:extLst>
      <p:ext uri="{BB962C8B-B14F-4D97-AF65-F5344CB8AC3E}">
        <p14:creationId xmlns:p14="http://schemas.microsoft.com/office/powerpoint/2010/main" val="3214643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600" b="1" kern="1200">
          <a:solidFill>
            <a:srgbClr val="482714"/>
          </a:solidFill>
          <a:latin typeface="+mn-lt"/>
          <a:ea typeface="+mj-ea"/>
          <a:cs typeface="+mj-cs"/>
        </a:defRPr>
      </a:lvl1pPr>
    </p:titleStyle>
    <p:bodyStyle>
      <a:lvl1pPr marL="228600" indent="-228600" algn="l" defTabSz="914400" rtl="0" eaLnBrk="1" latinLnBrk="0" hangingPunct="1">
        <a:lnSpc>
          <a:spcPct val="90000"/>
        </a:lnSpc>
        <a:spcBef>
          <a:spcPts val="1000"/>
        </a:spcBef>
        <a:buFontTx/>
        <a:buBlip>
          <a:blip r:embed="rId18">
            <a:extLst>
              <a:ext uri="{96DAC541-7B7A-43D3-8B79-37D633B846F1}">
                <asvg:svgBlip xmlns:asvg="http://schemas.microsoft.com/office/drawing/2016/SVG/main" r:embed="rId19"/>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8">
            <a:extLst>
              <a:ext uri="{96DAC541-7B7A-43D3-8B79-37D633B846F1}">
                <asvg:svgBlip xmlns:asvg="http://schemas.microsoft.com/office/drawing/2016/SVG/main" r:embed="rId19"/>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8">
            <a:extLst>
              <a:ext uri="{96DAC541-7B7A-43D3-8B79-37D633B846F1}">
                <asvg:svgBlip xmlns:asvg="http://schemas.microsoft.com/office/drawing/2016/SVG/main" r:embed="rId19"/>
              </a:ext>
            </a:extLst>
          </a:blip>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8">
            <a:extLst>
              <a:ext uri="{96DAC541-7B7A-43D3-8B79-37D633B846F1}">
                <asvg:svgBlip xmlns:asvg="http://schemas.microsoft.com/office/drawing/2016/SVG/main" r:embed="rId19"/>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8">
            <a:extLst>
              <a:ext uri="{96DAC541-7B7A-43D3-8B79-37D633B846F1}">
                <asvg:svgBlip xmlns:asvg="http://schemas.microsoft.com/office/drawing/2016/SVG/main" r:embed="rId19"/>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bio4africa.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9.xml"/><Relationship Id="rId5" Type="http://schemas.openxmlformats.org/officeDocument/2006/relationships/image" Target="../media/image25.jp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9.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mamopanel.org/media/uploads/files/MaMo_Panel-Bioeconomy_Report-Ghana_Case_Study_gdbYLAF.pdf"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ghana.un.org/en/279825-united-nations-ghana-launches-joint-program-enhance-food-security-nutrition-and-resilience" TargetMode="External"/><Relationship Id="rId2" Type="http://schemas.openxmlformats.org/officeDocument/2006/relationships/hyperlink" Target="https://www.reportlinker.com/dataset/9df35fdcb3795c8cafeebccec9a66eba9713655" TargetMode="External"/><Relationship Id="rId1" Type="http://schemas.openxmlformats.org/officeDocument/2006/relationships/slideLayout" Target="../slideLayouts/slideLayout9.xml"/><Relationship Id="rId4" Type="http://schemas.openxmlformats.org/officeDocument/2006/relationships/hyperlink" Target="https://www.volza.com/p/fish/import/import-in-ghan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E9046-1C69-4DEC-B396-FEC6275F2CA0}"/>
              </a:ext>
            </a:extLst>
          </p:cNvPr>
          <p:cNvSpPr>
            <a:spLocks noGrp="1"/>
          </p:cNvSpPr>
          <p:nvPr>
            <p:ph type="ctrTitle"/>
          </p:nvPr>
        </p:nvSpPr>
        <p:spPr>
          <a:xfrm>
            <a:off x="4276894" y="3322040"/>
            <a:ext cx="6553200" cy="891186"/>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da-DK" sz="3200" dirty="0">
                <a:solidFill>
                  <a:schemeClr val="accent2">
                    <a:lumMod val="75000"/>
                  </a:schemeClr>
                </a:solidFill>
                <a:ea typeface="+mn-ea"/>
                <a:cs typeface="+mn-cs"/>
              </a:rPr>
              <a:t>Title of </a:t>
            </a:r>
            <a:r>
              <a:rPr lang="da-DK" sz="3200" dirty="0" err="1">
                <a:solidFill>
                  <a:schemeClr val="accent2">
                    <a:lumMod val="75000"/>
                  </a:schemeClr>
                </a:solidFill>
                <a:ea typeface="+mn-ea"/>
                <a:cs typeface="+mn-cs"/>
              </a:rPr>
              <a:t>presentation</a:t>
            </a:r>
            <a:r>
              <a:rPr lang="da-DK" sz="3200" dirty="0">
                <a:solidFill>
                  <a:schemeClr val="accent2">
                    <a:lumMod val="75000"/>
                  </a:schemeClr>
                </a:solidFill>
                <a:ea typeface="+mn-ea"/>
                <a:cs typeface="+mn-cs"/>
              </a:rPr>
              <a:t>: </a:t>
            </a:r>
            <a:r>
              <a:rPr lang="da-DK" sz="3200" dirty="0" err="1">
                <a:solidFill>
                  <a:schemeClr val="accent2">
                    <a:lumMod val="75000"/>
                  </a:schemeClr>
                </a:solidFill>
                <a:ea typeface="+mn-ea"/>
                <a:cs typeface="+mn-cs"/>
              </a:rPr>
              <a:t>Bioeconomy</a:t>
            </a:r>
            <a:r>
              <a:rPr lang="da-DK" sz="3200" dirty="0">
                <a:solidFill>
                  <a:schemeClr val="accent2">
                    <a:lumMod val="75000"/>
                  </a:schemeClr>
                </a:solidFill>
                <a:ea typeface="+mn-ea"/>
                <a:cs typeface="+mn-cs"/>
              </a:rPr>
              <a:t> </a:t>
            </a:r>
            <a:r>
              <a:rPr lang="da-DK" sz="3200" dirty="0" err="1">
                <a:solidFill>
                  <a:schemeClr val="accent2">
                    <a:lumMod val="75000"/>
                  </a:schemeClr>
                </a:solidFill>
                <a:ea typeface="+mn-ea"/>
                <a:cs typeface="+mn-cs"/>
              </a:rPr>
              <a:t>Effects</a:t>
            </a:r>
            <a:r>
              <a:rPr lang="da-DK" sz="3200" dirty="0">
                <a:solidFill>
                  <a:schemeClr val="accent2">
                    <a:lumMod val="75000"/>
                  </a:schemeClr>
                </a:solidFill>
                <a:ea typeface="+mn-ea"/>
                <a:cs typeface="+mn-cs"/>
              </a:rPr>
              <a:t> in Rural Ghana</a:t>
            </a:r>
          </a:p>
        </p:txBody>
      </p:sp>
      <p:sp>
        <p:nvSpPr>
          <p:cNvPr id="3" name="Undertitel 2">
            <a:extLst>
              <a:ext uri="{FF2B5EF4-FFF2-40B4-BE49-F238E27FC236}">
                <a16:creationId xmlns:a16="http://schemas.microsoft.com/office/drawing/2014/main" id="{E4721A70-2AD2-4AC0-8C58-49B3E4009A6A}"/>
              </a:ext>
            </a:extLst>
          </p:cNvPr>
          <p:cNvSpPr>
            <a:spLocks noGrp="1"/>
          </p:cNvSpPr>
          <p:nvPr>
            <p:ph type="subTitle" idx="1"/>
          </p:nvPr>
        </p:nvSpPr>
        <p: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10000"/>
          </a:bodyPr>
          <a:lstStyle/>
          <a:p>
            <a:r>
              <a:rPr lang="da-DK" dirty="0"/>
              <a:t>Presenters </a:t>
            </a:r>
            <a:r>
              <a:rPr lang="da-DK" dirty="0" err="1"/>
              <a:t>Name</a:t>
            </a:r>
            <a:r>
              <a:rPr lang="da-DK" dirty="0"/>
              <a:t>: Moses </a:t>
            </a:r>
            <a:r>
              <a:rPr lang="da-DK" dirty="0" err="1"/>
              <a:t>Nganwani</a:t>
            </a:r>
            <a:r>
              <a:rPr lang="da-DK" dirty="0"/>
              <a:t> Tia</a:t>
            </a:r>
          </a:p>
          <a:p>
            <a:r>
              <a:rPr lang="da-DK" dirty="0" err="1"/>
              <a:t>Affiliation</a:t>
            </a:r>
            <a:r>
              <a:rPr lang="da-DK" dirty="0"/>
              <a:t>: </a:t>
            </a:r>
            <a:r>
              <a:rPr lang="da-DK" dirty="0" err="1"/>
              <a:t>SavaNet</a:t>
            </a:r>
            <a:endParaRPr lang="da-DK" dirty="0"/>
          </a:p>
          <a:p>
            <a:r>
              <a:rPr lang="da-DK" dirty="0"/>
              <a:t>B4A Final Conference/BLP 2025, </a:t>
            </a:r>
          </a:p>
          <a:p>
            <a:r>
              <a:rPr lang="da-DK" dirty="0"/>
              <a:t>28-30 </a:t>
            </a:r>
            <a:r>
              <a:rPr lang="da-DK" dirty="0" err="1"/>
              <a:t>January</a:t>
            </a:r>
            <a:r>
              <a:rPr lang="da-DK" dirty="0"/>
              <a:t>, Montpellier</a:t>
            </a:r>
          </a:p>
        </p:txBody>
      </p:sp>
      <p:pic>
        <p:nvPicPr>
          <p:cNvPr id="5" name="Billede 4">
            <a:extLst>
              <a:ext uri="{FF2B5EF4-FFF2-40B4-BE49-F238E27FC236}">
                <a16:creationId xmlns:a16="http://schemas.microsoft.com/office/drawing/2014/main" id="{4C0619DB-8FC5-01D7-C41C-CD9981E85267}"/>
              </a:ext>
            </a:extLst>
          </p:cNvPr>
          <p:cNvPicPr>
            <a:picLocks noChangeAspect="1"/>
          </p:cNvPicPr>
          <p:nvPr/>
        </p:nvPicPr>
        <p:blipFill>
          <a:blip r:embed="rId2"/>
          <a:stretch>
            <a:fillRect/>
          </a:stretch>
        </p:blipFill>
        <p:spPr>
          <a:xfrm>
            <a:off x="0" y="-107431"/>
            <a:ext cx="7431265" cy="803105"/>
          </a:xfrm>
          <a:prstGeom prst="rect">
            <a:avLst/>
          </a:prstGeom>
        </p:spPr>
      </p:pic>
      <p:pic>
        <p:nvPicPr>
          <p:cNvPr id="7" name="Billede 6">
            <a:extLst>
              <a:ext uri="{FF2B5EF4-FFF2-40B4-BE49-F238E27FC236}">
                <a16:creationId xmlns:a16="http://schemas.microsoft.com/office/drawing/2014/main" id="{CF240E57-55B0-7EA0-1E45-39F893AD524A}"/>
              </a:ext>
            </a:extLst>
          </p:cNvPr>
          <p:cNvPicPr>
            <a:picLocks noChangeAspect="1"/>
          </p:cNvPicPr>
          <p:nvPr/>
        </p:nvPicPr>
        <p:blipFill>
          <a:blip r:embed="rId3"/>
          <a:stretch>
            <a:fillRect/>
          </a:stretch>
        </p:blipFill>
        <p:spPr>
          <a:xfrm>
            <a:off x="189187" y="5812492"/>
            <a:ext cx="2722852" cy="1199084"/>
          </a:xfrm>
          <a:prstGeom prst="rect">
            <a:avLst/>
          </a:prstGeom>
        </p:spPr>
      </p:pic>
    </p:spTree>
    <p:extLst>
      <p:ext uri="{BB962C8B-B14F-4D97-AF65-F5344CB8AC3E}">
        <p14:creationId xmlns:p14="http://schemas.microsoft.com/office/powerpoint/2010/main" val="428593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F03501-23D5-72FF-5D00-00559C6BC3F3}"/>
              </a:ext>
            </a:extLst>
          </p:cNvPr>
          <p:cNvSpPr>
            <a:spLocks noGrp="1"/>
          </p:cNvSpPr>
          <p:nvPr>
            <p:ph type="title"/>
          </p:nvPr>
        </p:nvSpPr>
        <p:spPr>
          <a:xfrm>
            <a:off x="4453257" y="145605"/>
            <a:ext cx="5035138" cy="752300"/>
          </a:xfrm>
        </p:spPr>
        <p:txBody>
          <a:bodyPr anchor="b">
            <a:normAutofit fontScale="90000"/>
          </a:bodyPr>
          <a:lstStyle/>
          <a:p>
            <a:pPr algn="ct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Bioeconomy  Effects in Rural Ghana</a:t>
            </a:r>
            <a:br>
              <a:rPr lang="en-GH"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n-GH"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da-DK" sz="1800" dirty="0"/>
          </a:p>
        </p:txBody>
      </p:sp>
      <p:pic>
        <p:nvPicPr>
          <p:cNvPr id="1028" name="Picture 4" descr="Ghana Flag - Images et vidéos libres de droits | Adobe Stock">
            <a:extLst>
              <a:ext uri="{FF2B5EF4-FFF2-40B4-BE49-F238E27FC236}">
                <a16:creationId xmlns:a16="http://schemas.microsoft.com/office/drawing/2014/main" id="{28B83FC4-7D38-EB9D-3F7D-3C678C22D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568" r="22304" b="2"/>
          <a:stretch/>
        </p:blipFill>
        <p:spPr bwMode="auto">
          <a:xfrm>
            <a:off x="59387" y="1"/>
            <a:ext cx="3325081" cy="20171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p &amp; Regions in Ghana - Ghana Permanent Mission to the ...">
            <a:extLst>
              <a:ext uri="{FF2B5EF4-FFF2-40B4-BE49-F238E27FC236}">
                <a16:creationId xmlns:a16="http://schemas.microsoft.com/office/drawing/2014/main" id="{BE0AA395-3FE6-7335-5DF3-45E912CAF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519" b="-3"/>
          <a:stretch/>
        </p:blipFill>
        <p:spPr bwMode="auto">
          <a:xfrm>
            <a:off x="59387" y="1997663"/>
            <a:ext cx="3325081" cy="4738255"/>
          </a:xfrm>
          <a:prstGeom prst="rect">
            <a:avLst/>
          </a:prstGeom>
          <a:noFill/>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2CC0FE4E-F0CF-00B6-BECE-76B5D5511776}"/>
              </a:ext>
            </a:extLst>
          </p:cNvPr>
          <p:cNvSpPr>
            <a:spLocks noGrp="1"/>
          </p:cNvSpPr>
          <p:nvPr>
            <p:ph idx="1"/>
          </p:nvPr>
        </p:nvSpPr>
        <p:spPr>
          <a:xfrm>
            <a:off x="3586348" y="987699"/>
            <a:ext cx="8324603" cy="5282472"/>
          </a:xfrm>
        </p:spPr>
        <p:txBody>
          <a:bodyPr anchor="t">
            <a:normAutofit/>
          </a:bodyPr>
          <a:lstStyle/>
          <a:p>
            <a:pPr marL="0" indent="0" algn="just">
              <a:buNone/>
            </a:pPr>
            <a:r>
              <a:rPr lang="en-US" sz="1600" kern="100" dirty="0">
                <a:effectLst/>
                <a:ea typeface="Calibri" panose="020F0502020204030204" pitchFamily="34" charset="0"/>
                <a:cs typeface="Times New Roman" panose="02020603050405020304" pitchFamily="18" charset="0"/>
              </a:rPr>
              <a:t>The Bio4Africa (Diversifying Revenue in Rural Africa through Circular, Sustainable, and Replicable Bio-Based Solutions and Business Models) project sets off to support the deployment of bio-based technologies in rural Africa to drive the cascading use of local resources to diversify the incomes of farmers. </a:t>
            </a:r>
            <a:r>
              <a:rPr lang="en-US" sz="1600" u="sng" kern="100" dirty="0">
                <a:effectLst/>
                <a:ea typeface="Calibri" panose="020F0502020204030204" pitchFamily="34" charset="0"/>
                <a:cs typeface="Times New Roman" panose="02020603050405020304" pitchFamily="18" charset="0"/>
                <a:hlinkClick r:id="rId4"/>
              </a:rPr>
              <a:t>www.bio4africa.eu</a:t>
            </a:r>
            <a:endParaRPr lang="en-US" sz="1600" u="sng" kern="100" dirty="0">
              <a:effectLst/>
              <a:ea typeface="Calibri" panose="020F0502020204030204" pitchFamily="34" charset="0"/>
              <a:cs typeface="Times New Roman" panose="02020603050405020304" pitchFamily="18" charset="0"/>
            </a:endParaRPr>
          </a:p>
          <a:p>
            <a:pPr marL="0" indent="0" algn="just" fontAlgn="base">
              <a:spcAft>
                <a:spcPts val="1500"/>
              </a:spcAft>
              <a:buNone/>
            </a:pPr>
            <a:r>
              <a:rPr lang="en-US" sz="1600" dirty="0" err="1">
                <a:effectLst/>
                <a:ea typeface="Times New Roman" panose="02020603050405020304" pitchFamily="18" charset="0"/>
                <a:cs typeface="Helvetica" pitchFamily="2" charset="0"/>
              </a:rPr>
              <a:t>SavaNet</a:t>
            </a:r>
            <a:r>
              <a:rPr lang="en-US" sz="1600" dirty="0">
                <a:effectLst/>
                <a:ea typeface="Times New Roman" panose="02020603050405020304" pitchFamily="18" charset="0"/>
                <a:cs typeface="Helvetica" pitchFamily="2" charset="0"/>
              </a:rPr>
              <a:t> is an International Agriculture and Rural development organization committed to building the needed structures and serve as a leverage to promote Africa’s accelerated Agriculture and Rural development. </a:t>
            </a:r>
            <a:r>
              <a:rPr lang="en-US" sz="1600" dirty="0" err="1">
                <a:effectLst/>
                <a:ea typeface="Times New Roman" panose="02020603050405020304" pitchFamily="18" charset="0"/>
                <a:cs typeface="Helvetica" pitchFamily="2" charset="0"/>
              </a:rPr>
              <a:t>SavaNet</a:t>
            </a:r>
            <a:r>
              <a:rPr lang="en-US" sz="1600" dirty="0">
                <a:effectLst/>
                <a:ea typeface="Times New Roman" panose="02020603050405020304" pitchFamily="18" charset="0"/>
                <a:cs typeface="Helvetica" pitchFamily="2" charset="0"/>
              </a:rPr>
              <a:t> is a consortium member of the Bio4Africa Project and the lead in the project’s implementation in Ghana.</a:t>
            </a:r>
          </a:p>
          <a:p>
            <a:pPr marL="0" indent="0" algn="just">
              <a:buNone/>
            </a:pPr>
            <a:r>
              <a:rPr lang="en-GH" sz="1600" dirty="0">
                <a:effectLst/>
                <a:latin typeface="Calibri" panose="020F0502020204030204" pitchFamily="34" charset="0"/>
                <a:ea typeface="Calibri" panose="020F0502020204030204" pitchFamily="34" charset="0"/>
                <a:cs typeface="Helvetica" pitchFamily="2" charset="0"/>
              </a:rPr>
              <a:t>At SavaNet-Ghana, we build bridges between research and practical Agriculture with the development of products and services in partnership with other users. </a:t>
            </a:r>
          </a:p>
          <a:p>
            <a:pPr marL="0" indent="0" algn="just">
              <a:buNone/>
            </a:pPr>
            <a:r>
              <a:rPr lang="en-US" sz="1600" dirty="0" err="1">
                <a:solidFill>
                  <a:srgbClr val="000000"/>
                </a:solidFill>
                <a:effectLst/>
                <a:latin typeface="Calibri" panose="020F0502020204030204" pitchFamily="34" charset="0"/>
                <a:ea typeface="Times New Roman" panose="02020603050405020304" pitchFamily="18" charset="0"/>
                <a:cs typeface="Helvetica" pitchFamily="2" charset="0"/>
              </a:rPr>
              <a:t>SavaNet</a:t>
            </a:r>
            <a:r>
              <a:rPr lang="en-US" sz="1600" dirty="0">
                <a:solidFill>
                  <a:srgbClr val="000000"/>
                </a:solidFill>
                <a:effectLst/>
                <a:latin typeface="Calibri" panose="020F0502020204030204" pitchFamily="34" charset="0"/>
                <a:ea typeface="Times New Roman" panose="02020603050405020304" pitchFamily="18" charset="0"/>
                <a:cs typeface="Helvetica" pitchFamily="2" charset="0"/>
              </a:rPr>
              <a:t> has created an innovation ecosystem where various Agriculture value chain actors interact for the adoption and upscale of Agriculture technologies and food systems. We are therefore Ghana’s Agriculture technology corridor.</a:t>
            </a:r>
            <a:endParaRPr lang="en-GH" sz="1600" dirty="0">
              <a:effectLst/>
              <a:latin typeface="Times New Roman" panose="02020603050405020304" pitchFamily="18" charset="0"/>
              <a:ea typeface="Times New Roman" panose="02020603050405020304" pitchFamily="18" charset="0"/>
            </a:endParaRPr>
          </a:p>
          <a:p>
            <a:pPr marL="0" indent="0" algn="just">
              <a:buNone/>
            </a:pPr>
            <a:endParaRPr lang="en-US" sz="1600" dirty="0"/>
          </a:p>
        </p:txBody>
      </p:sp>
      <p:grpSp>
        <p:nvGrpSpPr>
          <p:cNvPr id="1066" name="Group 1065">
            <a:extLst>
              <a:ext uri="{FF2B5EF4-FFF2-40B4-BE49-F238E27FC236}">
                <a16:creationId xmlns:a16="http://schemas.microsoft.com/office/drawing/2014/main" id="{12B241C5-7E45-AD52-638D-31E8FD2BC1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6737460"/>
            <a:ext cx="12192000" cy="123364"/>
            <a:chOff x="1" y="6737460"/>
            <a:chExt cx="12192000" cy="123364"/>
          </a:xfrm>
        </p:grpSpPr>
        <p:sp>
          <p:nvSpPr>
            <p:cNvPr id="1064" name="Rectangle 1063">
              <a:extLst>
                <a:ext uri="{FF2B5EF4-FFF2-40B4-BE49-F238E27FC236}">
                  <a16:creationId xmlns:a16="http://schemas.microsoft.com/office/drawing/2014/main" id="{49503B28-6749-2F02-0050-2CC7D03CF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1064">
              <a:extLst>
                <a:ext uri="{FF2B5EF4-FFF2-40B4-BE49-F238E27FC236}">
                  <a16:creationId xmlns:a16="http://schemas.microsoft.com/office/drawing/2014/main" id="{AC3DEE37-9CE7-622C-B750-66998EDC2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725DC103-7586-5CD9-DA03-3262F84264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19" t="-1" r="838" b="3015"/>
          <a:stretch/>
        </p:blipFill>
        <p:spPr bwMode="auto">
          <a:xfrm>
            <a:off x="3692887" y="4548259"/>
            <a:ext cx="2031021" cy="1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106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866CB29-499C-5534-F757-184D21BAC064}"/>
              </a:ext>
            </a:extLst>
          </p:cNvPr>
          <p:cNvSpPr>
            <a:spLocks noGrp="1"/>
          </p:cNvSpPr>
          <p:nvPr>
            <p:ph type="title"/>
          </p:nvPr>
        </p:nvSpPr>
        <p:spPr>
          <a:xfrm>
            <a:off x="7239000" y="1128094"/>
            <a:ext cx="4004024" cy="1415270"/>
          </a:xfrm>
        </p:spPr>
        <p:txBody>
          <a:bodyPr vert="horz" lIns="91440" tIns="45720" rIns="91440" bIns="45720" rtlCol="0" anchor="t">
            <a:normAutofit fontScale="90000"/>
          </a:bodyPr>
          <a:lstStyle/>
          <a:p>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br>
              <a:rPr lang="en-US" sz="800" kern="1200">
                <a:solidFill>
                  <a:schemeClr val="tx1"/>
                </a:solidFill>
                <a:effectLst/>
                <a:latin typeface="+mj-lt"/>
                <a:ea typeface="+mj-ea"/>
                <a:cs typeface="+mj-cs"/>
              </a:rPr>
            </a:br>
            <a:r>
              <a:rPr lang="en-US" sz="800" kern="1200">
                <a:solidFill>
                  <a:schemeClr val="tx1"/>
                </a:solidFill>
                <a:effectLst/>
                <a:latin typeface="+mj-lt"/>
                <a:ea typeface="+mj-ea"/>
                <a:cs typeface="+mj-cs"/>
              </a:rPr>
              <a:t> </a:t>
            </a:r>
            <a:endParaRPr lang="en-US" sz="800" kern="1200" dirty="0">
              <a:solidFill>
                <a:schemeClr val="tx1"/>
              </a:solidFill>
              <a:latin typeface="+mj-lt"/>
              <a:ea typeface="+mj-ea"/>
              <a:cs typeface="+mj-cs"/>
            </a:endParaRPr>
          </a:p>
        </p:txBody>
      </p:sp>
      <p:pic>
        <p:nvPicPr>
          <p:cNvPr id="42" name="Picture 41" descr="A group of men standing next to a cow in a cage&#10;&#10;Description automatically generated">
            <a:extLst>
              <a:ext uri="{FF2B5EF4-FFF2-40B4-BE49-F238E27FC236}">
                <a16:creationId xmlns:a16="http://schemas.microsoft.com/office/drawing/2014/main" id="{B8E00523-A2F8-797F-8900-DDADBD4C68A4}"/>
              </a:ext>
            </a:extLst>
          </p:cNvPr>
          <p:cNvPicPr>
            <a:picLocks noChangeAspect="1"/>
          </p:cNvPicPr>
          <p:nvPr/>
        </p:nvPicPr>
        <p:blipFill>
          <a:blip r:embed="rId2">
            <a:extLst>
              <a:ext uri="{28A0092B-C50C-407E-A947-70E740481C1C}">
                <a14:useLocalDpi xmlns:a14="http://schemas.microsoft.com/office/drawing/2010/main" val="0"/>
              </a:ext>
            </a:extLst>
          </a:blip>
          <a:srcRect l="8038" r="8040" b="2"/>
          <a:stretch/>
        </p:blipFill>
        <p:spPr>
          <a:xfrm>
            <a:off x="0" y="0"/>
            <a:ext cx="3704775" cy="3450960"/>
          </a:xfrm>
          <a:prstGeom prst="rect">
            <a:avLst/>
          </a:prstGeom>
        </p:spPr>
      </p:pic>
      <p:pic>
        <p:nvPicPr>
          <p:cNvPr id="9" name="Picture 8" descr="A blue bucket with dirt in it&#10;&#10;Description automatically generated">
            <a:extLst>
              <a:ext uri="{FF2B5EF4-FFF2-40B4-BE49-F238E27FC236}">
                <a16:creationId xmlns:a16="http://schemas.microsoft.com/office/drawing/2014/main" id="{8DB815DE-B30C-D00D-3E33-73CF60CA3E3D}"/>
              </a:ext>
            </a:extLst>
          </p:cNvPr>
          <p:cNvPicPr>
            <a:picLocks noChangeAspect="1"/>
          </p:cNvPicPr>
          <p:nvPr/>
        </p:nvPicPr>
        <p:blipFill>
          <a:blip r:embed="rId3">
            <a:extLst>
              <a:ext uri="{28A0092B-C50C-407E-A947-70E740481C1C}">
                <a14:useLocalDpi xmlns:a14="http://schemas.microsoft.com/office/drawing/2010/main" val="0"/>
              </a:ext>
            </a:extLst>
          </a:blip>
          <a:srcRect l="11722" r="4256" b="2"/>
          <a:stretch/>
        </p:blipFill>
        <p:spPr>
          <a:xfrm>
            <a:off x="3704775" y="0"/>
            <a:ext cx="3024643" cy="3428999"/>
          </a:xfrm>
          <a:prstGeom prst="rect">
            <a:avLst/>
          </a:prstGeom>
        </p:spPr>
      </p:pic>
      <p:cxnSp>
        <p:nvCxnSpPr>
          <p:cNvPr id="51" name="Straight Connector 5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35195"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Placeholder 1" descr="Image preview">
            <a:extLst>
              <a:ext uri="{FF2B5EF4-FFF2-40B4-BE49-F238E27FC236}">
                <a16:creationId xmlns:a16="http://schemas.microsoft.com/office/drawing/2014/main" id="{38DB9E5C-0BD6-3F3C-BE07-DB8A4DBF2B43}"/>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7456" r="8622" b="2"/>
          <a:stretch/>
        </p:blipFill>
        <p:spPr bwMode="auto">
          <a:xfrm>
            <a:off x="1" y="3450960"/>
            <a:ext cx="3704774" cy="34070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up of a field of green plants&#10;&#10;Description automatically generated">
            <a:extLst>
              <a:ext uri="{FF2B5EF4-FFF2-40B4-BE49-F238E27FC236}">
                <a16:creationId xmlns:a16="http://schemas.microsoft.com/office/drawing/2014/main" id="{108BEDDD-0CAA-EC64-3B5F-6D2970D1DE01}"/>
              </a:ext>
            </a:extLst>
          </p:cNvPr>
          <p:cNvPicPr>
            <a:picLocks noChangeAspect="1"/>
          </p:cNvPicPr>
          <p:nvPr/>
        </p:nvPicPr>
        <p:blipFill>
          <a:blip r:embed="rId5">
            <a:extLst>
              <a:ext uri="{28A0092B-C50C-407E-A947-70E740481C1C}">
                <a14:useLocalDpi xmlns:a14="http://schemas.microsoft.com/office/drawing/2010/main" val="0"/>
              </a:ext>
            </a:extLst>
          </a:blip>
          <a:srcRect r="15862" b="2"/>
          <a:stretch/>
        </p:blipFill>
        <p:spPr>
          <a:xfrm>
            <a:off x="3704775" y="3450962"/>
            <a:ext cx="3024643" cy="3407038"/>
          </a:xfrm>
          <a:prstGeom prst="rect">
            <a:avLst/>
          </a:prstGeom>
        </p:spPr>
      </p:pic>
      <p:sp>
        <p:nvSpPr>
          <p:cNvPr id="6" name="Pladsholder til tekst 5">
            <a:extLst>
              <a:ext uri="{FF2B5EF4-FFF2-40B4-BE49-F238E27FC236}">
                <a16:creationId xmlns:a16="http://schemas.microsoft.com/office/drawing/2014/main" id="{D03D61BE-2214-78C4-9AFC-90F1F7C03873}"/>
              </a:ext>
            </a:extLst>
          </p:cNvPr>
          <p:cNvSpPr>
            <a:spLocks noGrp="1"/>
          </p:cNvSpPr>
          <p:nvPr>
            <p:ph type="body" sz="half" idx="2"/>
          </p:nvPr>
        </p:nvSpPr>
        <p:spPr>
          <a:xfrm>
            <a:off x="6858000" y="987425"/>
            <a:ext cx="5203372" cy="5294621"/>
          </a:xfrm>
        </p:spPr>
        <p:txBody>
          <a:bodyPr vert="horz" lIns="91440" tIns="45720" rIns="91440" bIns="45720" rtlCol="0">
            <a:normAutofit lnSpcReduction="10000"/>
          </a:bodyPr>
          <a:lstStyle/>
          <a:p>
            <a:pPr algn="just" fontAlgn="base">
              <a:spcAft>
                <a:spcPts val="1500"/>
              </a:spcAft>
            </a:pPr>
            <a:r>
              <a:rPr lang="en-US" dirty="0"/>
              <a:t>Bio – based technologies piloted in Ghana have been established at the </a:t>
            </a:r>
            <a:r>
              <a:rPr lang="en-US" dirty="0" err="1"/>
              <a:t>SavaNet</a:t>
            </a:r>
            <a:r>
              <a:rPr lang="en-US" dirty="0"/>
              <a:t> Agriculture Technology and Climate Change Research </a:t>
            </a:r>
            <a:r>
              <a:rPr lang="en-US" dirty="0" err="1"/>
              <a:t>centre</a:t>
            </a:r>
            <a:r>
              <a:rPr lang="en-US" dirty="0"/>
              <a:t> in </a:t>
            </a:r>
            <a:r>
              <a:rPr lang="en-US" dirty="0" err="1"/>
              <a:t>Loagri</a:t>
            </a:r>
            <a:r>
              <a:rPr lang="en-US" dirty="0"/>
              <a:t> in the North East Region of Ghana.</a:t>
            </a:r>
          </a:p>
          <a:p>
            <a:pPr algn="just" fontAlgn="base">
              <a:spcAft>
                <a:spcPts val="1500"/>
              </a:spcAft>
            </a:pPr>
            <a:r>
              <a:rPr lang="en-US" dirty="0">
                <a:effectLst/>
              </a:rPr>
              <a:t>Bio – Based technologies piloted in Ghana are the small scale green biorefinery technology, Brazilian Kiln technology, and the Extruder </a:t>
            </a:r>
            <a:r>
              <a:rPr lang="en-US" dirty="0" err="1">
                <a:effectLst/>
              </a:rPr>
              <a:t>pelletization</a:t>
            </a:r>
            <a:r>
              <a:rPr lang="en-US" dirty="0">
                <a:effectLst/>
              </a:rPr>
              <a:t> technology. </a:t>
            </a:r>
            <a:r>
              <a:rPr lang="en-US" dirty="0"/>
              <a:t>V</a:t>
            </a:r>
            <a:r>
              <a:rPr lang="en-US" dirty="0">
                <a:effectLst/>
              </a:rPr>
              <a:t>arious fresh and dry biomass e.g. cowpea, </a:t>
            </a:r>
            <a:r>
              <a:rPr lang="en-US" dirty="0" err="1">
                <a:effectLst/>
              </a:rPr>
              <a:t>cajanus</a:t>
            </a:r>
            <a:r>
              <a:rPr lang="en-US" dirty="0">
                <a:effectLst/>
              </a:rPr>
              <a:t>, groundnut husk, rice husk, and biorefined products were used as raw materials for production of livestock feed, biochar, and fish feed pellets.</a:t>
            </a:r>
          </a:p>
          <a:p>
            <a:pPr algn="just" fontAlgn="base">
              <a:spcAft>
                <a:spcPts val="1500"/>
              </a:spcAft>
            </a:pPr>
            <a:r>
              <a:rPr lang="en-US" dirty="0">
                <a:effectLst/>
              </a:rPr>
              <a:t>These products were used to conduct field-based livestock feed trials, soil amendment trials, and fish feed trials. Laboratory analysis was conducted on biomass and products (biochar, fish feed pellets and biorefined).</a:t>
            </a:r>
          </a:p>
          <a:p>
            <a:pPr algn="just" fontAlgn="base">
              <a:spcAft>
                <a:spcPts val="1500"/>
              </a:spcAft>
            </a:pPr>
            <a:r>
              <a:rPr lang="en-US" dirty="0">
                <a:effectLst/>
              </a:rPr>
              <a:t>Field based </a:t>
            </a:r>
            <a:r>
              <a:rPr lang="en-US" dirty="0"/>
              <a:t>trials were </a:t>
            </a:r>
            <a:r>
              <a:rPr lang="en-US" dirty="0">
                <a:effectLst/>
              </a:rPr>
              <a:t>conducted at various regions in Ghana: soil amendment trials in the Northern </a:t>
            </a:r>
            <a:r>
              <a:rPr lang="en-US" dirty="0"/>
              <a:t>R</a:t>
            </a:r>
            <a:r>
              <a:rPr lang="en-US" dirty="0">
                <a:effectLst/>
              </a:rPr>
              <a:t>egion, animal field trials in the North East Region and fish feed trials in the Eastern Region of Ghana respectively.</a:t>
            </a:r>
          </a:p>
          <a:p>
            <a:pPr indent="-228600" algn="just" fontAlgn="base">
              <a:spcAft>
                <a:spcPts val="1500"/>
              </a:spcAft>
              <a:buFont typeface="Arial" panose="020B0604020202020204" pitchFamily="34" charset="0"/>
              <a:buChar char="•"/>
            </a:pPr>
            <a:endParaRPr lang="en-US" dirty="0">
              <a:effectLst/>
            </a:endParaRPr>
          </a:p>
          <a:p>
            <a:pPr marL="0" indent="-228600" algn="just" fontAlgn="base">
              <a:spcAft>
                <a:spcPts val="1500"/>
              </a:spcAft>
              <a:buFont typeface="Arial" panose="020B0604020202020204" pitchFamily="34" charset="0"/>
              <a:buChar char="•"/>
            </a:pPr>
            <a:endParaRPr lang="en-US" dirty="0">
              <a:effectLst/>
            </a:endParaRPr>
          </a:p>
          <a:p>
            <a:pPr indent="-228600">
              <a:buFont typeface="Arial" panose="020B0604020202020204" pitchFamily="34" charset="0"/>
              <a:buChar char="•"/>
            </a:pPr>
            <a:endParaRPr lang="en-US" sz="1000" dirty="0"/>
          </a:p>
        </p:txBody>
      </p:sp>
      <p:sp>
        <p:nvSpPr>
          <p:cNvPr id="10" name="AutoShape 4" descr="Image preview">
            <a:extLst>
              <a:ext uri="{FF2B5EF4-FFF2-40B4-BE49-F238E27FC236}">
                <a16:creationId xmlns:a16="http://schemas.microsoft.com/office/drawing/2014/main" id="{DABA55D7-16BB-D26F-DCBC-B09E48329A48}"/>
              </a:ext>
            </a:extLst>
          </p:cNvPr>
          <p:cNvSpPr>
            <a:spLocks noChangeAspect="1" noChangeArrowheads="1"/>
          </p:cNvSpPr>
          <p:nvPr/>
        </p:nvSpPr>
        <p:spPr bwMode="auto">
          <a:xfrm>
            <a:off x="8728366" y="987425"/>
            <a:ext cx="3333006" cy="244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H"/>
          </a:p>
        </p:txBody>
      </p:sp>
      <p:sp>
        <p:nvSpPr>
          <p:cNvPr id="12" name="AutoShape 6" descr="Image preview">
            <a:extLst>
              <a:ext uri="{FF2B5EF4-FFF2-40B4-BE49-F238E27FC236}">
                <a16:creationId xmlns:a16="http://schemas.microsoft.com/office/drawing/2014/main" id="{DA5555B6-ACA1-6EFB-2C42-A1C95933A4D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H"/>
          </a:p>
        </p:txBody>
      </p:sp>
      <p:sp>
        <p:nvSpPr>
          <p:cNvPr id="22" name="AutoShape 8" descr="Image preview">
            <a:extLst>
              <a:ext uri="{FF2B5EF4-FFF2-40B4-BE49-F238E27FC236}">
                <a16:creationId xmlns:a16="http://schemas.microsoft.com/office/drawing/2014/main" id="{40161ADC-F14C-0B49-CEEE-BCB5DB11D84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H"/>
          </a:p>
        </p:txBody>
      </p:sp>
      <p:sp>
        <p:nvSpPr>
          <p:cNvPr id="5" name="AutoShape 4" descr="Image preview">
            <a:extLst>
              <a:ext uri="{FF2B5EF4-FFF2-40B4-BE49-F238E27FC236}">
                <a16:creationId xmlns:a16="http://schemas.microsoft.com/office/drawing/2014/main" id="{AB7801F3-AEA6-DD8D-EFA0-0856A5EDE16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H"/>
          </a:p>
        </p:txBody>
      </p:sp>
      <p:sp>
        <p:nvSpPr>
          <p:cNvPr id="7" name="AutoShape 6" descr="Image preview">
            <a:extLst>
              <a:ext uri="{FF2B5EF4-FFF2-40B4-BE49-F238E27FC236}">
                <a16:creationId xmlns:a16="http://schemas.microsoft.com/office/drawing/2014/main" id="{DC4424D0-8649-3A29-A793-F7F0082F5F7F}"/>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H"/>
          </a:p>
        </p:txBody>
      </p:sp>
    </p:spTree>
    <p:extLst>
      <p:ext uri="{BB962C8B-B14F-4D97-AF65-F5344CB8AC3E}">
        <p14:creationId xmlns:p14="http://schemas.microsoft.com/office/powerpoint/2010/main" val="1367378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erson working in a factory&#10;&#10;Description automatically generated">
            <a:extLst>
              <a:ext uri="{FF2B5EF4-FFF2-40B4-BE49-F238E27FC236}">
                <a16:creationId xmlns:a16="http://schemas.microsoft.com/office/drawing/2014/main" id="{3154D2B2-27C8-27EC-CC40-0701B1C2F608}"/>
              </a:ext>
            </a:extLst>
          </p:cNvPr>
          <p:cNvPicPr>
            <a:picLocks noChangeAspect="1"/>
          </p:cNvPicPr>
          <p:nvPr/>
        </p:nvPicPr>
        <p:blipFill>
          <a:blip r:embed="rId2">
            <a:extLst>
              <a:ext uri="{28A0092B-C50C-407E-A947-70E740481C1C}">
                <a14:useLocalDpi xmlns:a14="http://schemas.microsoft.com/office/drawing/2010/main" val="0"/>
              </a:ext>
            </a:extLst>
          </a:blip>
          <a:srcRect l="24454" r="22939"/>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10" name="Picture Placeholder 9" descr="A machine with a container full of brown gravel&#10;&#10;Description automatically generated with medium confidence">
            <a:extLst>
              <a:ext uri="{FF2B5EF4-FFF2-40B4-BE49-F238E27FC236}">
                <a16:creationId xmlns:a16="http://schemas.microsoft.com/office/drawing/2014/main" id="{E0559058-7363-64CD-7D97-CFBB2FC6D4C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r="-2" b="8913"/>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2" descr="Image preview">
            <a:extLst>
              <a:ext uri="{FF2B5EF4-FFF2-40B4-BE49-F238E27FC236}">
                <a16:creationId xmlns:a16="http://schemas.microsoft.com/office/drawing/2014/main" id="{AFCB00B4-5761-2467-8EB4-10D70F9299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7261" r="-2" b="20943"/>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22" name="Freeform: Shape 21">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F4C302-534A-DA6D-2C78-F52679EB1307}"/>
              </a:ext>
            </a:extLst>
          </p:cNvPr>
          <p:cNvSpPr>
            <a:spLocks noGrp="1"/>
          </p:cNvSpPr>
          <p:nvPr>
            <p:ph type="title"/>
          </p:nvPr>
        </p:nvSpPr>
        <p:spPr>
          <a:xfrm>
            <a:off x="448056" y="685800"/>
            <a:ext cx="2807208" cy="1325563"/>
          </a:xfrm>
        </p:spPr>
        <p:txBody>
          <a:bodyPr vert="horz" lIns="91440" tIns="45720" rIns="91440" bIns="45720" rtlCol="0" anchor="ctr">
            <a:normAutofit/>
          </a:bodyPr>
          <a:lstStyle/>
          <a:p>
            <a:endParaRPr lang="en-US" sz="2800" kern="1200">
              <a:solidFill>
                <a:schemeClr val="tx1"/>
              </a:solidFill>
              <a:latin typeface="+mj-lt"/>
              <a:ea typeface="+mj-ea"/>
              <a:cs typeface="+mj-cs"/>
            </a:endParaRPr>
          </a:p>
        </p:txBody>
      </p:sp>
      <p:sp>
        <p:nvSpPr>
          <p:cNvPr id="26" name="Rectangle 25">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utoShape 12" descr="Image preview">
            <a:extLst>
              <a:ext uri="{FF2B5EF4-FFF2-40B4-BE49-F238E27FC236}">
                <a16:creationId xmlns:a16="http://schemas.microsoft.com/office/drawing/2014/main" id="{2FF0E294-D759-3B81-3295-E4807BE939A8}"/>
              </a:ext>
            </a:extLst>
          </p:cNvPr>
          <p:cNvSpPr>
            <a:spLocks noGrp="1" noChangeAspect="1" noChangeArrowheads="1"/>
          </p:cNvSpPr>
          <p:nvPr>
            <p:ph type="body" sz="half" idx="2"/>
          </p:nvPr>
        </p:nvSpPr>
        <p:spPr bwMode="auto">
          <a:xfrm>
            <a:off x="448056" y="2258568"/>
            <a:ext cx="2807208" cy="3922776"/>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rtlCol="0" anchorCtr="0" compatLnSpc="1">
            <a:prstTxWarp prst="textNoShape">
              <a:avLst/>
            </a:prstTxWarp>
            <a:normAutofit/>
          </a:bodyPr>
          <a:lstStyle/>
          <a:p>
            <a:pPr indent="-228600">
              <a:buFont typeface="Arial" panose="020B0604020202020204" pitchFamily="34" charset="0"/>
              <a:buChar char="•"/>
            </a:pPr>
            <a:endParaRPr lang="en-US" sz="1700"/>
          </a:p>
        </p:txBody>
      </p:sp>
      <p:sp>
        <p:nvSpPr>
          <p:cNvPr id="11" name="AutoShape 10" descr="Image preview">
            <a:extLst>
              <a:ext uri="{FF2B5EF4-FFF2-40B4-BE49-F238E27FC236}">
                <a16:creationId xmlns:a16="http://schemas.microsoft.com/office/drawing/2014/main" id="{DC2F4BCA-362A-24F2-BA0E-C2A735B950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H"/>
          </a:p>
        </p:txBody>
      </p:sp>
      <p:pic>
        <p:nvPicPr>
          <p:cNvPr id="4" name="Picture 6" descr="Image preview">
            <a:extLst>
              <a:ext uri="{FF2B5EF4-FFF2-40B4-BE49-F238E27FC236}">
                <a16:creationId xmlns:a16="http://schemas.microsoft.com/office/drawing/2014/main" id="{3CADCCA3-2369-F2A1-61CC-0A34493FE9B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0"/>
            <a:ext cx="393667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440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preview">
            <a:extLst>
              <a:ext uri="{FF2B5EF4-FFF2-40B4-BE49-F238E27FC236}">
                <a16:creationId xmlns:a16="http://schemas.microsoft.com/office/drawing/2014/main" id="{1B6B26FE-955E-2C98-B11D-508685EBA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39" r="-2" b="6474"/>
          <a:stretch/>
        </p:blipFill>
        <p:spPr bwMode="auto">
          <a:xfrm>
            <a:off x="3071813" y="10"/>
            <a:ext cx="5043880"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4" descr="Image preview">
            <a:extLst>
              <a:ext uri="{FF2B5EF4-FFF2-40B4-BE49-F238E27FC236}">
                <a16:creationId xmlns:a16="http://schemas.microsoft.com/office/drawing/2014/main" id="{8D67D9A4-1C3F-8294-E1D6-9768CD93D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133" r="-2" b="23830"/>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6" descr="Image preview">
            <a:extLst>
              <a:ext uri="{FF2B5EF4-FFF2-40B4-BE49-F238E27FC236}">
                <a16:creationId xmlns:a16="http://schemas.microsoft.com/office/drawing/2014/main" id="{944194C5-846D-FB68-89C2-8AC18CEF40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1852" r="-2" b="16352"/>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27" name="Freeform: Shape 26">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E82F38-5C39-5524-4BCF-C4E08C3C478C}"/>
              </a:ext>
            </a:extLst>
          </p:cNvPr>
          <p:cNvSpPr>
            <a:spLocks noGrp="1"/>
          </p:cNvSpPr>
          <p:nvPr>
            <p:ph type="title"/>
          </p:nvPr>
        </p:nvSpPr>
        <p:spPr>
          <a:xfrm>
            <a:off x="448056" y="685800"/>
            <a:ext cx="2807208" cy="1325563"/>
          </a:xfrm>
        </p:spPr>
        <p:txBody>
          <a:bodyPr vert="horz" lIns="91440" tIns="45720" rIns="91440" bIns="45720" rtlCol="0" anchor="ctr">
            <a:normAutofit/>
          </a:bodyPr>
          <a:lstStyle/>
          <a:p>
            <a:endParaRPr lang="en-US" sz="2800" kern="1200">
              <a:solidFill>
                <a:schemeClr val="tx1"/>
              </a:solidFill>
              <a:latin typeface="+mj-lt"/>
              <a:ea typeface="+mj-ea"/>
              <a:cs typeface="+mj-cs"/>
            </a:endParaRPr>
          </a:p>
        </p:txBody>
      </p:sp>
      <p:sp>
        <p:nvSpPr>
          <p:cNvPr id="31" name="Rectangle 30">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3CDE55FF-C2B3-E110-CE7D-91AE573A1D57}"/>
              </a:ext>
            </a:extLst>
          </p:cNvPr>
          <p:cNvSpPr>
            <a:spLocks noGrp="1"/>
          </p:cNvSpPr>
          <p:nvPr>
            <p:ph type="body" sz="half" idx="2"/>
          </p:nvPr>
        </p:nvSpPr>
        <p:spPr>
          <a:xfrm>
            <a:off x="448056" y="2258568"/>
            <a:ext cx="2807208" cy="3922776"/>
          </a:xfrm>
        </p:spPr>
        <p:txBody>
          <a:bodyPr vert="horz" lIns="91440" tIns="45720" rIns="91440" bIns="45720" rtlCol="0">
            <a:normAutofit/>
          </a:bodyPr>
          <a:lstStyle/>
          <a:p>
            <a:pPr indent="-228600">
              <a:buFont typeface="Arial" panose="020B0604020202020204" pitchFamily="34" charset="0"/>
              <a:buChar char="•"/>
            </a:pPr>
            <a:endParaRPr lang="en-US" sz="1700" dirty="0"/>
          </a:p>
        </p:txBody>
      </p:sp>
      <p:pic>
        <p:nvPicPr>
          <p:cNvPr id="6" name="Picture 2" descr="Image preview">
            <a:extLst>
              <a:ext uri="{FF2B5EF4-FFF2-40B4-BE49-F238E27FC236}">
                <a16:creationId xmlns:a16="http://schemas.microsoft.com/office/drawing/2014/main" id="{8E0DDD3B-5AAA-D52F-4ACF-FFC044269723}"/>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t="27801" r="2" b="18913"/>
          <a:stretch/>
        </p:blipFill>
        <p:spPr bwMode="auto">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4" descr="Image preview">
            <a:extLst>
              <a:ext uri="{FF2B5EF4-FFF2-40B4-BE49-F238E27FC236}">
                <a16:creationId xmlns:a16="http://schemas.microsoft.com/office/drawing/2014/main" id="{63300E8C-CFD5-2006-2FE3-B3CD7D242B3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3800" y="1"/>
            <a:ext cx="3922015" cy="34564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preview">
            <a:extLst>
              <a:ext uri="{FF2B5EF4-FFF2-40B4-BE49-F238E27FC236}">
                <a16:creationId xmlns:a16="http://schemas.microsoft.com/office/drawing/2014/main" id="{D099A0F9-0461-7EB0-2919-DB78AAC0AB0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0" y="3456431"/>
            <a:ext cx="3945815" cy="343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95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F0EC0-FEA7-9CDC-2516-4683A4527FB3}"/>
              </a:ext>
            </a:extLst>
          </p:cNvPr>
          <p:cNvSpPr>
            <a:spLocks noGrp="1"/>
          </p:cNvSpPr>
          <p:nvPr>
            <p:ph type="title"/>
          </p:nvPr>
        </p:nvSpPr>
        <p:spPr>
          <a:xfrm>
            <a:off x="178130" y="480949"/>
            <a:ext cx="4845132" cy="433449"/>
          </a:xfrm>
        </p:spPr>
        <p:txBody>
          <a:bodyPr>
            <a:normAutofit/>
          </a:bodyPr>
          <a:lstStyle/>
          <a:p>
            <a:pPr algn="ctr"/>
            <a:r>
              <a:rPr lang="en-GH" sz="1800" dirty="0"/>
              <a:t>Bioeconomy Effects in Rural Ghana</a:t>
            </a:r>
          </a:p>
        </p:txBody>
      </p:sp>
      <p:sp>
        <p:nvSpPr>
          <p:cNvPr id="3" name="Picture Placeholder 2">
            <a:extLst>
              <a:ext uri="{FF2B5EF4-FFF2-40B4-BE49-F238E27FC236}">
                <a16:creationId xmlns:a16="http://schemas.microsoft.com/office/drawing/2014/main" id="{24510055-56F8-4F87-5739-18B4CD04F5BA}"/>
              </a:ext>
            </a:extLst>
          </p:cNvPr>
          <p:cNvSpPr>
            <a:spLocks noGrp="1"/>
          </p:cNvSpPr>
          <p:nvPr>
            <p:ph type="pic" idx="1"/>
          </p:nvPr>
        </p:nvSpPr>
        <p:spPr/>
        <p:txBody>
          <a:bodyPr>
            <a:normAutofit/>
          </a:bodyPr>
          <a:lstStyle/>
          <a:p>
            <a:pPr lvl="0"/>
            <a:endParaRPr lang="en-GH" dirty="0"/>
          </a:p>
        </p:txBody>
      </p:sp>
      <p:sp>
        <p:nvSpPr>
          <p:cNvPr id="4" name="Text Placeholder 3">
            <a:extLst>
              <a:ext uri="{FF2B5EF4-FFF2-40B4-BE49-F238E27FC236}">
                <a16:creationId xmlns:a16="http://schemas.microsoft.com/office/drawing/2014/main" id="{C771D237-B561-987B-D728-F177DF8BBB5D}"/>
              </a:ext>
            </a:extLst>
          </p:cNvPr>
          <p:cNvSpPr>
            <a:spLocks noGrp="1"/>
          </p:cNvSpPr>
          <p:nvPr>
            <p:ph type="body" sz="half" idx="2"/>
          </p:nvPr>
        </p:nvSpPr>
        <p:spPr>
          <a:xfrm>
            <a:off x="178131" y="966350"/>
            <a:ext cx="4631376" cy="5861951"/>
          </a:xfrm>
        </p:spPr>
        <p:txBody>
          <a:bodyPr>
            <a:normAutofit/>
          </a:bodyPr>
          <a:lstStyle/>
          <a:p>
            <a:pPr marL="0" indent="0" algn="just" fontAlgn="base">
              <a:spcAft>
                <a:spcPts val="1500"/>
              </a:spcAft>
              <a:buNone/>
            </a:pPr>
            <a:br>
              <a:rPr lang="en-US" sz="1600" dirty="0">
                <a:effectLst/>
                <a:ea typeface="Calibri" panose="020F0502020204030204" pitchFamily="34" charset="0"/>
                <a:cs typeface="Times New Roman" panose="02020603050405020304" pitchFamily="18" charset="0"/>
              </a:rPr>
            </a:br>
            <a:r>
              <a:rPr lang="en-US" sz="1600" dirty="0">
                <a:effectLst/>
                <a:ea typeface="Calibri" panose="020F0502020204030204" pitchFamily="34" charset="0"/>
                <a:cs typeface="Times New Roman" panose="02020603050405020304" pitchFamily="18" charset="0"/>
              </a:rPr>
              <a:t>Biomass – rich Ghana acknowledges the economic potential of the transition to a bio-based economy.</a:t>
            </a:r>
          </a:p>
          <a:p>
            <a:pPr marL="0" indent="0" algn="just" fontAlgn="base">
              <a:spcAft>
                <a:spcPts val="1500"/>
              </a:spcAft>
              <a:buNone/>
            </a:pPr>
            <a:r>
              <a:rPr lang="en-US" dirty="0">
                <a:ea typeface="Calibri" panose="020F0502020204030204" pitchFamily="34" charset="0"/>
                <a:cs typeface="Times New Roman" panose="02020603050405020304" pitchFamily="18" charset="0"/>
              </a:rPr>
              <a:t>Bioeconomy has the potential of influencing the development of food systems in Ghana including the traditional food systems, transitional food systems and the modern or high-tech food systems; by increasing efficiency and sustainability in production, processing, marketing, consumption, etc.</a:t>
            </a:r>
            <a:endParaRPr lang="en-US" sz="1600" dirty="0">
              <a:effectLst/>
              <a:ea typeface="Calibri" panose="020F0502020204030204" pitchFamily="34" charset="0"/>
              <a:cs typeface="Times New Roman" panose="02020603050405020304" pitchFamily="18" charset="0"/>
            </a:endParaRPr>
          </a:p>
          <a:p>
            <a:pPr marL="0" indent="0" algn="just" fontAlgn="base">
              <a:spcAft>
                <a:spcPts val="1500"/>
              </a:spcAft>
              <a:buNone/>
            </a:pPr>
            <a:r>
              <a:rPr lang="en-US" sz="1600" dirty="0">
                <a:effectLst/>
                <a:ea typeface="Calibri" panose="020F0502020204030204" pitchFamily="34" charset="0"/>
                <a:cs typeface="Times New Roman" panose="02020603050405020304" pitchFamily="18" charset="0"/>
              </a:rPr>
              <a:t>The success of bioeconomy development hinges on the availability of, and access to appropriate technology within the agricultural and food subsectors. </a:t>
            </a:r>
            <a:r>
              <a:rPr lang="en-US" sz="1600" u="sng" dirty="0">
                <a:effectLst/>
                <a:ea typeface="Calibri" panose="020F0502020204030204" pitchFamily="34" charset="0"/>
                <a:cs typeface="Times New Roman" panose="02020603050405020304" pitchFamily="18" charset="0"/>
                <a:hlinkClick r:id="rId2"/>
              </a:rPr>
              <a:t>https://www.mamopanel.org/media/uploads/files/MaMo_Panel-Bioeconomy_Report-Ghana_Case_Study_gdbYLAF.pdf</a:t>
            </a:r>
            <a:r>
              <a:rPr lang="en-GH" sz="1600" dirty="0">
                <a:effectLst/>
              </a:rPr>
              <a:t> </a:t>
            </a:r>
            <a:endParaRPr lang="en-GH" sz="1600" dirty="0"/>
          </a:p>
          <a:p>
            <a:pPr marL="0" indent="0" algn="just">
              <a:buNone/>
            </a:pPr>
            <a:r>
              <a:rPr lang="en-US" sz="1600" kern="100" dirty="0">
                <a:effectLst/>
                <a:ea typeface="Calibri" panose="020F0502020204030204" pitchFamily="34" charset="0"/>
                <a:cs typeface="Times New Roman" panose="02020603050405020304" pitchFamily="18" charset="0"/>
              </a:rPr>
              <a:t>Developing a sustainable bioeconomy requires adequate production and availability of biomass; thus, an increase in the availability of traditional cropping system is a significant precondition for the successful development of a bioeconomy.</a:t>
            </a:r>
            <a:endParaRPr lang="en-GH" sz="1600" kern="100" dirty="0">
              <a:effectLst/>
              <a:ea typeface="Calibri" panose="020F0502020204030204" pitchFamily="34" charset="0"/>
              <a:cs typeface="Times New Roman" panose="02020603050405020304" pitchFamily="18" charset="0"/>
            </a:endParaRPr>
          </a:p>
          <a:p>
            <a:pPr marL="0" indent="0" algn="just">
              <a:buNone/>
            </a:pPr>
            <a:endParaRPr lang="en-GH"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H" dirty="0"/>
          </a:p>
        </p:txBody>
      </p:sp>
      <p:pic>
        <p:nvPicPr>
          <p:cNvPr id="1028" name="Picture 4" descr="Explore this richly detailed visualization of our food system">
            <a:extLst>
              <a:ext uri="{FF2B5EF4-FFF2-40B4-BE49-F238E27FC236}">
                <a16:creationId xmlns:a16="http://schemas.microsoft.com/office/drawing/2014/main" id="{641E8804-2D81-43C1-3A9F-0F725BDA0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959" y="987426"/>
            <a:ext cx="7104911" cy="527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255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7F20D7-B7B9-B71A-1272-42A8699C10B8}"/>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Bioeconomy Effects in Rural Ghana</a:t>
            </a:r>
          </a:p>
        </p:txBody>
      </p:sp>
      <p:sp>
        <p:nvSpPr>
          <p:cNvPr id="4" name="Text Placeholder 3">
            <a:extLst>
              <a:ext uri="{FF2B5EF4-FFF2-40B4-BE49-F238E27FC236}">
                <a16:creationId xmlns:a16="http://schemas.microsoft.com/office/drawing/2014/main" id="{3AC98A76-21C1-DA93-D1D8-75B4E8E8DE84}"/>
              </a:ext>
            </a:extLst>
          </p:cNvPr>
          <p:cNvSpPr>
            <a:spLocks noGrp="1"/>
          </p:cNvSpPr>
          <p:nvPr>
            <p:ph type="body" sz="half" idx="2"/>
          </p:nvPr>
        </p:nvSpPr>
        <p:spPr>
          <a:xfrm>
            <a:off x="4134810" y="273132"/>
            <a:ext cx="7859267" cy="6424551"/>
          </a:xfrm>
        </p:spPr>
        <p:txBody>
          <a:bodyPr vert="horz" lIns="91440" tIns="45720" rIns="91440" bIns="45720" rtlCol="0" anchor="ctr">
            <a:normAutofit fontScale="70000" lnSpcReduction="20000"/>
          </a:bodyPr>
          <a:lstStyle/>
          <a:p>
            <a:pPr marL="342900" lvl="0" indent="-342900" algn="just">
              <a:buFont typeface="Wingdings" pitchFamily="2" charset="2"/>
              <a:buChar char="q"/>
            </a:pPr>
            <a:r>
              <a:rPr lang="en-US" sz="2300" dirty="0">
                <a:effectLst/>
              </a:rPr>
              <a:t>Increased Livestock production and reduced emission of Green House Gases – GHG from livestock production. Ghana meat import volume for 2424 was forecast at 234.4 thousand metric tons. Year – on – Year the forecast value shows incremental rise in 2025 by 2.23%. Green House Gas emission form livestock are projected to rise by 6% by 2033. </a:t>
            </a:r>
            <a:r>
              <a:rPr lang="en-US" sz="2300" u="sng" dirty="0">
                <a:effectLst/>
                <a:hlinkClick r:id="rId2"/>
              </a:rPr>
              <a:t>https://www.reportlinker.com/dataset/9df35fdcb3795c8cafeebccec9a66eba9713655</a:t>
            </a:r>
            <a:endParaRPr lang="en-US" sz="2300" u="sng" dirty="0"/>
          </a:p>
          <a:p>
            <a:pPr lvl="0" algn="just"/>
            <a:endParaRPr lang="en-US" sz="2300" dirty="0">
              <a:effectLst/>
            </a:endParaRPr>
          </a:p>
          <a:p>
            <a:pPr marL="342900" lvl="0" indent="-342900" algn="just">
              <a:buFont typeface="Wingdings" pitchFamily="2" charset="2"/>
              <a:buChar char="q"/>
            </a:pPr>
            <a:r>
              <a:rPr lang="en-US" sz="2300" dirty="0">
                <a:effectLst/>
              </a:rPr>
              <a:t>Increased crop yield resulting in increased food and nutrition security and human security. On – farm biochar soil amendment vegetable trials by the Bio4Africa project indicate good impact of biochar in improving soil conditions and yield of vegetables (tomatoes, pepper and </a:t>
            </a:r>
            <a:r>
              <a:rPr lang="en-US" sz="2300" dirty="0" err="1">
                <a:effectLst/>
              </a:rPr>
              <a:t>okro</a:t>
            </a:r>
            <a:r>
              <a:rPr lang="en-US" sz="2300" dirty="0">
                <a:effectLst/>
              </a:rPr>
              <a:t>). The upper East, upper West, North East, and Savannah Regions of Ghana account for about 42.3% of Ghana’s projected food insecure populations. </a:t>
            </a:r>
            <a:r>
              <a:rPr lang="en-US" sz="2300" u="sng" dirty="0">
                <a:effectLst/>
                <a:hlinkClick r:id="rId3"/>
              </a:rPr>
              <a:t>https://ghana.un.org/en/279825-united-nations-ghana-launches-joint-program-enhance-food-security-nutrition-and-resilience</a:t>
            </a:r>
            <a:endParaRPr lang="en-US" sz="2300" dirty="0">
              <a:effectLst/>
            </a:endParaRPr>
          </a:p>
          <a:p>
            <a:pPr marL="342900" lvl="0" indent="-342900" algn="just">
              <a:buFont typeface="Wingdings" pitchFamily="2" charset="2"/>
              <a:buChar char="q"/>
            </a:pP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Increased fish growth rate and Aquaculture development. On-farm fish feed trials using cowpea and Cajanus husk and protein ingredient indicate good impact on fish growth rate and reduced cost of feed in fish </a:t>
            </a:r>
            <a:r>
              <a:rPr lang="en-US" sz="2300" kern="100" dirty="0" err="1">
                <a:effectLst/>
                <a:latin typeface="Calibri" panose="020F0502020204030204" pitchFamily="34" charset="0"/>
                <a:ea typeface="Calibri" panose="020F0502020204030204" pitchFamily="34" charset="0"/>
                <a:cs typeface="Times New Roman" panose="02020603050405020304" pitchFamily="18" charset="0"/>
              </a:rPr>
              <a:t>production.In</a:t>
            </a: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 January 2024 Ghana imported 927 fish shipment, this makes a year-on-year growth of 99% compared to January 2023. </a:t>
            </a:r>
            <a:r>
              <a:rPr lang="en-US" sz="23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https://www.volza.com/p/fish/import/import-in-ghana/</a:t>
            </a:r>
            <a:endParaRPr lang="en-GH" sz="23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en-US" sz="23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H" sz="2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itchFamily="2" charset="2"/>
              <a:buChar char="q"/>
            </a:pP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The establishment and development of bio-based enterprises. Bio-based business models developed by the Bio4Africa project will provide Agriculture value chain actors the leverage to establish and grow profitable bio-based enterprises.</a:t>
            </a:r>
            <a:endParaRPr lang="en-GH" sz="23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en-US" sz="23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H" sz="2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itchFamily="2" charset="2"/>
              <a:buChar char="q"/>
            </a:pP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Promote Agroecology development in rural Ghana. The activities of the Bio4Africa project in Ghana has contributed significantly in protecting, restoring, and improving Agriculture and food systems in the face of climate shocks and stressors.</a:t>
            </a:r>
            <a:endParaRPr lang="en-GH" sz="23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H" sz="23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28600">
              <a:buFont typeface="Arial" panose="020B0604020202020204" pitchFamily="34" charset="0"/>
              <a:buChar char="•"/>
            </a:pPr>
            <a:endParaRPr lang="en-US" sz="1700" dirty="0"/>
          </a:p>
        </p:txBody>
      </p:sp>
    </p:spTree>
    <p:extLst>
      <p:ext uri="{BB962C8B-B14F-4D97-AF65-F5344CB8AC3E}">
        <p14:creationId xmlns:p14="http://schemas.microsoft.com/office/powerpoint/2010/main" val="3406000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005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A28FE0396DB0A4E80063D1F21D919AC" ma:contentTypeVersion="18" ma:contentTypeDescription="Opret et nyt dokument." ma:contentTypeScope="" ma:versionID="d3ba08481238214fad1bdc3327d3cf6b">
  <xsd:schema xmlns:xsd="http://www.w3.org/2001/XMLSchema" xmlns:xs="http://www.w3.org/2001/XMLSchema" xmlns:p="http://schemas.microsoft.com/office/2006/metadata/properties" xmlns:ns2="f9ab22a2-b733-42ea-b912-53d5452764b9" xmlns:ns3="ebecb4df-fabc-4226-a693-6ddf24096222" targetNamespace="http://schemas.microsoft.com/office/2006/metadata/properties" ma:root="true" ma:fieldsID="f628306bf68e5206c5544b6f81bec1dc" ns2:_="" ns3:_="">
    <xsd:import namespace="f9ab22a2-b733-42ea-b912-53d5452764b9"/>
    <xsd:import namespace="ebecb4df-fabc-4226-a693-6ddf2409622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ab22a2-b733-42ea-b912-53d5452764b9"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03c3940a-b5ae-4283-a1dd-ec77a4c8733d}" ma:internalName="TaxCatchAll" ma:showField="CatchAllData" ma:web="f9ab22a2-b733-42ea-b912-53d5452764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becb4df-fabc-4226-a693-6ddf2409622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a4805755-dc3b-49e4-a387-5b6b71c8410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becb4df-fabc-4226-a693-6ddf24096222">
      <Terms xmlns="http://schemas.microsoft.com/office/infopath/2007/PartnerControls"/>
    </lcf76f155ced4ddcb4097134ff3c332f>
    <TaxCatchAll xmlns="f9ab22a2-b733-42ea-b912-53d5452764b9" xsi:nil="true"/>
  </documentManagement>
</p:properties>
</file>

<file path=customXml/itemProps1.xml><?xml version="1.0" encoding="utf-8"?>
<ds:datastoreItem xmlns:ds="http://schemas.openxmlformats.org/officeDocument/2006/customXml" ds:itemID="{3F91C7FB-B9FB-4D75-9921-AF0D2A144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ab22a2-b733-42ea-b912-53d5452764b9"/>
    <ds:schemaRef ds:uri="ebecb4df-fabc-4226-a693-6ddf240962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925D47-76EE-4C02-81C3-571C244505EA}">
  <ds:schemaRefs>
    <ds:schemaRef ds:uri="http://schemas.microsoft.com/sharepoint/v3/contenttype/forms"/>
  </ds:schemaRefs>
</ds:datastoreItem>
</file>

<file path=customXml/itemProps3.xml><?xml version="1.0" encoding="utf-8"?>
<ds:datastoreItem xmlns:ds="http://schemas.openxmlformats.org/officeDocument/2006/customXml" ds:itemID="{0481B896-AF95-46BE-89AF-F5D1C7A08DB8}">
  <ds:schemaRefs>
    <ds:schemaRef ds:uri="407dcf7b-8aab-482f-8ad8-6086390b57e4"/>
    <ds:schemaRef ds:uri="http://schemas.microsoft.com/office/2006/metadata/properties"/>
    <ds:schemaRef ds:uri="http://schemas.microsoft.com/office/infopath/2007/PartnerControls"/>
    <ds:schemaRef ds:uri="ebecb4df-fabc-4226-a693-6ddf24096222"/>
    <ds:schemaRef ds:uri="f9ab22a2-b733-42ea-b912-53d5452764b9"/>
  </ds:schemaRefs>
</ds:datastoreItem>
</file>

<file path=docProps/app.xml><?xml version="1.0" encoding="utf-8"?>
<Properties xmlns="http://schemas.openxmlformats.org/officeDocument/2006/extended-properties" xmlns:vt="http://schemas.openxmlformats.org/officeDocument/2006/docPropsVTypes">
  <TotalTime>7137</TotalTime>
  <Words>872</Words>
  <Application>Microsoft Macintosh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Calibri</vt:lpstr>
      <vt:lpstr>Calibri Light</vt:lpstr>
      <vt:lpstr>Times New Roman</vt:lpstr>
      <vt:lpstr>Wingdings</vt:lpstr>
      <vt:lpstr>Office Theme</vt:lpstr>
      <vt:lpstr>Title of presentation: Bioeconomy Effects in Rural Ghana</vt:lpstr>
      <vt:lpstr>  Bioeconomy  Effects in Rural Ghana   </vt:lpstr>
      <vt:lpstr>                                         </vt:lpstr>
      <vt:lpstr>PowerPoint Presentation</vt:lpstr>
      <vt:lpstr>PowerPoint Presentation</vt:lpstr>
      <vt:lpstr>Bioeconomy Effects in Rural Ghana</vt:lpstr>
      <vt:lpstr>Bioeconomy Effects in Rural Ghana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Jung Laursen</dc:creator>
  <cp:lastModifiedBy>Moses Nganwani Tia</cp:lastModifiedBy>
  <cp:revision>646</cp:revision>
  <dcterms:created xsi:type="dcterms:W3CDTF">2021-12-07T15:15:29Z</dcterms:created>
  <dcterms:modified xsi:type="dcterms:W3CDTF">2025-01-29T10:36:46Z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0x010100A2469636F1E13342B2E8ABA308092C57</vt:lpwstr>
  </property>
  <property fmtid="{D5CDD505-2E9C-101B-9397-08002B2CF9AE}" pid="3" name="MediaServiceImageTags">
    <vt:lpwstr/>
  </property>
</Properties>
</file>