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9" r:id="rId3"/>
    <p:sldId id="308" r:id="rId4"/>
    <p:sldId id="262" r:id="rId5"/>
    <p:sldId id="320" r:id="rId6"/>
    <p:sldId id="327" r:id="rId7"/>
    <p:sldId id="321" r:id="rId8"/>
    <p:sldId id="328" r:id="rId9"/>
    <p:sldId id="323" r:id="rId10"/>
    <p:sldId id="333" r:id="rId11"/>
    <p:sldId id="332" r:id="rId12"/>
    <p:sldId id="326" r:id="rId13"/>
    <p:sldId id="336" r:id="rId14"/>
    <p:sldId id="337" r:id="rId15"/>
    <p:sldId id="338" r:id="rId16"/>
    <p:sldId id="339" r:id="rId17"/>
    <p:sldId id="330" r:id="rId18"/>
    <p:sldId id="324" r:id="rId19"/>
    <p:sldId id="340" r:id="rId20"/>
    <p:sldId id="341" r:id="rId21"/>
    <p:sldId id="317" r:id="rId22"/>
    <p:sldId id="31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38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8B7C-787B-4BC9-9DBD-0EC932C867BB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458E-A785-4F85-B0DC-970B791B47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4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48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44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35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421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3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5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157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4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48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65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46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13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8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8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5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28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Etienne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23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3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Magloire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C458E-A785-4F85-B0DC-970B791B479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4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88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0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www.nitidae.org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051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90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7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83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87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9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20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E962-23CF-430C-BF3B-A75026E22A5A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E8DA-3C5E-43FF-8204-4187CEB82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28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microsoft.com/office/2007/relationships/hdphoto" Target="../media/hdphoto1.wdp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nitidae.or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  8" descr="nit_background_web_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-223" r="-223"/>
          <a:stretch>
            <a:fillRect/>
          </a:stretch>
        </p:blipFill>
        <p:spPr>
          <a:xfrm>
            <a:off x="0" y="-57084"/>
            <a:ext cx="12192000" cy="6915084"/>
          </a:xfrm>
          <a:prstGeom prst="rect">
            <a:avLst/>
          </a:prstGeom>
          <a:solidFill>
            <a:srgbClr val="7EC49F"/>
          </a:solidFill>
        </p:spPr>
      </p:pic>
      <p:pic>
        <p:nvPicPr>
          <p:cNvPr id="7" name="Picture 2" descr="C:\Users\Moi\Documents\RONGEAD\VSI_burkina\Charte_graphique_nitidae\Logo\Francais\nitidae_logo_fr_hor_bl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224" y="0"/>
            <a:ext cx="2477552" cy="1176539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11E5C7-4248-7697-BBC2-780C67D79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9772" y="0"/>
            <a:ext cx="2010608" cy="11765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8BC193-C8A3-31F1-B8C2-CF63EC0B6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094321" y="2755767"/>
            <a:ext cx="4747853" cy="13600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E38B2D1-C020-10A6-69E8-991B89598B28}"/>
              </a:ext>
            </a:extLst>
          </p:cNvPr>
          <p:cNvSpPr txBox="1"/>
          <p:nvPr/>
        </p:nvSpPr>
        <p:spPr>
          <a:xfrm>
            <a:off x="9552038" y="5785055"/>
            <a:ext cx="2639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271759"/>
                </a:solidFill>
                <a:latin typeface="Segoe UI"/>
                <a:ea typeface="Roboto Light" panose="02000000000000000000" pitchFamily="2" charset="0"/>
                <a:cs typeface="Segoe UI"/>
              </a:rPr>
              <a:t>Étienne PERRIER</a:t>
            </a:r>
            <a:br>
              <a:rPr lang="fr-FR" sz="1800" b="1" dirty="0">
                <a:solidFill>
                  <a:srgbClr val="271759"/>
                </a:solidFill>
                <a:latin typeface="Segoe UI"/>
                <a:ea typeface="Roboto Light" panose="02000000000000000000" pitchFamily="2" charset="0"/>
                <a:cs typeface="Segoe UI"/>
              </a:rPr>
            </a:br>
            <a:r>
              <a:rPr lang="fr-FR" sz="1800" b="1" dirty="0">
                <a:solidFill>
                  <a:srgbClr val="271759"/>
                </a:solidFill>
                <a:latin typeface="Segoe UI"/>
                <a:ea typeface="Roboto Light" panose="02000000000000000000" pitchFamily="2" charset="0"/>
                <a:cs typeface="Segoe UI"/>
              </a:rPr>
              <a:t> </a:t>
            </a:r>
            <a:br>
              <a:rPr lang="fr-FR" sz="1800" b="1" dirty="0">
                <a:solidFill>
                  <a:srgbClr val="271759"/>
                </a:solidFill>
                <a:latin typeface="Segoe UI"/>
                <a:ea typeface="Roboto Light" panose="02000000000000000000" pitchFamily="2" charset="0"/>
                <a:cs typeface="Segoe UI"/>
              </a:rPr>
            </a:br>
            <a:r>
              <a:rPr lang="fr-FR" sz="1800" b="1" dirty="0">
                <a:solidFill>
                  <a:srgbClr val="271759"/>
                </a:solidFill>
                <a:latin typeface="Segoe UI"/>
                <a:ea typeface="Roboto Light" panose="02000000000000000000" pitchFamily="2" charset="0"/>
                <a:cs typeface="Segoe UI"/>
              </a:rPr>
              <a:t>Magloire SACLA AÏDE</a:t>
            </a:r>
            <a:endParaRPr lang="fr-BF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D153B4-6AF4-7F53-21AB-1E66E7EF84F5}"/>
              </a:ext>
            </a:extLst>
          </p:cNvPr>
          <p:cNvSpPr txBox="1"/>
          <p:nvPr/>
        </p:nvSpPr>
        <p:spPr>
          <a:xfrm>
            <a:off x="4487197" y="6560365"/>
            <a:ext cx="36834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/>
              <a:t>MONTPELLIER, LE </a:t>
            </a:r>
            <a:r>
              <a:rPr lang="fr-BF" sz="1050" b="1" dirty="0"/>
              <a:t>28 JANVIER</a:t>
            </a:r>
            <a:r>
              <a:rPr lang="fr-FR" sz="1050" b="1" dirty="0"/>
              <a:t> 2025</a:t>
            </a:r>
            <a:endParaRPr lang="fr-BF" sz="1050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EC306A2-A452-817F-F6F5-526AFB7BA170}"/>
              </a:ext>
            </a:extLst>
          </p:cNvPr>
          <p:cNvSpPr txBox="1"/>
          <p:nvPr/>
        </p:nvSpPr>
        <p:spPr>
          <a:xfrm>
            <a:off x="142612" y="3231593"/>
            <a:ext cx="10502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0070C0"/>
                </a:solidFill>
                <a:latin typeface="Segoe UI"/>
                <a:ea typeface="Roboto Light" panose="02000000000000000000" pitchFamily="2" charset="0"/>
                <a:cs typeface="Segoe UI"/>
              </a:rPr>
              <a:t>Pyrolyse de coques d’anacarde au Burkina-Faso</a:t>
            </a:r>
            <a:endParaRPr lang="fr-BF" sz="54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B966519-9443-86C2-7EE8-A5B71CC026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695" y="4182496"/>
            <a:ext cx="629806" cy="45704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7557E33-472F-ABB6-0C4D-7F3C5A14BB0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20000" contrast="20000"/>
          </a:blip>
          <a:stretch>
            <a:fillRect/>
          </a:stretch>
        </p:blipFill>
        <p:spPr>
          <a:xfrm>
            <a:off x="5274733" y="4826398"/>
            <a:ext cx="2639962" cy="17061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EB9310-FD39-DF77-F018-0B80CF20F282}"/>
              </a:ext>
            </a:extLst>
          </p:cNvPr>
          <p:cNvSpPr txBox="1"/>
          <p:nvPr/>
        </p:nvSpPr>
        <p:spPr>
          <a:xfrm>
            <a:off x="442452" y="984815"/>
            <a:ext cx="102031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Développements techniques dédiés à l’utilisation de la biomasse-énergie par les entreprises : biomasse locale et procédés</a:t>
            </a:r>
            <a:endParaRPr lang="fr-BF" sz="3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31FA286-EEC9-79C5-12E7-F979574E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" y="6532560"/>
            <a:ext cx="3094843" cy="382524"/>
          </a:xfrm>
        </p:spPr>
        <p:txBody>
          <a:bodyPr/>
          <a:lstStyle/>
          <a:p>
            <a:r>
              <a:rPr lang="en-US" sz="1800" b="1" dirty="0" err="1"/>
              <a:t>www.nitidae.org</a:t>
            </a:r>
            <a:endParaRPr lang="en-US" sz="18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542473-9AE9-688E-A347-582F51305F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24" y="4866083"/>
            <a:ext cx="3234430" cy="17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56C8E-4CD4-E70E-F500-74EB9D74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2EF218-B1C0-B032-5572-4B805DF5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18F4E-A1B4-8044-519F-C9B8BC1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41C772B1-ADE0-D939-100E-9408AD4BDA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C29E53AD-1658-1EED-18F5-CBD88AE503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E115079-592B-C160-F215-35FD103EBB6B}"/>
              </a:ext>
            </a:extLst>
          </p:cNvPr>
          <p:cNvSpPr txBox="1">
            <a:spLocks/>
          </p:cNvSpPr>
          <p:nvPr/>
        </p:nvSpPr>
        <p:spPr bwMode="auto">
          <a:xfrm>
            <a:off x="1673701" y="48037"/>
            <a:ext cx="10390479" cy="12055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Présentation du Four H2CP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B2AC77-0358-C882-3D15-90E3E68AB89A}"/>
              </a:ext>
            </a:extLst>
          </p:cNvPr>
          <p:cNvSpPr txBox="1"/>
          <p:nvPr/>
        </p:nvSpPr>
        <p:spPr>
          <a:xfrm>
            <a:off x="4505853" y="1261554"/>
            <a:ext cx="3091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Description du four H2CP</a:t>
            </a:r>
            <a:endParaRPr lang="fr-BF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0F25CA-FBBA-3C59-B57F-7881DA030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260" y="2053092"/>
            <a:ext cx="3953559" cy="47111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80923E-9FBF-A90C-CDA8-ABE5D228F11F}"/>
              </a:ext>
            </a:extLst>
          </p:cNvPr>
          <p:cNvSpPr txBox="1"/>
          <p:nvPr/>
        </p:nvSpPr>
        <p:spPr>
          <a:xfrm>
            <a:off x="1219200" y="1630175"/>
            <a:ext cx="10538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La majorité des éléments du four sont fabriqués dans des tôles en acier de 3 et de 5 mm d’épaisseur </a:t>
            </a:r>
            <a:endParaRPr lang="fr-BF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BFBFAA-FFFC-0542-4950-3FCDFC5F5C8C}"/>
              </a:ext>
            </a:extLst>
          </p:cNvPr>
          <p:cNvSpPr txBox="1"/>
          <p:nvPr/>
        </p:nvSpPr>
        <p:spPr>
          <a:xfrm>
            <a:off x="2244131" y="4910163"/>
            <a:ext cx="893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</a:rPr>
              <a:t>Virole </a:t>
            </a:r>
            <a:endParaRPr lang="fr-BF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ABD7F8-9324-751C-4ECE-D7950063A3C2}"/>
              </a:ext>
            </a:extLst>
          </p:cNvPr>
          <p:cNvSpPr txBox="1"/>
          <p:nvPr/>
        </p:nvSpPr>
        <p:spPr>
          <a:xfrm>
            <a:off x="442217" y="2479429"/>
            <a:ext cx="2430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Segoe UI" panose="020B0502040204020203" pitchFamily="34" charset="0"/>
              </a:rPr>
              <a:t>T</a:t>
            </a:r>
            <a:r>
              <a:rPr lang="fr-FR" sz="1800" b="0" i="0" u="none" strike="noStrike" baseline="0" dirty="0">
                <a:latin typeface="Segoe UI" panose="020B0502040204020203" pitchFamily="34" charset="0"/>
              </a:rPr>
              <a:t>rémie d’alimentation </a:t>
            </a:r>
            <a:endParaRPr lang="fr-BF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08511C-3C38-108C-6A75-AD4D1714A542}"/>
              </a:ext>
            </a:extLst>
          </p:cNvPr>
          <p:cNvSpPr txBox="1"/>
          <p:nvPr/>
        </p:nvSpPr>
        <p:spPr>
          <a:xfrm>
            <a:off x="8284156" y="2520412"/>
            <a:ext cx="1034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B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rûleur </a:t>
            </a:r>
            <a:endParaRPr lang="fr-BF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3B90C2-2B82-0620-EA4B-DF7450A8454E}"/>
              </a:ext>
            </a:extLst>
          </p:cNvPr>
          <p:cNvSpPr txBox="1"/>
          <p:nvPr/>
        </p:nvSpPr>
        <p:spPr>
          <a:xfrm>
            <a:off x="273353" y="3751865"/>
            <a:ext cx="2432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Segoe UI" panose="020B0502040204020203" pitchFamily="34" charset="0"/>
              </a:rPr>
              <a:t>Trappes d’alimentation de la trémie </a:t>
            </a:r>
            <a:endParaRPr lang="fr-BF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BE7EF46-A68E-30DC-568D-9E0DCDB8653A}"/>
              </a:ext>
            </a:extLst>
          </p:cNvPr>
          <p:cNvSpPr txBox="1"/>
          <p:nvPr/>
        </p:nvSpPr>
        <p:spPr>
          <a:xfrm>
            <a:off x="1613520" y="6164058"/>
            <a:ext cx="1495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P</a:t>
            </a:r>
            <a:r>
              <a:rPr lang="fr-FR" sz="1800" b="1" i="0" u="none" strike="noStrike" baseline="0" dirty="0">
                <a:solidFill>
                  <a:srgbClr val="000000"/>
                </a:solidFill>
              </a:rPr>
              <a:t>orte du four </a:t>
            </a:r>
            <a:endParaRPr lang="fr-BF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817452-FEEB-6740-CE10-DD6B3BB0F364}"/>
              </a:ext>
            </a:extLst>
          </p:cNvPr>
          <p:cNvSpPr txBox="1"/>
          <p:nvPr/>
        </p:nvSpPr>
        <p:spPr>
          <a:xfrm>
            <a:off x="9068063" y="5766685"/>
            <a:ext cx="188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T</a:t>
            </a:r>
            <a:r>
              <a:rPr lang="fr-FR" sz="1800" b="1" i="0" u="none" strike="noStrike" baseline="0" dirty="0">
                <a:solidFill>
                  <a:srgbClr val="000000"/>
                </a:solidFill>
              </a:rPr>
              <a:t>rous d’aération </a:t>
            </a:r>
            <a:endParaRPr lang="fr-BF" b="1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96D9C0C-319D-84D9-E23B-87F46CE1C6B6}"/>
              </a:ext>
            </a:extLst>
          </p:cNvPr>
          <p:cNvCxnSpPr>
            <a:cxnSpLocks/>
          </p:cNvCxnSpPr>
          <p:nvPr/>
        </p:nvCxnSpPr>
        <p:spPr>
          <a:xfrm flipH="1" flipV="1">
            <a:off x="7236058" y="5454645"/>
            <a:ext cx="1756993" cy="43055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916F876-ADF0-52FA-F340-A291B822267A}"/>
              </a:ext>
            </a:extLst>
          </p:cNvPr>
          <p:cNvCxnSpPr>
            <a:cxnSpLocks/>
          </p:cNvCxnSpPr>
          <p:nvPr/>
        </p:nvCxnSpPr>
        <p:spPr>
          <a:xfrm flipH="1">
            <a:off x="5729052" y="5915683"/>
            <a:ext cx="3280669" cy="722723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D3691EE-C43B-335B-E94A-BF9B908CAD45}"/>
              </a:ext>
            </a:extLst>
          </p:cNvPr>
          <p:cNvCxnSpPr>
            <a:cxnSpLocks/>
          </p:cNvCxnSpPr>
          <p:nvPr/>
        </p:nvCxnSpPr>
        <p:spPr>
          <a:xfrm flipV="1">
            <a:off x="3035087" y="5976128"/>
            <a:ext cx="1275479" cy="33896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EC1D3CA-60F9-E43F-9F8E-3596229D8D09}"/>
              </a:ext>
            </a:extLst>
          </p:cNvPr>
          <p:cNvCxnSpPr>
            <a:cxnSpLocks/>
          </p:cNvCxnSpPr>
          <p:nvPr/>
        </p:nvCxnSpPr>
        <p:spPr>
          <a:xfrm flipV="1">
            <a:off x="3035087" y="5094829"/>
            <a:ext cx="1538561" cy="311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5CBE965-7771-61EE-D24B-3CB25D153652}"/>
              </a:ext>
            </a:extLst>
          </p:cNvPr>
          <p:cNvCxnSpPr>
            <a:cxnSpLocks/>
          </p:cNvCxnSpPr>
          <p:nvPr/>
        </p:nvCxnSpPr>
        <p:spPr>
          <a:xfrm flipV="1">
            <a:off x="2772005" y="4195176"/>
            <a:ext cx="1538561" cy="311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C98B660-DF37-70B5-23BC-B8CCFC879E3B}"/>
              </a:ext>
            </a:extLst>
          </p:cNvPr>
          <p:cNvCxnSpPr>
            <a:cxnSpLocks/>
          </p:cNvCxnSpPr>
          <p:nvPr/>
        </p:nvCxnSpPr>
        <p:spPr>
          <a:xfrm flipV="1">
            <a:off x="2721163" y="3841733"/>
            <a:ext cx="1487217" cy="34131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7FD8644-03DC-9FA1-9F1A-52043584CAB8}"/>
              </a:ext>
            </a:extLst>
          </p:cNvPr>
          <p:cNvCxnSpPr>
            <a:cxnSpLocks/>
          </p:cNvCxnSpPr>
          <p:nvPr/>
        </p:nvCxnSpPr>
        <p:spPr>
          <a:xfrm>
            <a:off x="2705923" y="2769134"/>
            <a:ext cx="969900" cy="25250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424E1AC0-599A-E429-E27F-1209D44BE7A4}"/>
              </a:ext>
            </a:extLst>
          </p:cNvPr>
          <p:cNvCxnSpPr>
            <a:cxnSpLocks/>
          </p:cNvCxnSpPr>
          <p:nvPr/>
        </p:nvCxnSpPr>
        <p:spPr>
          <a:xfrm flipH="1" flipV="1">
            <a:off x="6853607" y="3079856"/>
            <a:ext cx="1756993" cy="43055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F2EBB1C-4EF0-8FE3-2FC4-2B394869DAB7}"/>
              </a:ext>
            </a:extLst>
          </p:cNvPr>
          <p:cNvCxnSpPr>
            <a:cxnSpLocks/>
          </p:cNvCxnSpPr>
          <p:nvPr/>
        </p:nvCxnSpPr>
        <p:spPr>
          <a:xfrm flipH="1" flipV="1">
            <a:off x="6759186" y="2479735"/>
            <a:ext cx="1458888" cy="1298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CCD5BD5A-1232-7746-8CB4-F935BB051D40}"/>
              </a:ext>
            </a:extLst>
          </p:cNvPr>
          <p:cNvSpPr txBox="1"/>
          <p:nvPr/>
        </p:nvSpPr>
        <p:spPr>
          <a:xfrm>
            <a:off x="8574322" y="3270363"/>
            <a:ext cx="2232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Segoe UI" panose="020B0502040204020203" pitchFamily="34" charset="0"/>
              </a:rPr>
              <a:t>Trappes </a:t>
            </a:r>
            <a:r>
              <a:rPr lang="fr-FR" dirty="0">
                <a:latin typeface="Segoe UI" panose="020B0502040204020203" pitchFamily="34" charset="0"/>
              </a:rPr>
              <a:t>du brûleur</a:t>
            </a: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5353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8" grpId="0"/>
      <p:bldP spid="22" grpId="0"/>
      <p:bldP spid="24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1E93E-F181-2759-0977-719B58BFD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82E037-D001-6C38-8EF1-2D29DB1E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D4B70-4ED9-F39E-9DDE-753A771C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A69F900F-1ACC-E75C-1F3A-E26122B36E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6527746B-2105-FEF3-4474-796EB4DC21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D42CE2F-C6B0-9A2F-4C1E-0C3C79F72554}"/>
              </a:ext>
            </a:extLst>
          </p:cNvPr>
          <p:cNvSpPr txBox="1">
            <a:spLocks/>
          </p:cNvSpPr>
          <p:nvPr/>
        </p:nvSpPr>
        <p:spPr bwMode="auto">
          <a:xfrm>
            <a:off x="1673701" y="48037"/>
            <a:ext cx="10390479" cy="12055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Présentation du Four H2CP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36B104-4048-453B-2982-692F0D8AB56B}"/>
              </a:ext>
            </a:extLst>
          </p:cNvPr>
          <p:cNvSpPr txBox="1"/>
          <p:nvPr/>
        </p:nvSpPr>
        <p:spPr>
          <a:xfrm>
            <a:off x="4109613" y="1292034"/>
            <a:ext cx="3091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Description du four H2CP</a:t>
            </a:r>
            <a:endParaRPr lang="fr-BF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62BDCB-6A0A-2F43-3C5B-28DA49B06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" y="1802010"/>
            <a:ext cx="3380049" cy="4735864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F9A185C0-EDD5-E240-5F76-83681B138AFE}"/>
              </a:ext>
            </a:extLst>
          </p:cNvPr>
          <p:cNvGrpSpPr/>
          <p:nvPr/>
        </p:nvGrpSpPr>
        <p:grpSpPr>
          <a:xfrm>
            <a:off x="8268270" y="3494911"/>
            <a:ext cx="2324909" cy="369332"/>
            <a:chOff x="4659553" y="3628110"/>
            <a:chExt cx="2324909" cy="369332"/>
          </a:xfrm>
        </p:grpSpPr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7EF0197-D007-FF7D-DA7D-08EFF88BEB65}"/>
                </a:ext>
              </a:extLst>
            </p:cNvPr>
            <p:cNvSpPr txBox="1"/>
            <p:nvPr/>
          </p:nvSpPr>
          <p:spPr>
            <a:xfrm>
              <a:off x="4951382" y="3628110"/>
              <a:ext cx="2033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Couche de briques</a:t>
              </a:r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2FE735BC-09FA-BDBE-A194-90DE27B6CA55}"/>
                </a:ext>
              </a:extLst>
            </p:cNvPr>
            <p:cNvCxnSpPr/>
            <p:nvPr/>
          </p:nvCxnSpPr>
          <p:spPr>
            <a:xfrm flipH="1" flipV="1">
              <a:off x="4659553" y="3803049"/>
              <a:ext cx="291829" cy="97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5B4F2C1-7B41-187E-5DD0-6D1CB508E06F}"/>
              </a:ext>
            </a:extLst>
          </p:cNvPr>
          <p:cNvGrpSpPr/>
          <p:nvPr/>
        </p:nvGrpSpPr>
        <p:grpSpPr>
          <a:xfrm>
            <a:off x="8500577" y="1887444"/>
            <a:ext cx="3697017" cy="4351229"/>
            <a:chOff x="1971303" y="1855525"/>
            <a:chExt cx="5077581" cy="4157215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4365BCD3-48F5-BACA-DC87-7EBF09216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303" y="1855525"/>
              <a:ext cx="5061795" cy="4157215"/>
            </a:xfrm>
            <a:prstGeom prst="rect">
              <a:avLst/>
            </a:prstGeom>
          </p:spPr>
        </p:pic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49F8A953-A5F9-E022-8BB3-B07ED31C9240}"/>
                </a:ext>
              </a:extLst>
            </p:cNvPr>
            <p:cNvSpPr txBox="1"/>
            <p:nvPr/>
          </p:nvSpPr>
          <p:spPr>
            <a:xfrm>
              <a:off x="4951382" y="3392178"/>
              <a:ext cx="2097502" cy="85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Couche de briques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3EBC854C-2BF1-5BEB-B459-76503F9768F5}"/>
                </a:ext>
              </a:extLst>
            </p:cNvPr>
            <p:cNvCxnSpPr/>
            <p:nvPr/>
          </p:nvCxnSpPr>
          <p:spPr>
            <a:xfrm flipH="1" flipV="1">
              <a:off x="4701415" y="3803049"/>
              <a:ext cx="291828" cy="97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DB0FD57A-96B8-22C0-2CBE-D024D7E04214}"/>
              </a:ext>
            </a:extLst>
          </p:cNvPr>
          <p:cNvSpPr txBox="1"/>
          <p:nvPr/>
        </p:nvSpPr>
        <p:spPr>
          <a:xfrm>
            <a:off x="3384577" y="2223729"/>
            <a:ext cx="5416807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Dimensions : 1,5 m X 1,5 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Capacité : 1000 kg de coques traitées / jour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Production de charbon de coque : 150 kg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Concrètement :  production </a:t>
            </a:r>
            <a:r>
              <a:rPr lang="fr-FR" sz="1800" b="1" i="0" u="none" strike="noStrike" baseline="0" dirty="0">
                <a:latin typeface="SegoeUI-Light"/>
              </a:rPr>
              <a:t>en gaz  de pyrolyse (≈80%) et en charbon </a:t>
            </a:r>
            <a:r>
              <a:rPr lang="fr-BF" sz="1800" b="1" i="0" u="none" strike="noStrike" baseline="0" dirty="0">
                <a:latin typeface="SegoeUI-Light"/>
              </a:rPr>
              <a:t>(≈15%).</a:t>
            </a:r>
            <a:endParaRPr lang="fr-FR" b="1" dirty="0"/>
          </a:p>
          <a:p>
            <a:pPr>
              <a:lnSpc>
                <a:spcPct val="200000"/>
              </a:lnSpc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363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36C96-BB18-D4DD-3916-BE150AE8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33C769-D6D1-BE0E-1CC9-ED84B872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B10A8-D79B-A38B-5306-B167C3F4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1D35D9E4-C0C6-1E12-5E2F-B9450A43EA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-926" y="20939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4093E760-3DF8-C620-DABF-3243157431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C6B4468F-72BB-54DF-E43C-5B7B4717ADED}"/>
              </a:ext>
            </a:extLst>
          </p:cNvPr>
          <p:cNvSpPr txBox="1">
            <a:spLocks/>
          </p:cNvSpPr>
          <p:nvPr/>
        </p:nvSpPr>
        <p:spPr bwMode="auto">
          <a:xfrm>
            <a:off x="1685195" y="77533"/>
            <a:ext cx="10378985" cy="1102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Applications des Produits de Pyrolyse de coques d'anacarde au BF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135D3BF-C409-EFE1-C131-FD9EF1B5AAE8}"/>
              </a:ext>
            </a:extLst>
          </p:cNvPr>
          <p:cNvSpPr txBox="1"/>
          <p:nvPr/>
        </p:nvSpPr>
        <p:spPr>
          <a:xfrm>
            <a:off x="12159" y="1964134"/>
            <a:ext cx="6754401" cy="111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Les gaz de pyrolyse (condensables et incondensables) qui brûlent en post-combustion avec de l’air secondaire et dégagent de la chaleur.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04FCDAB-16AD-FEAC-9CDB-8A821FB55A50}"/>
              </a:ext>
            </a:extLst>
          </p:cNvPr>
          <p:cNvSpPr txBox="1"/>
          <p:nvPr/>
        </p:nvSpPr>
        <p:spPr>
          <a:xfrm>
            <a:off x="3036570" y="1520498"/>
            <a:ext cx="730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Les produits de pyrolyse de coques d’anacarde avec le four H2CP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9C1BD86-0F4F-D7B3-FD06-A2C60FE0B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792917"/>
            <a:ext cx="2971800" cy="411866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877B3D50-A15F-9161-94A2-1F66D960B01F}"/>
              </a:ext>
            </a:extLst>
          </p:cNvPr>
          <p:cNvSpPr txBox="1"/>
          <p:nvPr/>
        </p:nvSpPr>
        <p:spPr>
          <a:xfrm>
            <a:off x="7766823" y="2157235"/>
            <a:ext cx="3815577" cy="567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 charbon de coques d’anacarde </a:t>
            </a:r>
            <a:endParaRPr lang="fr-BF" b="1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A088ADC-7205-78EE-F297-76104DF3999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4116"/>
          <a:stretch/>
        </p:blipFill>
        <p:spPr bwMode="auto">
          <a:xfrm>
            <a:off x="777240" y="3154386"/>
            <a:ext cx="3504274" cy="3765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1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2C80A-F31C-BFB4-FDB8-EA2819363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3DD7AB-651D-8E8C-33B8-E8897BA6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1D0ED-4F18-F093-B238-BF0509DE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9F3AEF24-09C0-89F7-B3C9-ECFEA8589E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-926" y="10548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E537FEF6-B4B6-968C-43F2-94C991F374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8773637B-CF2E-3908-2B75-457F67689174}"/>
              </a:ext>
            </a:extLst>
          </p:cNvPr>
          <p:cNvSpPr txBox="1">
            <a:spLocks/>
          </p:cNvSpPr>
          <p:nvPr/>
        </p:nvSpPr>
        <p:spPr bwMode="auto">
          <a:xfrm>
            <a:off x="1685195" y="77533"/>
            <a:ext cx="10378985" cy="1102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Applications des Produits de Pyrolyse de coques d'anacarde au BF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09B5619-5976-3626-30A0-FDEA277F4D01}"/>
              </a:ext>
            </a:extLst>
          </p:cNvPr>
          <p:cNvSpPr txBox="1"/>
          <p:nvPr/>
        </p:nvSpPr>
        <p:spPr>
          <a:xfrm>
            <a:off x="3036570" y="1520498"/>
            <a:ext cx="730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Les gaz de pyrolyse de coques d’anacarde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4BEA9D-3FC4-636F-BE38-A46C0FF8B687}"/>
              </a:ext>
            </a:extLst>
          </p:cNvPr>
          <p:cNvSpPr txBox="1"/>
          <p:nvPr/>
        </p:nvSpPr>
        <p:spPr>
          <a:xfrm>
            <a:off x="0" y="1995865"/>
            <a:ext cx="7979585" cy="468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800" b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gaz de pyrolyse</a:t>
            </a:r>
            <a:r>
              <a:rPr lang="fr-FR" dirty="0"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sont </a:t>
            </a:r>
            <a:r>
              <a:rPr lang="fr-FR" sz="1800" b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brûlés dans le foyer de la chaudière couplé au four H2CP pour l’alimenter en énergie </a:t>
            </a:r>
            <a:r>
              <a:rPr lang="fr-FR" dirty="0"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1800" b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produire de la </a:t>
            </a:r>
            <a:r>
              <a:rPr lang="fr-FR" dirty="0">
                <a:latin typeface="Segoe UI Light" panose="020B0502040204020203" pitchFamily="34" charset="0"/>
                <a:cs typeface="Times New Roman" panose="02020603050405020304" pitchFamily="18" charset="0"/>
              </a:rPr>
              <a:t>vapeur d’eau nécessaire utilisée dans les process de transformation agroalimentaires au Burkina Faso tels que : </a:t>
            </a:r>
            <a:endParaRPr lang="fr-BF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Helvetica" panose="020B0604020202020204" pitchFamily="34" charset="0"/>
              <a:buChar char="-"/>
            </a:pPr>
            <a:r>
              <a:rPr lang="fr-FR" b="1" dirty="0">
                <a:latin typeface="Segoe UI Light" panose="020B0502040204020203" pitchFamily="34" charset="0"/>
                <a:cs typeface="Times New Roman" panose="02020603050405020304" pitchFamily="18" charset="0"/>
              </a:rPr>
              <a:t>Transformation de l’anacarde (cuisson des noix brutes et séchage des amandes) </a:t>
            </a:r>
          </a:p>
          <a:p>
            <a:pPr marL="342900" indent="-342900" algn="just">
              <a:lnSpc>
                <a:spcPct val="150000"/>
              </a:lnSpc>
              <a:buFont typeface="Helvetica" panose="020B0604020202020204" pitchFamily="34" charset="0"/>
              <a:buChar char="-"/>
            </a:pPr>
            <a:r>
              <a:rPr lang="fr-FR" b="1" dirty="0">
                <a:latin typeface="Segoe UI Light" panose="020B0502040204020203" pitchFamily="34" charset="0"/>
                <a:cs typeface="Times New Roman" panose="02020603050405020304" pitchFamily="18" charset="0"/>
              </a:rPr>
              <a:t>Transformation de la mangue (séchage de la mangue) </a:t>
            </a:r>
            <a:endParaRPr lang="fr-BF" b="1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fr-BF" b="1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Helvetica" panose="020B0604020202020204" pitchFamily="34" charset="0"/>
              <a:buChar char="-"/>
            </a:pPr>
            <a:r>
              <a:rPr lang="fr-FR" b="1" dirty="0">
                <a:latin typeface="Segoe UI Light" panose="020B0502040204020203" pitchFamily="34" charset="0"/>
                <a:cs typeface="Times New Roman" panose="02020603050405020304" pitchFamily="18" charset="0"/>
              </a:rPr>
              <a:t>Transformation de karité (cuisson/raffinage de l’huile de beurre de karité) </a:t>
            </a:r>
          </a:p>
          <a:p>
            <a:pPr lvl="0" algn="just">
              <a:lnSpc>
                <a:spcPct val="150000"/>
              </a:lnSpc>
            </a:pPr>
            <a:endParaRPr lang="fr-BF" b="1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Helvetica" panose="020B0604020202020204" pitchFamily="34" charset="0"/>
              <a:buChar char="-"/>
            </a:pPr>
            <a:r>
              <a:rPr lang="fr-FR" b="1" dirty="0">
                <a:latin typeface="Segoe UI Light" panose="020B0502040204020203" pitchFamily="34" charset="0"/>
                <a:cs typeface="Times New Roman" panose="02020603050405020304" pitchFamily="18" charset="0"/>
              </a:rPr>
              <a:t>Production de l’huile de coton (raffinage de l’huile de coton) </a:t>
            </a:r>
            <a:endParaRPr lang="fr-BF" b="1" dirty="0">
              <a:latin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96BC19-0B66-356B-B7F1-9CBCA7A29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190" y="1304856"/>
            <a:ext cx="3721350" cy="57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721F2-8EA5-CEF9-9507-65DAE00E5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EBE00F-7CA5-3365-95AE-170E1515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B5D56-FE7F-A509-3AEC-1437C2B8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CEE02163-6899-4E25-D9BA-FC08F04394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-926" y="10548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047F8A25-3C21-BAC7-8AE0-D970B68779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4375E135-ECF2-023B-B13C-2D60C29F0B02}"/>
              </a:ext>
            </a:extLst>
          </p:cNvPr>
          <p:cNvSpPr txBox="1">
            <a:spLocks/>
          </p:cNvSpPr>
          <p:nvPr/>
        </p:nvSpPr>
        <p:spPr bwMode="auto">
          <a:xfrm>
            <a:off x="1685195" y="77533"/>
            <a:ext cx="10378985" cy="1102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Applications des Produits de Pyrolyse de coques d'anacarde au BF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D67F036-048D-303C-BE75-4C7109334AEE}"/>
              </a:ext>
            </a:extLst>
          </p:cNvPr>
          <p:cNvSpPr txBox="1"/>
          <p:nvPr/>
        </p:nvSpPr>
        <p:spPr>
          <a:xfrm>
            <a:off x="3012659" y="1366021"/>
            <a:ext cx="6939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Filières :  anacarde,  mangue, Karité et huileries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0ED9559-9DCA-26D2-339D-9B57293AC6F5}"/>
              </a:ext>
            </a:extLst>
          </p:cNvPr>
          <p:cNvGrpSpPr/>
          <p:nvPr/>
        </p:nvGrpSpPr>
        <p:grpSpPr>
          <a:xfrm>
            <a:off x="130938" y="1931811"/>
            <a:ext cx="7854822" cy="4857378"/>
            <a:chOff x="-99689" y="0"/>
            <a:chExt cx="7012298" cy="5524500"/>
          </a:xfrm>
          <a:solidFill>
            <a:schemeClr val="bg1"/>
          </a:solidFill>
        </p:grpSpPr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6CB7D4E4-A6A4-6428-4549-19BFCE492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652" y="942974"/>
              <a:ext cx="1109533" cy="581026"/>
            </a:xfrm>
            <a:prstGeom prst="rect">
              <a:avLst/>
            </a:prstGeom>
            <a:grpFill/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Cuisson des noix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CA592D59-3B8A-90F0-3C4E-3D8289FF3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661" y="2152650"/>
              <a:ext cx="1069524" cy="3905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Décorticage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55B1DEEA-7B31-37A9-B6BC-646CF14E0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425" y="3543299"/>
              <a:ext cx="1068759" cy="653416"/>
            </a:xfrm>
            <a:prstGeom prst="rect">
              <a:avLst/>
            </a:prstGeom>
            <a:grpFill/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Séchage des amandes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B94EEFD-5152-815A-1BF1-549EE311FE60}"/>
                </a:ext>
              </a:extLst>
            </p:cNvPr>
            <p:cNvGrpSpPr/>
            <p:nvPr/>
          </p:nvGrpSpPr>
          <p:grpSpPr>
            <a:xfrm>
              <a:off x="-99689" y="0"/>
              <a:ext cx="7012298" cy="5524500"/>
              <a:chOff x="-99689" y="-161925"/>
              <a:chExt cx="7012298" cy="5524500"/>
            </a:xfrm>
            <a:grpFill/>
          </p:grpSpPr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B30D747E-C3D2-8D24-25C3-0D3AF393B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1905" y="-161925"/>
                <a:ext cx="1508125" cy="4394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Anacarde  &amp; Karité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31">
                <a:extLst>
                  <a:ext uri="{FF2B5EF4-FFF2-40B4-BE49-F238E27FC236}">
                    <a16:creationId xmlns:a16="http://schemas.microsoft.com/office/drawing/2014/main" id="{1AFC755E-D726-3647-EB60-E425B0CA0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599" y="2105025"/>
                <a:ext cx="733425" cy="552450"/>
              </a:xfrm>
              <a:prstGeom prst="rect">
                <a:avLst/>
              </a:prstGeom>
              <a:grpFill/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dist="71842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Four de pyrolyse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AutoShape 49">
                <a:extLst>
                  <a:ext uri="{FF2B5EF4-FFF2-40B4-BE49-F238E27FC236}">
                    <a16:creationId xmlns:a16="http://schemas.microsoft.com/office/drawing/2014/main" id="{C79F57D6-1855-2348-17B9-A3F3BE68A5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33399" y="5314950"/>
                <a:ext cx="6379210" cy="45719"/>
              </a:xfrm>
              <a:prstGeom prst="straightConnector1">
                <a:avLst/>
              </a:prstGeom>
              <a:grp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12" name="AutoShape 53">
                <a:extLst>
                  <a:ext uri="{FF2B5EF4-FFF2-40B4-BE49-F238E27FC236}">
                    <a16:creationId xmlns:a16="http://schemas.microsoft.com/office/drawing/2014/main" id="{F2484F38-4638-9F80-DA96-D59AAC75C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124" y="2266950"/>
                <a:ext cx="838200" cy="304800"/>
              </a:xfrm>
              <a:prstGeom prst="flowChartProcess">
                <a:avLst/>
              </a:prstGeom>
              <a:grpFill/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dist="53882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Chaudière</a:t>
                </a:r>
                <a:endParaRPr lang="fr-F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AutoShape 62">
                <a:extLst>
                  <a:ext uri="{FF2B5EF4-FFF2-40B4-BE49-F238E27FC236}">
                    <a16:creationId xmlns:a16="http://schemas.microsoft.com/office/drawing/2014/main" id="{CD38A9DD-4BA1-1593-0990-E153294613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76699" y="361950"/>
                <a:ext cx="6393" cy="4933950"/>
              </a:xfrm>
              <a:prstGeom prst="straightConnector1">
                <a:avLst/>
              </a:prstGeom>
              <a:grpFill/>
              <a:ln w="9525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16" name="AutoShape 68">
                <a:extLst>
                  <a:ext uri="{FF2B5EF4-FFF2-40B4-BE49-F238E27FC236}">
                    <a16:creationId xmlns:a16="http://schemas.microsoft.com/office/drawing/2014/main" id="{85478281-62B6-AEB7-0647-FA2DF0141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3074" y="1838325"/>
                <a:ext cx="1247775" cy="638175"/>
              </a:xfrm>
              <a:prstGeom prst="rightArrow">
                <a:avLst>
                  <a:gd name="adj1" fmla="val 50000"/>
                  <a:gd name="adj2" fmla="val 36468"/>
                </a:avLst>
              </a:prstGeom>
              <a:grp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4758" dir="16878596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Coques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18" name="AutoShape 74">
                <a:extLst>
                  <a:ext uri="{FF2B5EF4-FFF2-40B4-BE49-F238E27FC236}">
                    <a16:creationId xmlns:a16="http://schemas.microsoft.com/office/drawing/2014/main" id="{3452A30D-353E-E716-E04B-72D934F96D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62499" y="1504950"/>
                <a:ext cx="0" cy="396240"/>
              </a:xfrm>
              <a:prstGeom prst="straightConnector1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" name="AutoShape 76">
                <a:extLst>
                  <a:ext uri="{FF2B5EF4-FFF2-40B4-BE49-F238E27FC236}">
                    <a16:creationId xmlns:a16="http://schemas.microsoft.com/office/drawing/2014/main" id="{67B452ED-C27B-A364-408B-216C08AC3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249" y="3467100"/>
                <a:ext cx="1302045" cy="514350"/>
              </a:xfrm>
              <a:prstGeom prst="rightArrow">
                <a:avLst>
                  <a:gd name="adj1" fmla="val 50000"/>
                  <a:gd name="adj2" fmla="val 62619"/>
                </a:avLst>
              </a:prstGeom>
              <a:grp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4758" dir="16878596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Vapeur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AutoShape 77">
                <a:extLst>
                  <a:ext uri="{FF2B5EF4-FFF2-40B4-BE49-F238E27FC236}">
                    <a16:creationId xmlns:a16="http://schemas.microsoft.com/office/drawing/2014/main" id="{7DFC7736-0DA8-FDEE-62C7-1697A835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924" y="742950"/>
                <a:ext cx="1209675" cy="561975"/>
              </a:xfrm>
              <a:prstGeom prst="rightArrow">
                <a:avLst>
                  <a:gd name="adj1" fmla="val 50000"/>
                  <a:gd name="adj2" fmla="val 58480"/>
                </a:avLst>
              </a:prstGeom>
              <a:grp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4758" dir="16878596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Vapeur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24" name="AutoShape 79">
                <a:extLst>
                  <a:ext uri="{FF2B5EF4-FFF2-40B4-BE49-F238E27FC236}">
                    <a16:creationId xmlns:a16="http://schemas.microsoft.com/office/drawing/2014/main" id="{B2A2E173-C7C7-05A0-A915-031B99090F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62499" y="2486025"/>
                <a:ext cx="0" cy="396240"/>
              </a:xfrm>
              <a:prstGeom prst="straightConnector1">
                <a:avLst/>
              </a:prstGeom>
              <a:grp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" name="AutoShape 96">
                <a:extLst>
                  <a:ext uri="{FF2B5EF4-FFF2-40B4-BE49-F238E27FC236}">
                    <a16:creationId xmlns:a16="http://schemas.microsoft.com/office/drawing/2014/main" id="{3453814D-CCE8-C10B-A8F2-F8399E378A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43174" y="1085850"/>
                <a:ext cx="238125" cy="1104900"/>
              </a:xfrm>
              <a:prstGeom prst="straightConnector1">
                <a:avLst/>
              </a:prstGeom>
              <a:grp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26" name="AutoShape 106">
                <a:extLst>
                  <a:ext uri="{FF2B5EF4-FFF2-40B4-BE49-F238E27FC236}">
                    <a16:creationId xmlns:a16="http://schemas.microsoft.com/office/drawing/2014/main" id="{F456F362-EA29-89C1-4709-BFF29A4DE7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23874" y="2819400"/>
                <a:ext cx="0" cy="2543175"/>
              </a:xfrm>
              <a:prstGeom prst="straightConnector1">
                <a:avLst/>
              </a:prstGeom>
              <a:grp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15">
                <a:extLst>
                  <a:ext uri="{FF2B5EF4-FFF2-40B4-BE49-F238E27FC236}">
                    <a16:creationId xmlns:a16="http://schemas.microsoft.com/office/drawing/2014/main" id="{F20D915D-3357-B476-38A7-FF646BD251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86574" y="2200275"/>
                <a:ext cx="0" cy="3095625"/>
              </a:xfrm>
              <a:prstGeom prst="straightConnector1">
                <a:avLst/>
              </a:prstGeom>
              <a:grp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28" name="AutoShape 76">
                <a:extLst>
                  <a:ext uri="{FF2B5EF4-FFF2-40B4-BE49-F238E27FC236}">
                    <a16:creationId xmlns:a16="http://schemas.microsoft.com/office/drawing/2014/main" id="{DB877ACF-4760-7D17-497D-CB557A8E1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749" y="1924050"/>
                <a:ext cx="990600" cy="942975"/>
              </a:xfrm>
              <a:prstGeom prst="rightArrow">
                <a:avLst>
                  <a:gd name="adj1" fmla="val 50000"/>
                  <a:gd name="adj2" fmla="val 62619"/>
                </a:avLst>
              </a:prstGeom>
              <a:grp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4758" dir="16878596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Gaz de pyrolyse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29" name="AutoShape 96">
                <a:extLst>
                  <a:ext uri="{FF2B5EF4-FFF2-40B4-BE49-F238E27FC236}">
                    <a16:creationId xmlns:a16="http://schemas.microsoft.com/office/drawing/2014/main" id="{C922B8F3-1FA5-3084-2CF5-79C22F8CA5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24124" y="2638425"/>
                <a:ext cx="190500" cy="1076325"/>
              </a:xfrm>
              <a:prstGeom prst="straightConnector1">
                <a:avLst/>
              </a:prstGeom>
              <a:grpFill/>
              <a:ln w="38100">
                <a:solidFill>
                  <a:srgbClr val="002060"/>
                </a:solidFill>
                <a:round/>
                <a:headEnd/>
                <a:tailEnd/>
              </a:ln>
            </p:spPr>
          </p:cxnSp>
          <p:sp>
            <p:nvSpPr>
              <p:cNvPr id="30" name="AutoShape 68">
                <a:extLst>
                  <a:ext uri="{FF2B5EF4-FFF2-40B4-BE49-F238E27FC236}">
                    <a16:creationId xmlns:a16="http://schemas.microsoft.com/office/drawing/2014/main" id="{FE8D4419-E79C-39DE-7F59-81214CEFD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37580" y="680838"/>
                <a:ext cx="1266825" cy="1391044"/>
              </a:xfrm>
              <a:prstGeom prst="rightArrow">
                <a:avLst>
                  <a:gd name="adj1" fmla="val 50000"/>
                  <a:gd name="adj2" fmla="val 36468"/>
                </a:avLst>
              </a:prstGeom>
              <a:grpFill/>
              <a:ln w="2857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4758" dir="16878596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Charbon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  <p:sp>
        <p:nvSpPr>
          <p:cNvPr id="31" name="Text Box 16">
            <a:extLst>
              <a:ext uri="{FF2B5EF4-FFF2-40B4-BE49-F238E27FC236}">
                <a16:creationId xmlns:a16="http://schemas.microsoft.com/office/drawing/2014/main" id="{F4B0D65F-8786-0AA7-7EEF-34B4A9982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19" y="5034507"/>
            <a:ext cx="1197170" cy="57451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Séchage de  mangue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EE9629F-6E23-4BB7-F07B-70023043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507" y="2760914"/>
            <a:ext cx="2250989" cy="510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Séchage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 raffinage de beure de karité et huile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6481E89-F9E5-1671-F71B-F64DCA26D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121" y="3221529"/>
            <a:ext cx="4210050" cy="4034083"/>
          </a:xfrm>
          <a:prstGeom prst="rect">
            <a:avLst/>
          </a:prstGeom>
        </p:spPr>
      </p:pic>
      <p:sp>
        <p:nvSpPr>
          <p:cNvPr id="36" name="Text Box 5">
            <a:extLst>
              <a:ext uri="{FF2B5EF4-FFF2-40B4-BE49-F238E27FC236}">
                <a16:creationId xmlns:a16="http://schemas.microsoft.com/office/drawing/2014/main" id="{DFB6443F-07D4-7D6A-CE65-EDA88F0D5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126" y="1928646"/>
            <a:ext cx="2250989" cy="3863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Mangue , karité  &amp; huileries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C412D-E0F0-6045-E1EF-281ADD6B6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B11655-C7A2-D245-D2CD-78764FE0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55F9DB-A93F-23E1-232B-CDD99E0A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22C2562A-3320-A62E-34DC-35C34CB2AD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-926" y="10548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ED1124FD-D98A-6F2D-082C-EEBC663B79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3550C431-8F54-7573-E3C0-CCDB16DAE2EA}"/>
              </a:ext>
            </a:extLst>
          </p:cNvPr>
          <p:cNvSpPr txBox="1">
            <a:spLocks/>
          </p:cNvSpPr>
          <p:nvPr/>
        </p:nvSpPr>
        <p:spPr bwMode="auto">
          <a:xfrm>
            <a:off x="1685195" y="77533"/>
            <a:ext cx="10378985" cy="1102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>
                <a:solidFill>
                  <a:prstClr val="white"/>
                </a:solidFill>
              </a:rPr>
              <a:t>Applications des Produits de Pyrolyse de coques d'anacarde au BF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2B99158-9EFA-D239-E586-82EC441D378A}"/>
              </a:ext>
            </a:extLst>
          </p:cNvPr>
          <p:cNvSpPr txBox="1"/>
          <p:nvPr/>
        </p:nvSpPr>
        <p:spPr>
          <a:xfrm>
            <a:off x="6002131" y="1246856"/>
            <a:ext cx="494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Exemple d'installations sur site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F48034-597D-058C-FD3D-2779A4002BE0}"/>
              </a:ext>
            </a:extLst>
          </p:cNvPr>
          <p:cNvPicPr/>
          <p:nvPr/>
        </p:nvPicPr>
        <p:blipFill rotWithShape="1">
          <a:blip r:embed="rId5"/>
          <a:srcRect t="20224" b="8518"/>
          <a:stretch/>
        </p:blipFill>
        <p:spPr bwMode="auto">
          <a:xfrm>
            <a:off x="5745638" y="3006022"/>
            <a:ext cx="6491333" cy="3532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ABD5855-5E25-5791-932F-0A1C43613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731" y="2561863"/>
            <a:ext cx="2205584" cy="192872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9437698-537A-0384-E40C-E757C3B4A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65" y="4998493"/>
            <a:ext cx="3855483" cy="216700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ABBB298-DAE5-51ED-C8B7-04978B689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65" y="1528754"/>
            <a:ext cx="3611095" cy="346016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5AA179B-868C-C541-F437-FBD97A6AA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633" y="1638039"/>
            <a:ext cx="2205584" cy="1482521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B469AFB0-9959-56DE-879F-FB530A794FF5}"/>
              </a:ext>
            </a:extLst>
          </p:cNvPr>
          <p:cNvSpPr/>
          <p:nvPr/>
        </p:nvSpPr>
        <p:spPr>
          <a:xfrm>
            <a:off x="10287000" y="4366888"/>
            <a:ext cx="1295400" cy="14395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7573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5D33-D5DB-0ECD-03B7-A85C62041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A57454-066B-20C2-A446-0756C30B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F3A7E-F01C-85D6-079C-00DC6FCB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86DA6DA0-75DA-5A6F-7672-E37F0147CD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-926" y="10548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28C6B89F-9B80-9C10-2D15-E6DE62246D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303889C7-74A4-2328-8364-4D46D9276536}"/>
              </a:ext>
            </a:extLst>
          </p:cNvPr>
          <p:cNvSpPr txBox="1">
            <a:spLocks/>
          </p:cNvSpPr>
          <p:nvPr/>
        </p:nvSpPr>
        <p:spPr bwMode="auto">
          <a:xfrm>
            <a:off x="1685195" y="77533"/>
            <a:ext cx="10378985" cy="11023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Applications des Produits de Pyrolyse de coques d'anacarde au BF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7D878F-C200-F4E0-35D3-F5E05DF3902C}"/>
              </a:ext>
            </a:extLst>
          </p:cNvPr>
          <p:cNvSpPr txBox="1"/>
          <p:nvPr/>
        </p:nvSpPr>
        <p:spPr>
          <a:xfrm>
            <a:off x="3036570" y="1520498"/>
            <a:ext cx="730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Charbon de coques d’anacarde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ADC807-4D8B-1880-62DD-7B9920CC36F7}"/>
              </a:ext>
            </a:extLst>
          </p:cNvPr>
          <p:cNvSpPr txBox="1"/>
          <p:nvPr/>
        </p:nvSpPr>
        <p:spPr>
          <a:xfrm>
            <a:off x="0" y="1995865"/>
            <a:ext cx="7979585" cy="1449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dirty="0"/>
              <a:t>Le charbon de coques est utilisé pour :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la cuisson d’aliments dans des foyers traditionnels  ou améliorés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Le chauffage des poulaillers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9FA4220-187E-69A4-189B-E5AC04176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475" y="1299729"/>
            <a:ext cx="3438525" cy="55477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3DB3292-5BB2-E795-41CE-1F9055031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59" y="4441286"/>
            <a:ext cx="6129831" cy="253243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22FB2A-58D5-E355-D6BC-AEEE9E4446C5}"/>
              </a:ext>
            </a:extLst>
          </p:cNvPr>
          <p:cNvSpPr txBox="1"/>
          <p:nvPr/>
        </p:nvSpPr>
        <p:spPr>
          <a:xfrm>
            <a:off x="-3386" y="3875147"/>
            <a:ext cx="6202680" cy="463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kern="0" dirty="0">
                <a:latin typeface="Segoe UI" panose="020B0502040204020203" pitchFamily="34" charset="0"/>
                <a:cs typeface="Segoe UI" panose="020B0502040204020203" pitchFamily="34" charset="0"/>
              </a:rPr>
              <a:t>L’</a:t>
            </a:r>
            <a:r>
              <a:rPr lang="fr-BF" kern="0" dirty="0">
                <a:latin typeface="Segoe UI" panose="020B0502040204020203" pitchFamily="34" charset="0"/>
                <a:cs typeface="Segoe UI" panose="020B0502040204020203" pitchFamily="34" charset="0"/>
              </a:rPr>
              <a:t>amendement des sols</a:t>
            </a:r>
            <a:r>
              <a:rPr lang="fr-FR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F" kern="0" dirty="0">
                <a:latin typeface="Segoe UI" panose="020B0502040204020203" pitchFamily="34" charset="0"/>
                <a:cs typeface="Segoe UI" panose="020B0502040204020203" pitchFamily="34" charset="0"/>
              </a:rPr>
              <a:t>pour améliorer la fertilité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8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3CE9B-6EEF-D7D1-CF66-86D91822C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8204B0-86C3-F293-A0C3-7308DDA8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77304-F1FA-A85D-D3EE-330FCD28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36B169F9-964D-44A0-585A-1641623BBB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-4180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14A9CC5B-7BF1-F07E-B1BE-13669410BD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A1034916-C701-AD01-BD48-E9CF05D7CA24}"/>
              </a:ext>
            </a:extLst>
          </p:cNvPr>
          <p:cNvSpPr txBox="1">
            <a:spLocks/>
          </p:cNvSpPr>
          <p:nvPr/>
        </p:nvSpPr>
        <p:spPr bwMode="auto">
          <a:xfrm>
            <a:off x="1415845" y="33289"/>
            <a:ext cx="10765587" cy="1043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Applications des Produits de Pyrolyse de coques d'anacarde au BF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38AD62-80DC-5D8A-3D94-A60F454F91CF}"/>
              </a:ext>
            </a:extLst>
          </p:cNvPr>
          <p:cNvSpPr txBox="1"/>
          <p:nvPr/>
        </p:nvSpPr>
        <p:spPr>
          <a:xfrm>
            <a:off x="2511107" y="1180929"/>
            <a:ext cx="7606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SegoeUI-Light"/>
              </a:rPr>
              <a:t>Les enjeux du développement de cette technologie sont multiples : </a:t>
            </a:r>
            <a:endParaRPr lang="fr-BF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36134A-8FF0-422C-A12B-C917996AD66C}"/>
              </a:ext>
            </a:extLst>
          </p:cNvPr>
          <p:cNvSpPr txBox="1"/>
          <p:nvPr/>
        </p:nvSpPr>
        <p:spPr>
          <a:xfrm>
            <a:off x="188955" y="2029912"/>
            <a:ext cx="831293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SegoeUI-Light"/>
              </a:rPr>
              <a:t>Gestion des déchets sans coûts d’évacuation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>
              <a:latin typeface="SegoeUI-Ligh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SegoeUI-Light"/>
              </a:rPr>
              <a:t>Substitution du bois et/ou réduction des fumées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>
              <a:latin typeface="SegoeUI-Ligh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BF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gaz et charbon </a:t>
            </a: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utilisable pour de nombreuses applications thermiques, pas seulement pour la transformation de l’anacarde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BF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fr-BF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biochar produit peut être </a:t>
            </a:r>
            <a:r>
              <a:rPr lang="fr-FR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aussi </a:t>
            </a:r>
            <a:r>
              <a:rPr lang="fr-BF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utilisé comme amendement </a:t>
            </a:r>
            <a:r>
              <a:rPr lang="fr-FR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agricole</a:t>
            </a:r>
            <a:r>
              <a:rPr lang="fr-BF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particulièrement pour sols dégradés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fr-BF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biochar</a:t>
            </a:r>
            <a:r>
              <a:rPr lang="fr-FR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 produit </a:t>
            </a:r>
            <a:r>
              <a:rPr lang="fr-BF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peut être utilisé comme </a:t>
            </a:r>
            <a:r>
              <a:rPr lang="fr-FR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combustible alternatif pour les ménages, substituant ainsi du charbon de bois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BF" sz="20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BF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latin typeface="SegoeUI-Ligh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800" b="0" i="0" u="none" strike="noStrike" baseline="0" dirty="0">
              <a:latin typeface="SegoeUI-Ligh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EC6BEB-1B9D-B6C9-F165-A79AA87C6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230" y="1760173"/>
            <a:ext cx="3736202" cy="317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136A9-253F-B88B-9047-E432642E2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7C855-7484-96CC-9DF1-083F6CC1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78B7F1-ABD5-019A-914E-42A6A83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04FD6177-548C-A358-E513-E0328F6DF6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DE820564-96F1-9596-4125-9FE392B9C5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364D47B-E59E-70FD-F563-C6C9BDA569D8}"/>
              </a:ext>
            </a:extLst>
          </p:cNvPr>
          <p:cNvSpPr txBox="1">
            <a:spLocks/>
          </p:cNvSpPr>
          <p:nvPr/>
        </p:nvSpPr>
        <p:spPr bwMode="auto">
          <a:xfrm>
            <a:off x="1685197" y="136525"/>
            <a:ext cx="10266044" cy="1043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Adoption de H2CP au BF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F3B288-1848-46A5-D303-E30084F897A1}"/>
              </a:ext>
            </a:extLst>
          </p:cNvPr>
          <p:cNvSpPr txBox="1"/>
          <p:nvPr/>
        </p:nvSpPr>
        <p:spPr>
          <a:xfrm>
            <a:off x="2682240" y="1215096"/>
            <a:ext cx="8961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2012 : 1</a:t>
            </a:r>
            <a:r>
              <a:rPr lang="fr-FR" b="1" baseline="30000" dirty="0"/>
              <a:t>ère</a:t>
            </a:r>
            <a:r>
              <a:rPr lang="fr-FR" b="1" dirty="0"/>
              <a:t> installation sur site  à Bobo-Dioulasso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À la date d'aujourd’hui  au BF : Plus  20 H2CP  fonctionnels  dans  09 localités </a:t>
            </a:r>
            <a:endParaRPr lang="fr-BF" b="1" dirty="0">
              <a:highlight>
                <a:srgbClr val="FFFF00"/>
              </a:highlight>
            </a:endParaRPr>
          </a:p>
        </p:txBody>
      </p:sp>
      <p:pic>
        <p:nvPicPr>
          <p:cNvPr id="7" name="Image 6" descr="Une image contenant texte, carte, atlas, Police">
            <a:extLst>
              <a:ext uri="{FF2B5EF4-FFF2-40B4-BE49-F238E27FC236}">
                <a16:creationId xmlns:a16="http://schemas.microsoft.com/office/drawing/2014/main" id="{5D6ACBA5-1CDF-F023-4052-362A0823B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75292"/>
            <a:ext cx="9966960" cy="487675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631F5E9-548C-CC08-DBFA-3255BA5746A8}"/>
              </a:ext>
            </a:extLst>
          </p:cNvPr>
          <p:cNvSpPr/>
          <p:nvPr/>
        </p:nvSpPr>
        <p:spPr>
          <a:xfrm>
            <a:off x="2767409" y="5460341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E56B228-CF9E-D272-799E-92707FEB666F}"/>
              </a:ext>
            </a:extLst>
          </p:cNvPr>
          <p:cNvSpPr/>
          <p:nvPr/>
        </p:nvSpPr>
        <p:spPr>
          <a:xfrm>
            <a:off x="2217843" y="5095215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D6C2F9E-6F61-DDDA-016A-C7BC8D99B8E4}"/>
              </a:ext>
            </a:extLst>
          </p:cNvPr>
          <p:cNvSpPr/>
          <p:nvPr/>
        </p:nvSpPr>
        <p:spPr>
          <a:xfrm>
            <a:off x="5195914" y="3887581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30E5A25-24D6-8816-B613-C0B59437D595}"/>
              </a:ext>
            </a:extLst>
          </p:cNvPr>
          <p:cNvSpPr/>
          <p:nvPr/>
        </p:nvSpPr>
        <p:spPr>
          <a:xfrm>
            <a:off x="3406563" y="3421491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95B7C0B-A420-02B8-5EE5-76B71E5BFEB5}"/>
              </a:ext>
            </a:extLst>
          </p:cNvPr>
          <p:cNvSpPr/>
          <p:nvPr/>
        </p:nvSpPr>
        <p:spPr>
          <a:xfrm>
            <a:off x="5952569" y="3949288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B7AD0F0-BE2F-D384-FEF7-BC314EE4A7E9}"/>
              </a:ext>
            </a:extLst>
          </p:cNvPr>
          <p:cNvSpPr/>
          <p:nvPr/>
        </p:nvSpPr>
        <p:spPr>
          <a:xfrm>
            <a:off x="5312489" y="5039290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743F510-5BFA-DF57-0977-BB39847F66F0}"/>
              </a:ext>
            </a:extLst>
          </p:cNvPr>
          <p:cNvSpPr/>
          <p:nvPr/>
        </p:nvSpPr>
        <p:spPr>
          <a:xfrm>
            <a:off x="4153323" y="3824006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69BC1F8-B08C-2241-A8AC-6115EE7B7C8F}"/>
              </a:ext>
            </a:extLst>
          </p:cNvPr>
          <p:cNvSpPr/>
          <p:nvPr/>
        </p:nvSpPr>
        <p:spPr>
          <a:xfrm>
            <a:off x="2986114" y="4594903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3DF95C4-B556-E94D-0DAE-734EEE119A14}"/>
              </a:ext>
            </a:extLst>
          </p:cNvPr>
          <p:cNvSpPr/>
          <p:nvPr/>
        </p:nvSpPr>
        <p:spPr>
          <a:xfrm>
            <a:off x="3824314" y="5066159"/>
            <a:ext cx="378302" cy="3651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727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EF69-C266-608C-E380-13F894AE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165F3C-DF17-6E40-4415-167E6993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9458A-29D8-9958-1EC8-9BE16874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F1D3D22C-2883-9DAA-427D-AF51F5374D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F7CBEC49-77F5-C73D-06FE-1B6C6C0B94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2A4A633C-7E9D-2A84-1E75-2829A9AFC061}"/>
              </a:ext>
            </a:extLst>
          </p:cNvPr>
          <p:cNvSpPr txBox="1">
            <a:spLocks/>
          </p:cNvSpPr>
          <p:nvPr/>
        </p:nvSpPr>
        <p:spPr bwMode="auto">
          <a:xfrm>
            <a:off x="1685197" y="136525"/>
            <a:ext cx="10266044" cy="1043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Conclusion et perspectives pour la technologie H2CP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52328F-F8B1-7BB8-D056-F40453E6D0F9}"/>
              </a:ext>
            </a:extLst>
          </p:cNvPr>
          <p:cNvSpPr txBox="1"/>
          <p:nvPr/>
        </p:nvSpPr>
        <p:spPr>
          <a:xfrm>
            <a:off x="271855" y="1614105"/>
            <a:ext cx="11940673" cy="4082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952500" algn="l"/>
              </a:tabLs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Initialement conçu pour la filière de la transformation  de cajou, la technologie H2CP</a:t>
            </a:r>
            <a:r>
              <a:rPr lang="fr-BF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 utilisée aujourd’hui dans d’autres filières  qui utilisent  la pyrolyse de coques d’anacarde telles que 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952500" algn="l"/>
              </a:tabLst>
            </a:pPr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cuisson des noix de karité et la cuisson de beure de karité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9525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sécha</a:t>
            </a:r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 de mangue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9525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raffinage d’huile dans les huileries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952500" algn="l"/>
              </a:tabLst>
            </a:pPr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Aussi  le H2CP  est adaptée à d'autres déchets  tels que : 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952500" algn="l"/>
              </a:tabLst>
            </a:pPr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tourteaux  et boues séchées de karité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9525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coques de coco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952500" algn="l"/>
              </a:tabLst>
            </a:pPr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coques  de noix de palme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952500" algn="l"/>
              </a:tabLst>
            </a:pPr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coques d'arachnide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38F7DD-8620-4E01-E619-4EBD604D2099}"/>
              </a:ext>
            </a:extLst>
          </p:cNvPr>
          <p:cNvSpPr txBox="1"/>
          <p:nvPr/>
        </p:nvSpPr>
        <p:spPr>
          <a:xfrm>
            <a:off x="240759" y="5860726"/>
            <a:ext cx="12055769" cy="7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952500" algn="l"/>
              </a:tabLst>
            </a:pPr>
            <a:r>
              <a:rPr lang="fr-FR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L’utilisation de la technologie par d’autres entreprises locales et  l’adaptation à d’autres biomasse rendent cette technologie  pérenne et</a:t>
            </a:r>
            <a:r>
              <a:rPr lang="fr-FR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 </a:t>
            </a:r>
            <a:r>
              <a:rPr lang="fr-FR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durable  </a:t>
            </a:r>
            <a:endParaRPr lang="fr-BF" sz="20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CA68F-6E48-85C1-7AF3-A53F1B64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16" descr="nit_background_1.png">
            <a:extLst>
              <a:ext uri="{FF2B5EF4-FFF2-40B4-BE49-F238E27FC236}">
                <a16:creationId xmlns:a16="http://schemas.microsoft.com/office/drawing/2014/main" id="{64B54C70-FB46-FB1C-6F6B-3D268988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479"/>
            <a:ext cx="12190466" cy="729590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BE4B34-6B11-96C0-0E23-CFA18CDF9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1566"/>
            <a:ext cx="12192000" cy="7286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6BAB0F-D1CE-6809-46D2-80FF022C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3" y="229248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Plan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A51688B-8D06-C8F0-308F-A43BAF86623E}"/>
              </a:ext>
            </a:extLst>
          </p:cNvPr>
          <p:cNvSpPr txBox="1">
            <a:spLocks/>
          </p:cNvSpPr>
          <p:nvPr/>
        </p:nvSpPr>
        <p:spPr>
          <a:xfrm>
            <a:off x="1673702" y="1732321"/>
            <a:ext cx="10021769" cy="449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Présentation de Nitidae</a:t>
            </a:r>
          </a:p>
          <a:p>
            <a:r>
              <a:rPr lang="fr-FR" dirty="0"/>
              <a:t>Enjeux biomasse-énergies</a:t>
            </a:r>
          </a:p>
          <a:p>
            <a:r>
              <a:rPr lang="fr-FR" dirty="0"/>
              <a:t>La coque d’anacarde et la pyrolyse</a:t>
            </a:r>
          </a:p>
          <a:p>
            <a:r>
              <a:rPr lang="fr-FR" dirty="0"/>
              <a:t>Origine et développement du four à pyrolyse </a:t>
            </a:r>
          </a:p>
          <a:p>
            <a:r>
              <a:rPr lang="fr-FR" dirty="0"/>
              <a:t>Présentation du Four H2CP </a:t>
            </a:r>
          </a:p>
          <a:p>
            <a:r>
              <a:rPr lang="fr-FR" dirty="0"/>
              <a:t>Applications des produits de pyrolyse</a:t>
            </a:r>
          </a:p>
          <a:p>
            <a:r>
              <a:rPr lang="fr-FR" dirty="0"/>
              <a:t>Adoption de H2CP au BF</a:t>
            </a:r>
          </a:p>
          <a:p>
            <a:r>
              <a:rPr lang="fr-FR" dirty="0"/>
              <a:t>Conclusion et perspectives pour la technologie</a:t>
            </a:r>
          </a:p>
          <a:p>
            <a:endParaRPr lang="fr-FR" dirty="0"/>
          </a:p>
        </p:txBody>
      </p:sp>
      <p:pic>
        <p:nvPicPr>
          <p:cNvPr id="6" name="Image 5" descr="nit_logov_green_web_500.png">
            <a:extLst>
              <a:ext uri="{FF2B5EF4-FFF2-40B4-BE49-F238E27FC236}">
                <a16:creationId xmlns:a16="http://schemas.microsoft.com/office/drawing/2014/main" id="{F937277E-3BD2-EEE3-5258-CB00A5CF91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8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42CD-AF91-8CD2-CDE7-58E85FADC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685E73-8F16-735C-69B4-7EF59205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A2BD3-5590-EE88-0E40-64ECE627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C5093B3C-6982-17AB-296C-BC80497FB7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1030FC9D-1EB3-4A15-865A-4CFDBA7146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8896E592-0CF3-206B-3955-0895E1839D26}"/>
              </a:ext>
            </a:extLst>
          </p:cNvPr>
          <p:cNvSpPr txBox="1">
            <a:spLocks/>
          </p:cNvSpPr>
          <p:nvPr/>
        </p:nvSpPr>
        <p:spPr bwMode="auto">
          <a:xfrm>
            <a:off x="1685197" y="136525"/>
            <a:ext cx="10266044" cy="1043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Conclusion et perspectives pour la technologie H2CP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AC6872-80D1-66CE-F6AC-67DFDEFCD014}"/>
              </a:ext>
            </a:extLst>
          </p:cNvPr>
          <p:cNvSpPr txBox="1"/>
          <p:nvPr/>
        </p:nvSpPr>
        <p:spPr>
          <a:xfrm>
            <a:off x="135464" y="2319862"/>
            <a:ext cx="7880775" cy="14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BF" sz="20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Développement de l'industrie verte </a:t>
            </a:r>
            <a:r>
              <a:rPr lang="fr-BF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FR" sz="20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accompagnement à la </a:t>
            </a:r>
            <a:r>
              <a:rPr lang="fr-FR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création des unités de production de charbon écologique.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La pyrolyse 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peut </a:t>
            </a: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contribue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à l'émergence d'industrie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durable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au Burkina Faso, favorisant l'économie circulaire et réduisant les déchets agricoles.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b="1" i="1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86C81E-4F1B-2E47-8438-7E4E12C9458B}"/>
              </a:ext>
            </a:extLst>
          </p:cNvPr>
          <p:cNvSpPr txBox="1"/>
          <p:nvPr/>
        </p:nvSpPr>
        <p:spPr>
          <a:xfrm>
            <a:off x="1685197" y="1341062"/>
            <a:ext cx="10063071" cy="7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952500" algn="l"/>
              </a:tabLst>
            </a:pPr>
            <a:r>
              <a:rPr lang="fr-FR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R&amp;D : Nous travaillons sur  la pyrolyse d’autres  déchets  et  sur l’amélioration de la technologie  pour </a:t>
            </a:r>
            <a:r>
              <a:rPr lang="fr-BF" sz="2000" b="1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pousse</a:t>
            </a:r>
            <a:r>
              <a:rPr lang="fr-FR" sz="2000" b="1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r</a:t>
            </a:r>
            <a:r>
              <a:rPr lang="fr-BF" sz="2000" b="1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cette innovation plus loin</a:t>
            </a:r>
            <a:r>
              <a:rPr lang="fr-FR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 que possible.</a:t>
            </a:r>
            <a:endParaRPr lang="fr-BF" sz="20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5BFF09-32C4-7397-8451-4A64A3204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011" y="4199379"/>
            <a:ext cx="2584911" cy="26669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C1850D-FC58-F79E-41B7-D9D11B2E2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010" y="2110888"/>
            <a:ext cx="2584911" cy="22008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0A0930-6C9C-724A-8B61-9797F99B64A1}"/>
              </a:ext>
            </a:extLst>
          </p:cNvPr>
          <p:cNvSpPr txBox="1"/>
          <p:nvPr/>
        </p:nvSpPr>
        <p:spPr>
          <a:xfrm>
            <a:off x="298605" y="4437957"/>
            <a:ext cx="8528130" cy="18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BF" sz="2000" b="1" kern="0" dirty="0">
                <a:latin typeface="Segoe UI" panose="020B0502040204020203" pitchFamily="34" charset="0"/>
                <a:cs typeface="Segoe UI" panose="020B0502040204020203" pitchFamily="34" charset="0"/>
              </a:rPr>
              <a:t>Génération d’énergie renouvelable </a:t>
            </a:r>
            <a:r>
              <a:rPr lang="fr-BF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FR" sz="20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production d'électricité avec la biomasse.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Les gaz produits lors de la pyrolyse 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peuvent être brûlés</a:t>
            </a: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pour alimenter des générateurs, réduisant ainsi la dépendance aux combustibles fossiles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fr-BF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et contribuant à la transition énergétique du pays.</a:t>
            </a:r>
            <a:r>
              <a:rPr lang="fr-FR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BF" b="1" i="1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CAFAD-E73B-5639-20B5-47D9CA62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16" descr="nit_background_1.png">
            <a:extLst>
              <a:ext uri="{FF2B5EF4-FFF2-40B4-BE49-F238E27FC236}">
                <a16:creationId xmlns:a16="http://schemas.microsoft.com/office/drawing/2014/main" id="{0A34AC5E-D113-8621-CC5C-97217782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79"/>
            <a:ext cx="12190466" cy="729590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38D46C-64AE-F986-483F-B694F09F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1566"/>
            <a:ext cx="12192000" cy="7286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5400" b="1" i="1" dirty="0">
              <a:latin typeface="Amasis MT Pro" panose="02040504050005020304" pitchFamily="18" charset="0"/>
            </a:endParaRPr>
          </a:p>
          <a:p>
            <a:pPr marL="0" indent="0" algn="ctr">
              <a:buNone/>
            </a:pPr>
            <a:r>
              <a:rPr lang="fr-FR" sz="5400" b="1" i="1" dirty="0">
                <a:latin typeface="Amasis MT Pro" panose="02040504050005020304" pitchFamily="18" charset="0"/>
              </a:rPr>
              <a:t>NOUS VOUS REMERCIIONS! </a:t>
            </a:r>
          </a:p>
        </p:txBody>
      </p:sp>
    </p:spTree>
    <p:extLst>
      <p:ext uri="{BB962C8B-B14F-4D97-AF65-F5344CB8AC3E}">
        <p14:creationId xmlns:p14="http://schemas.microsoft.com/office/powerpoint/2010/main" val="334555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090D49-88E7-62E1-5BB5-7815A4F9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27" y="629475"/>
            <a:ext cx="4948341" cy="36089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1C7FB0-11B9-7E44-8810-F738DE5CECD0}"/>
              </a:ext>
            </a:extLst>
          </p:cNvPr>
          <p:cNvSpPr txBox="1"/>
          <p:nvPr/>
        </p:nvSpPr>
        <p:spPr>
          <a:xfrm>
            <a:off x="91440" y="4837618"/>
            <a:ext cx="120091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BF" sz="2000" b="1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/>
            <a:r>
              <a:rPr lang="fr-FR" sz="20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Contact : Envoyer une brève description de vos activités et de vos besoins à : </a:t>
            </a:r>
            <a:r>
              <a:rPr lang="fr-FR" sz="2400" b="1" i="0" u="none" strike="noStrike" baseline="0" dirty="0">
                <a:solidFill>
                  <a:srgbClr val="7DC49F"/>
                </a:solidFill>
                <a:latin typeface="Segoe UI" panose="020B0502040204020203" pitchFamily="34" charset="0"/>
                <a:hlinkClick r:id="rId3"/>
              </a:rPr>
              <a:t>contact@nitidae.org</a:t>
            </a:r>
            <a:endParaRPr lang="fr-FR" sz="2400" b="1" i="0" u="none" strike="noStrike" baseline="0" dirty="0">
              <a:solidFill>
                <a:srgbClr val="7DC49F"/>
              </a:solidFill>
              <a:latin typeface="Segoe UI" panose="020B0502040204020203" pitchFamily="34" charset="0"/>
            </a:endParaRPr>
          </a:p>
          <a:p>
            <a:pPr algn="ctr"/>
            <a:r>
              <a:rPr lang="fr-FR" sz="2400" b="1" i="0" u="none" strike="noStrike" baseline="0" dirty="0">
                <a:solidFill>
                  <a:srgbClr val="7DC49F"/>
                </a:solidFill>
                <a:latin typeface="Segoe UI" panose="020B0502040204020203" pitchFamily="34" charset="0"/>
              </a:rPr>
              <a:t> </a:t>
            </a:r>
          </a:p>
          <a:p>
            <a:pPr algn="ctr"/>
            <a:r>
              <a:rPr lang="fr-F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Ou contacter </a:t>
            </a:r>
            <a:r>
              <a:rPr lang="fr-FR" sz="1800" b="1" i="0" u="none" strike="noStrike" baseline="0" dirty="0">
                <a:solidFill>
                  <a:srgbClr val="7DC49F"/>
                </a:solidFill>
                <a:latin typeface="Segoe UI" panose="020B0502040204020203" pitchFamily="34" charset="0"/>
              </a:rPr>
              <a:t>+226 64 80 20 09 ; +33 (0)973 661 017 </a:t>
            </a:r>
          </a:p>
          <a:p>
            <a:pPr algn="ctr"/>
            <a:endParaRPr lang="fr-FR" b="1" dirty="0">
              <a:solidFill>
                <a:srgbClr val="7DC49F"/>
              </a:solidFill>
              <a:latin typeface="Segoe UI" panose="020B0502040204020203" pitchFamily="34" charset="0"/>
            </a:endParaRPr>
          </a:p>
          <a:p>
            <a:pPr algn="ctr"/>
            <a:r>
              <a:rPr lang="fr-FR" sz="2400" b="1" i="0" u="none" strike="noStrike" baseline="0" dirty="0">
                <a:solidFill>
                  <a:srgbClr val="7DC49F"/>
                </a:solidFill>
                <a:latin typeface="Segoe UI" panose="020B0502040204020203" pitchFamily="34" charset="0"/>
              </a:rPr>
              <a:t>www.nitidae.org </a:t>
            </a:r>
            <a:endParaRPr lang="fr-BF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4FECDB-6E21-83E2-578D-17CA5280B609}"/>
              </a:ext>
            </a:extLst>
          </p:cNvPr>
          <p:cNvSpPr txBox="1"/>
          <p:nvPr/>
        </p:nvSpPr>
        <p:spPr>
          <a:xfrm>
            <a:off x="3327112" y="4242829"/>
            <a:ext cx="5537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Prix SUEZ Initiatives – Institut de France</a:t>
            </a:r>
          </a:p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Lauréat catégorie </a:t>
            </a:r>
            <a:r>
              <a:rPr lang="fr-FR" sz="1800" b="1" i="0" u="none" strike="noStrike" baseline="0" dirty="0">
                <a:solidFill>
                  <a:srgbClr val="93D1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“Accès aux Services Essentiels“</a:t>
            </a:r>
          </a:p>
          <a:p>
            <a:pPr algn="ctr"/>
            <a:r>
              <a:rPr lang="fr-F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Edition 2015-2016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0F958D-C644-3CD0-A98E-FB2A77E4431C}"/>
              </a:ext>
            </a:extLst>
          </p:cNvPr>
          <p:cNvSpPr txBox="1"/>
          <p:nvPr/>
        </p:nvSpPr>
        <p:spPr>
          <a:xfrm>
            <a:off x="91440" y="-335695"/>
            <a:ext cx="12009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BF" sz="2800" b="1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/>
            <a:r>
              <a:rPr lang="fr-FR" sz="2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High Calorific Cashew Pyrolyser : Valorisation des coques d’anacarde </a:t>
            </a:r>
            <a:endParaRPr lang="fr-BF" sz="2800" b="1" dirty="0"/>
          </a:p>
        </p:txBody>
      </p:sp>
    </p:spTree>
    <p:extLst>
      <p:ext uri="{BB962C8B-B14F-4D97-AF65-F5344CB8AC3E}">
        <p14:creationId xmlns:p14="http://schemas.microsoft.com/office/powerpoint/2010/main" val="337980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16" descr="nit_backgroun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479"/>
            <a:ext cx="12190466" cy="729590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41566"/>
            <a:ext cx="12192000" cy="7286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0D7D90B-DF2E-6363-24F6-83C9C397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DCFB14-7DA6-44D4-A265-5EB7147727C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3" name="Image 32" descr="nit_logov_green_web_500.png">
            <a:extLst>
              <a:ext uri="{FF2B5EF4-FFF2-40B4-BE49-F238E27FC236}">
                <a16:creationId xmlns:a16="http://schemas.microsoft.com/office/drawing/2014/main" id="{93571C29-B44F-0719-4A59-8E85F945B0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:a16="http://schemas.microsoft.com/office/drawing/2014/main" id="{005FF97E-032C-7D1D-6A93-30938F25DF7E}"/>
              </a:ext>
            </a:extLst>
          </p:cNvPr>
          <p:cNvSpPr txBox="1">
            <a:spLocks/>
          </p:cNvSpPr>
          <p:nvPr/>
        </p:nvSpPr>
        <p:spPr bwMode="auto">
          <a:xfrm>
            <a:off x="2037423" y="47406"/>
            <a:ext cx="8332629" cy="791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Nitidæ : qui sommes-nous?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385EB1-E4B2-93F5-7927-9DDABBCD8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3" y="982151"/>
            <a:ext cx="11957700" cy="58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3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Espace réservé pour une image  16" descr="nit_background_1.pn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 bwMode="auto">
          <a:xfrm>
            <a:off x="2524261" y="123198"/>
            <a:ext cx="8332629" cy="791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Enjeux biomasse-énergies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ZoneTexte 4"/>
          <p:cNvSpPr txBox="1">
            <a:spLocks noChangeArrowheads="1"/>
          </p:cNvSpPr>
          <p:nvPr/>
        </p:nvSpPr>
        <p:spPr bwMode="auto">
          <a:xfrm>
            <a:off x="1807961" y="1154974"/>
            <a:ext cx="89281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defRPr sz="3000" b="1">
                <a:solidFill>
                  <a:srgbClr val="EB690B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B690B"/>
              </a:buClr>
              <a:buFont typeface="Wingdings" panose="05000000000000000000" pitchFamily="2" charset="2"/>
              <a:buChar char="§"/>
              <a:defRPr sz="2400">
                <a:solidFill>
                  <a:srgbClr val="4D1A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B690B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99CC00"/>
                </a:solidFill>
                <a:latin typeface="Arial" panose="020B0604020202020204" pitchFamily="34" charset="0"/>
              </a:rPr>
              <a:t>Essor des industries de transformation locales 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: création d</a:t>
            </a:r>
            <a:r>
              <a:rPr lang="fr-FR" altLang="en-GB" sz="1800" b="0" dirty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fr-FR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emplois</a:t>
            </a:r>
            <a:r>
              <a:rPr lang="fr-FR" altLang="ja-JP" sz="1800" b="0" dirty="0">
                <a:solidFill>
                  <a:schemeClr val="tx1"/>
                </a:solidFill>
                <a:latin typeface="Arial" panose="020B0604020202020204" pitchFamily="34" charset="0"/>
              </a:rPr>
              <a:t> (notamment femmes) +  fort potentiel </a:t>
            </a:r>
            <a:r>
              <a:rPr lang="fr-FR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lang="fr-FR" alt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fr-FR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ancrage de valeur ajoutée liée à la transformation locale </a:t>
            </a:r>
            <a:r>
              <a:rPr lang="fr-FR" altLang="ja-JP" sz="1800" b="0" dirty="0">
                <a:solidFill>
                  <a:schemeClr val="tx1"/>
                </a:solidFill>
                <a:latin typeface="Arial" panose="020B0604020202020204" pitchFamily="34" charset="0"/>
              </a:rPr>
              <a:t>de produits bruts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</a:rPr>
              <a:t>Externalités négatives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consommation de bois 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impactant le couvert forestier, problématiques de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santé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</a:rPr>
              <a:t>pollutions des sols 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et des eaux par les déchets issus de la transformation.</a:t>
            </a:r>
          </a:p>
        </p:txBody>
      </p:sp>
      <p:sp>
        <p:nvSpPr>
          <p:cNvPr id="18" name="Flèche vers la droite 5"/>
          <p:cNvSpPr>
            <a:spLocks noChangeArrowheads="1"/>
          </p:cNvSpPr>
          <p:nvPr/>
        </p:nvSpPr>
        <p:spPr bwMode="auto">
          <a:xfrm>
            <a:off x="1807961" y="4250599"/>
            <a:ext cx="3240088" cy="1368425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EB690B"/>
          </a:solidFill>
          <a:ln w="9525">
            <a:solidFill>
              <a:srgbClr val="EB690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263949" y="4034699"/>
            <a:ext cx="5256212" cy="2032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defRPr sz="3000" b="1">
                <a:solidFill>
                  <a:srgbClr val="EB690B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B690B"/>
              </a:buClr>
              <a:buFont typeface="Wingdings" panose="05000000000000000000" pitchFamily="2" charset="2"/>
              <a:buChar char="§"/>
              <a:defRPr sz="2400">
                <a:solidFill>
                  <a:srgbClr val="4D1A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B690B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Production d</a:t>
            </a:r>
            <a:r>
              <a:rPr lang="fr-FR" altLang="en-GB" sz="1800" b="0" dirty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une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énergie propre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Viabilité du process 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de transformation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Réduction de la consommation de bois</a:t>
            </a:r>
            <a:endParaRPr lang="fr-FR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Gains économiques </a:t>
            </a: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</a:rPr>
              <a:t>par substitution du combustible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Réduction des pollutions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Amelioration des conditions de travail</a:t>
            </a:r>
          </a:p>
        </p:txBody>
      </p:sp>
      <p:sp>
        <p:nvSpPr>
          <p:cNvPr id="23" name="ZoneTexte 8"/>
          <p:cNvSpPr txBox="1">
            <a:spLocks noChangeArrowheads="1"/>
          </p:cNvSpPr>
          <p:nvPr/>
        </p:nvSpPr>
        <p:spPr bwMode="auto">
          <a:xfrm>
            <a:off x="5263949" y="3529874"/>
            <a:ext cx="5256212" cy="400050"/>
          </a:xfrm>
          <a:prstGeom prst="rect">
            <a:avLst/>
          </a:prstGeom>
          <a:solidFill>
            <a:srgbClr val="EB6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3000" b="1">
                <a:solidFill>
                  <a:srgbClr val="EB690B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B690B"/>
              </a:buClr>
              <a:buFont typeface="Wingdings" panose="05000000000000000000" pitchFamily="2" charset="2"/>
              <a:buChar char="§"/>
              <a:defRPr sz="2400">
                <a:solidFill>
                  <a:srgbClr val="4D1A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B690B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000" dirty="0">
                <a:solidFill>
                  <a:srgbClr val="4D1A1F"/>
                </a:solidFill>
                <a:latin typeface="Arial" panose="020B0604020202020204" pitchFamily="34" charset="0"/>
              </a:rPr>
              <a:t>Valorisation énergétique des bio-déchets </a:t>
            </a:r>
            <a:endParaRPr lang="en-GB" sz="2000" dirty="0">
              <a:solidFill>
                <a:srgbClr val="4D1A1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25539-D844-532F-70FC-27E7B52E3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090FB1-E821-ABE5-2B9E-C453A46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3113E-9DEE-B3C5-AF0A-B0092E27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817154FA-B7D7-0A23-89E7-2B5265E2F6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944E242B-8403-9726-D408-6E477440F6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6BE33D9E-B949-400C-9578-0AC4DCC89791}"/>
              </a:ext>
            </a:extLst>
          </p:cNvPr>
          <p:cNvSpPr txBox="1">
            <a:spLocks/>
          </p:cNvSpPr>
          <p:nvPr/>
        </p:nvSpPr>
        <p:spPr bwMode="auto">
          <a:xfrm>
            <a:off x="2170612" y="136525"/>
            <a:ext cx="9183188" cy="791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La coque d’anacarde et la pyrolyse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61BE5B-52BF-2399-91D9-17619D8ADE89}"/>
              </a:ext>
            </a:extLst>
          </p:cNvPr>
          <p:cNvSpPr txBox="1"/>
          <p:nvPr/>
        </p:nvSpPr>
        <p:spPr>
          <a:xfrm>
            <a:off x="376158" y="1715238"/>
            <a:ext cx="11805274" cy="7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F" sz="20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Les coques d'anacarde sont des sous-produits issus de la transformation des noix d'anacarde</a:t>
            </a:r>
            <a:r>
              <a:rPr lang="fr-FR" sz="20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et elles représentent environ 70% de la noix brute,</a:t>
            </a:r>
            <a:endParaRPr lang="fr-BF" sz="20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272E19-DAE6-823D-A79A-1518AD1BE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998" y="2711341"/>
            <a:ext cx="6637433" cy="155093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5DCCBC2-AA02-6D19-50F2-AB67A4E9545B}"/>
              </a:ext>
            </a:extLst>
          </p:cNvPr>
          <p:cNvSpPr txBox="1"/>
          <p:nvPr/>
        </p:nvSpPr>
        <p:spPr>
          <a:xfrm>
            <a:off x="5932897" y="4199379"/>
            <a:ext cx="5821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i="1"/>
            </a:lvl1pPr>
          </a:lstStyle>
          <a:p>
            <a:r>
              <a:rPr lang="fr-BF" dirty="0"/>
              <a:t>Caractéristiques physico-chimiques de la coque d’anacarde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01E874A-5E9A-8367-C94E-B204D8056627}"/>
              </a:ext>
            </a:extLst>
          </p:cNvPr>
          <p:cNvSpPr txBox="1"/>
          <p:nvPr/>
        </p:nvSpPr>
        <p:spPr>
          <a:xfrm>
            <a:off x="10568" y="5655045"/>
            <a:ext cx="11343232" cy="769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fr-BF" dirty="0"/>
              <a:t>Elles représentent un énorme potentiel de valorisation dans plusieurs industries</a:t>
            </a:r>
            <a:r>
              <a:rPr lang="fr-FR" dirty="0"/>
              <a:t>  au BF  (PCI supérieur à 20 MJ/kg)</a:t>
            </a:r>
            <a:endParaRPr lang="fr-BF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AC71F6-9379-D2A2-9280-6D8E7CE77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31" y="2457066"/>
            <a:ext cx="5314997" cy="30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BAB37-9526-5ECB-CC10-14DAA408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105215-932F-88B0-29E9-8FF0516A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5DDBF-BBCD-F27C-117E-7781249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885DF9E4-4214-26CD-082F-0C8D57BDC5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0568" y="-7207"/>
            <a:ext cx="12190466" cy="6857137"/>
          </a:xfrm>
          <a:noFill/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732B4B94-2259-5513-9EF5-027C4214DC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C87204E-1F68-3574-75F8-B9CDE10C0609}"/>
              </a:ext>
            </a:extLst>
          </p:cNvPr>
          <p:cNvSpPr txBox="1">
            <a:spLocks/>
          </p:cNvSpPr>
          <p:nvPr/>
        </p:nvSpPr>
        <p:spPr bwMode="auto">
          <a:xfrm>
            <a:off x="2170612" y="136525"/>
            <a:ext cx="9183188" cy="791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La coque d’anacarde et la pyrolyse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CD7BA8-C56F-847B-A5A7-B4D2DBD56F6B}"/>
              </a:ext>
            </a:extLst>
          </p:cNvPr>
          <p:cNvSpPr txBox="1"/>
          <p:nvPr/>
        </p:nvSpPr>
        <p:spPr>
          <a:xfrm>
            <a:off x="1685196" y="1562310"/>
            <a:ext cx="10496236" cy="769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fr-BF" dirty="0"/>
              <a:t>La pyrolyse est un processus thermique qui consiste à décomposer un matériau organique à haute température en l'absence ou avec une quantité limitée d'oxygène.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DEE4BB-578A-9278-B6BF-C68DE76ECE69}"/>
              </a:ext>
            </a:extLst>
          </p:cNvPr>
          <p:cNvSpPr txBox="1"/>
          <p:nvPr/>
        </p:nvSpPr>
        <p:spPr>
          <a:xfrm>
            <a:off x="117987" y="2614139"/>
            <a:ext cx="12063445" cy="18952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lvl="0" indent="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 sz="2000" b="1" kern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F" dirty="0"/>
              <a:t>Le biochar : </a:t>
            </a:r>
            <a:r>
              <a:rPr lang="fr-BF" sz="1600" b="0" dirty="0"/>
              <a:t>un charbon végétal qui peut être utilisé </a:t>
            </a:r>
            <a:r>
              <a:rPr lang="fr-FR" sz="1600" b="0" dirty="0"/>
              <a:t>comme combustible, </a:t>
            </a:r>
            <a:r>
              <a:rPr lang="fr-BF" sz="1600" b="0" dirty="0"/>
              <a:t>comme amendement du sol, améliore la rétention d'eau et peut réduire les émissions de gaz à effet de serre.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F" dirty="0"/>
              <a:t>Les gaz combustibles : </a:t>
            </a:r>
            <a:r>
              <a:rPr lang="fr-BF" sz="1600" b="0" dirty="0"/>
              <a:t>ces gaz peuvent être captés et utilisés comme source d'énergie pour alimenter d'autres processus de production, réduisant ainsi la dépendance aux énergies fossiles.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F" dirty="0"/>
              <a:t>Les huiles : </a:t>
            </a:r>
            <a:r>
              <a:rPr lang="fr-BF" sz="1600" b="0" dirty="0"/>
              <a:t>elles peuvent avoir des applications industrielles ou être utilisées pour la fabrication de biocarburants.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8408691-AF29-2515-D48E-F974C5BD9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678" y="4446957"/>
            <a:ext cx="6900375" cy="25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14DE5-E524-E0C2-81D8-2C4C78B2C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6A79F-3883-08FE-D470-8102568F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8D214B-AAF2-AE6C-6DB4-5199BFB1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A5D16B61-EAED-D7EF-E00C-4BE6C94CDA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2ABE9F58-D8A0-5378-3E34-A28164164D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73CC76DD-E19F-8814-5ECC-AC11ADDFA2C2}"/>
              </a:ext>
            </a:extLst>
          </p:cNvPr>
          <p:cNvSpPr txBox="1">
            <a:spLocks/>
          </p:cNvSpPr>
          <p:nvPr/>
        </p:nvSpPr>
        <p:spPr bwMode="auto">
          <a:xfrm>
            <a:off x="1673703" y="92281"/>
            <a:ext cx="10277538" cy="12498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Origine et développement du four à pyrolyse de coques d’anacarde au BF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6ABC41-E0A4-2F9E-377D-CEC5E9F77CD5}"/>
              </a:ext>
            </a:extLst>
          </p:cNvPr>
          <p:cNvSpPr txBox="1"/>
          <p:nvPr/>
        </p:nvSpPr>
        <p:spPr>
          <a:xfrm>
            <a:off x="10568" y="1707766"/>
            <a:ext cx="119406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kern="0" dirty="0">
                <a:latin typeface="Segoe UI" panose="020B0502040204020203" pitchFamily="34" charset="0"/>
                <a:cs typeface="Segoe UI" panose="020B0502040204020203" pitchFamily="34" charset="0"/>
              </a:rPr>
              <a:t>Dans le cadre de l’accompagnement aux entreprises s’installant localement pour décortiquer la noix de cajou, Nitidae (ex. RONGEAD) à partir de 2009, s’est intéressé à la valorisation des déchets de la filière, la coque.</a:t>
            </a:r>
          </a:p>
          <a:p>
            <a:pPr algn="l"/>
            <a:endParaRPr lang="fr-FR" kern="1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kern="1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FB79252-E42B-3576-6F6C-0B811C259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" y="5130390"/>
            <a:ext cx="4826598" cy="1839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3ECB260-DE23-631A-C44E-0A23038B7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801" y="4823141"/>
            <a:ext cx="1932548" cy="203485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C5ACA4B-7C96-C4C7-6DE6-D7A7C0E85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8" y="2447136"/>
            <a:ext cx="6500505" cy="262134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90200D3-378A-0F9F-25DE-FC8723AED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3232" y="2473329"/>
            <a:ext cx="3969296" cy="40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0ACD-2C7D-B1DC-C9CD-A8822B3A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BBE8D7-3392-D90D-D945-C3B34DAF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1B193-C01B-2000-184E-0A33C43E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CBB7BBA7-0C22-A584-7F68-A5DADB2906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9B78E1FD-5827-811F-25DA-4B32C339D1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E9136E4-6119-45EF-BFBD-81680840BFD7}"/>
              </a:ext>
            </a:extLst>
          </p:cNvPr>
          <p:cNvSpPr txBox="1">
            <a:spLocks/>
          </p:cNvSpPr>
          <p:nvPr/>
        </p:nvSpPr>
        <p:spPr bwMode="auto">
          <a:xfrm>
            <a:off x="1673703" y="18541"/>
            <a:ext cx="10277538" cy="12498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Origine et développement du four à pyrolyse de coques d’anacarde au BF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063A3C-0EB0-140A-1784-AD64BB3E8CEE}"/>
              </a:ext>
            </a:extLst>
          </p:cNvPr>
          <p:cNvSpPr txBox="1"/>
          <p:nvPr/>
        </p:nvSpPr>
        <p:spPr>
          <a:xfrm>
            <a:off x="-81364" y="1785937"/>
            <a:ext cx="12156116" cy="5499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kern="0" dirty="0">
                <a:latin typeface="Segoe UI" panose="020B0502040204020203" pitchFamily="34" charset="0"/>
                <a:cs typeface="Segoe UI" panose="020B0502040204020203" pitchFamily="34" charset="0"/>
              </a:rPr>
              <a:t>Nitidae s’est donc concentré sur la recherche de solutions techniques appropriées et adaptées aux contextes africains, pour valoriser les coques sous forme d’énergie.</a:t>
            </a:r>
          </a:p>
          <a:p>
            <a:pPr algn="ctr"/>
            <a:endParaRPr lang="fr-FR" sz="2000" kern="100" dirty="0">
              <a:solidFill>
                <a:srgbClr val="FF0000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kern="0" dirty="0">
                <a:latin typeface="Segoe UI" panose="020B0502040204020203" pitchFamily="34" charset="0"/>
                <a:cs typeface="Segoe UI" panose="020B0502040204020203" pitchFamily="34" charset="0"/>
              </a:rPr>
              <a:t>Dans  ce cadre, le projet </a:t>
            </a:r>
            <a:r>
              <a:rPr lang="fr-FR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Cajouvalor</a:t>
            </a:r>
            <a:r>
              <a:rPr lang="fr-FR" kern="0" dirty="0">
                <a:latin typeface="Segoe UI" panose="020B0502040204020203" pitchFamily="34" charset="0"/>
                <a:cs typeface="Segoe UI" panose="020B0502040204020203" pitchFamily="34" charset="0"/>
              </a:rPr>
              <a:t>, mis en œuvre au Burkina Faso entre 2011 et 2014 a permis le développement d’une technologie de four à pyrolyse pour valoriser énergétiquement les coques d’anacarde dénommée  Four  H2CP </a:t>
            </a:r>
            <a:endParaRPr lang="fr-BF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(High Calorific Cashew </a:t>
            </a:r>
            <a:r>
              <a:rPr lang="en-US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Pyrolyser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952500" algn="l"/>
              </a:tabLst>
            </a:pPr>
            <a:endParaRPr lang="fr-FR" kern="100" dirty="0">
              <a:solidFill>
                <a:srgbClr val="FF0000"/>
              </a:solidFill>
              <a:highlight>
                <a:srgbClr val="FFFF00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b="1" kern="10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b="1" kern="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fr-FR" b="1" kern="10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Prix SUEZ Initiatives – Institut de France</a:t>
            </a:r>
          </a:p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Lauréat catégorie </a:t>
            </a:r>
            <a:r>
              <a:rPr lang="fr-FR" sz="1800" b="1" i="0" u="none" strike="noStrike" baseline="0" dirty="0">
                <a:solidFill>
                  <a:srgbClr val="93D1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“Accès aux Services Essentiels“</a:t>
            </a:r>
          </a:p>
          <a:p>
            <a:pPr algn="ctr"/>
            <a:r>
              <a:rPr lang="fr-FR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Edition 2015-2016</a:t>
            </a:r>
          </a:p>
          <a:p>
            <a:pPr algn="ctr"/>
            <a:endParaRPr lang="fr-FR" sz="1800" b="1" kern="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b="1" kern="10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b="1" kern="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b="1" kern="10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b="1" kern="1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solidFill>
                <a:srgbClr val="FF0000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571A73-23D9-146D-AEF3-190140AD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096" y="4005087"/>
            <a:ext cx="3527250" cy="27163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8E5CC01-622C-8570-9C45-0DA8F4A7D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793" y="3354622"/>
            <a:ext cx="2378919" cy="34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45014-A48B-7025-694F-470CF1858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F282D-6197-3350-9861-A1F9791E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6" y="6487062"/>
            <a:ext cx="4114800" cy="365125"/>
          </a:xfrm>
        </p:spPr>
        <p:txBody>
          <a:bodyPr/>
          <a:lstStyle/>
          <a:p>
            <a:r>
              <a:rPr lang="en-US" dirty="0" err="1"/>
              <a:t>www.nitidae.org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63911-ACB4-0F64-AC8E-91419B9D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Espace réservé pour une image  16" descr="nit_background_1.png">
            <a:extLst>
              <a:ext uri="{FF2B5EF4-FFF2-40B4-BE49-F238E27FC236}">
                <a16:creationId xmlns:a16="http://schemas.microsoft.com/office/drawing/2014/main" id="{20409DE7-8AD1-09C1-A8D5-B5E85831A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0568" y="-7207"/>
            <a:ext cx="12190466" cy="6857137"/>
          </a:xfrm>
          <a:solidFill>
            <a:schemeClr val="bg2"/>
          </a:solidFill>
        </p:spPr>
      </p:pic>
      <p:pic>
        <p:nvPicPr>
          <p:cNvPr id="20" name="Image 19" descr="nit_logov_green_web_500.png">
            <a:extLst>
              <a:ext uri="{FF2B5EF4-FFF2-40B4-BE49-F238E27FC236}">
                <a16:creationId xmlns:a16="http://schemas.microsoft.com/office/drawing/2014/main" id="{586D49E7-9057-83D9-9F67-3888BF0A14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9" y="63008"/>
            <a:ext cx="1432943" cy="1613495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57527D35-E251-354D-1F70-891D9357C579}"/>
              </a:ext>
            </a:extLst>
          </p:cNvPr>
          <p:cNvSpPr txBox="1">
            <a:spLocks/>
          </p:cNvSpPr>
          <p:nvPr/>
        </p:nvSpPr>
        <p:spPr bwMode="auto">
          <a:xfrm>
            <a:off x="1673701" y="48037"/>
            <a:ext cx="10390479" cy="12055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MS PGothic" panose="020B0600070205080204" pitchFamily="34" charset="-128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0" algn="ctr"/>
            <a:r>
              <a:rPr lang="fr-FR" dirty="0">
                <a:solidFill>
                  <a:prstClr val="white"/>
                </a:solidFill>
              </a:rPr>
              <a:t>Présentation du Four H2CP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750D35-4EBA-5089-A0D8-31B60B8A1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361" y="1689281"/>
            <a:ext cx="8052521" cy="465415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053AEBD-F07E-AEBF-743B-0CDCDA9B2D51}"/>
              </a:ext>
            </a:extLst>
          </p:cNvPr>
          <p:cNvSpPr txBox="1"/>
          <p:nvPr/>
        </p:nvSpPr>
        <p:spPr>
          <a:xfrm>
            <a:off x="4505853" y="1352994"/>
            <a:ext cx="3091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Principe de fonctionnement</a:t>
            </a: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29144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17172</TotalTime>
  <Words>1435</Words>
  <Application>Microsoft Office PowerPoint</Application>
  <PresentationFormat>Grand écran</PresentationFormat>
  <Paragraphs>255</Paragraphs>
  <Slides>22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Amasis MT Pro</vt:lpstr>
      <vt:lpstr>Aptos</vt:lpstr>
      <vt:lpstr>Arial</vt:lpstr>
      <vt:lpstr>Calibri</vt:lpstr>
      <vt:lpstr>Calibri Light</vt:lpstr>
      <vt:lpstr>Helvetica</vt:lpstr>
      <vt:lpstr>Segoe UI</vt:lpstr>
      <vt:lpstr>Segoe UI Light</vt:lpstr>
      <vt:lpstr>SegoeUI-Light</vt:lpstr>
      <vt:lpstr>Symbol</vt:lpstr>
      <vt:lpstr>Times New Roman</vt:lpstr>
      <vt:lpstr>Verdana</vt:lpstr>
      <vt:lpstr>Wingdings</vt:lpstr>
      <vt:lpstr>Thème Office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etienne perrier</cp:lastModifiedBy>
  <cp:revision>104</cp:revision>
  <dcterms:created xsi:type="dcterms:W3CDTF">2022-04-07T16:27:50Z</dcterms:created>
  <dcterms:modified xsi:type="dcterms:W3CDTF">2025-01-27T15:53:20Z</dcterms:modified>
</cp:coreProperties>
</file>