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502" r:id="rId5"/>
    <p:sldId id="544" r:id="rId6"/>
    <p:sldId id="545" r:id="rId7"/>
    <p:sldId id="546" r:id="rId8"/>
    <p:sldId id="547" r:id="rId9"/>
    <p:sldId id="512" r:id="rId10"/>
    <p:sldId id="548" r:id="rId11"/>
    <p:sldId id="513" r:id="rId12"/>
    <p:sldId id="258" r:id="rId13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mmandre" initials="c" lastIdx="1" clrIdx="0">
    <p:extLst>
      <p:ext uri="{19B8F6BF-5375-455C-9EA6-DF929625EA0E}">
        <p15:presenceInfo xmlns:p15="http://schemas.microsoft.com/office/powerpoint/2012/main" userId="commandr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D01D"/>
    <a:srgbClr val="72922B"/>
    <a:srgbClr val="F1F1F1"/>
    <a:srgbClr val="482714"/>
    <a:srgbClr val="F5CC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31" autoAdjust="0"/>
    <p:restoredTop sz="94660"/>
  </p:normalViewPr>
  <p:slideViewPr>
    <p:cSldViewPr snapToGrid="0">
      <p:cViewPr varScale="1">
        <p:scale>
          <a:sx n="69" d="100"/>
          <a:sy n="69" d="100"/>
        </p:scale>
        <p:origin x="1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06"/>
    </p:cViewPr>
  </p:sorter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166332937279842"/>
          <c:y val="0.15948309364633542"/>
          <c:w val="0.82897236126025065"/>
          <c:h val="0.6356620091870153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Feuil1!$K$4</c:f>
              <c:strCache>
                <c:ptCount val="1"/>
                <c:pt idx="0">
                  <c:v>2% biochar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>
                <a:solidFill>
                  <a:schemeClr val="tx2">
                    <a:lumMod val="75000"/>
                    <a:lumOff val="25000"/>
                  </a:schemeClr>
                </a:solidFill>
                <a:round/>
              </a:ln>
              <a:effectLst/>
            </c:spPr>
          </c:errBars>
          <c:cat>
            <c:strRef>
              <c:f>Feuil1!$J$5:$J$10</c:f>
              <c:strCache>
                <c:ptCount val="6"/>
                <c:pt idx="0">
                  <c:v>31 Jours</c:v>
                </c:pt>
                <c:pt idx="1">
                  <c:v>41 Jours</c:v>
                </c:pt>
                <c:pt idx="2">
                  <c:v>49 Jours</c:v>
                </c:pt>
                <c:pt idx="3">
                  <c:v>57 Jours</c:v>
                </c:pt>
                <c:pt idx="4">
                  <c:v>73 Jours</c:v>
                </c:pt>
                <c:pt idx="5">
                  <c:v>89 Jours</c:v>
                </c:pt>
              </c:strCache>
            </c:strRef>
          </c:cat>
          <c:val>
            <c:numRef>
              <c:f>Feuil1!$K$5:$K$10</c:f>
              <c:numCache>
                <c:formatCode>General</c:formatCode>
                <c:ptCount val="6"/>
                <c:pt idx="0">
                  <c:v>12.666666666666666</c:v>
                </c:pt>
                <c:pt idx="1">
                  <c:v>16</c:v>
                </c:pt>
                <c:pt idx="2">
                  <c:v>23</c:v>
                </c:pt>
                <c:pt idx="3">
                  <c:v>32.666666666666664</c:v>
                </c:pt>
                <c:pt idx="4">
                  <c:v>37.666666666666664</c:v>
                </c:pt>
                <c:pt idx="5">
                  <c:v>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C9-49CA-9FC0-B82A8A53570A}"/>
            </c:ext>
          </c:extLst>
        </c:ser>
        <c:ser>
          <c:idx val="1"/>
          <c:order val="1"/>
          <c:tx>
            <c:strRef>
              <c:f>Feuil1!$L$4</c:f>
              <c:strCache>
                <c:ptCount val="1"/>
                <c:pt idx="0">
                  <c:v>5% biochar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>
                <a:solidFill>
                  <a:schemeClr val="tx2">
                    <a:lumMod val="75000"/>
                    <a:lumOff val="25000"/>
                  </a:schemeClr>
                </a:solidFill>
                <a:round/>
              </a:ln>
              <a:effectLst/>
            </c:spPr>
          </c:errBars>
          <c:cat>
            <c:strRef>
              <c:f>Feuil1!$J$5:$J$10</c:f>
              <c:strCache>
                <c:ptCount val="6"/>
                <c:pt idx="0">
                  <c:v>31 Jours</c:v>
                </c:pt>
                <c:pt idx="1">
                  <c:v>41 Jours</c:v>
                </c:pt>
                <c:pt idx="2">
                  <c:v>49 Jours</c:v>
                </c:pt>
                <c:pt idx="3">
                  <c:v>57 Jours</c:v>
                </c:pt>
                <c:pt idx="4">
                  <c:v>73 Jours</c:v>
                </c:pt>
                <c:pt idx="5">
                  <c:v>89 Jours</c:v>
                </c:pt>
              </c:strCache>
            </c:strRef>
          </c:cat>
          <c:val>
            <c:numRef>
              <c:f>Feuil1!$L$5:$L$10</c:f>
              <c:numCache>
                <c:formatCode>General</c:formatCode>
                <c:ptCount val="6"/>
                <c:pt idx="0">
                  <c:v>19.5</c:v>
                </c:pt>
                <c:pt idx="1">
                  <c:v>32.666666666666664</c:v>
                </c:pt>
                <c:pt idx="2">
                  <c:v>49</c:v>
                </c:pt>
                <c:pt idx="3">
                  <c:v>72.333333333333329</c:v>
                </c:pt>
                <c:pt idx="4">
                  <c:v>72.333333333333329</c:v>
                </c:pt>
                <c:pt idx="5">
                  <c:v>179.33333333333334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2C9-49CA-9FC0-B82A8A53570A}"/>
            </c:ext>
          </c:extLst>
        </c:ser>
        <c:ser>
          <c:idx val="2"/>
          <c:order val="2"/>
          <c:tx>
            <c:strRef>
              <c:f>Feuil1!$M$4</c:f>
              <c:strCache>
                <c:ptCount val="1"/>
                <c:pt idx="0">
                  <c:v>10% biochar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>
                <a:solidFill>
                  <a:schemeClr val="tx2">
                    <a:lumMod val="75000"/>
                    <a:lumOff val="25000"/>
                  </a:schemeClr>
                </a:solidFill>
                <a:round/>
              </a:ln>
              <a:effectLst/>
            </c:spPr>
          </c:errBars>
          <c:cat>
            <c:strRef>
              <c:f>Feuil1!$J$5:$J$10</c:f>
              <c:strCache>
                <c:ptCount val="6"/>
                <c:pt idx="0">
                  <c:v>31 Jours</c:v>
                </c:pt>
                <c:pt idx="1">
                  <c:v>41 Jours</c:v>
                </c:pt>
                <c:pt idx="2">
                  <c:v>49 Jours</c:v>
                </c:pt>
                <c:pt idx="3">
                  <c:v>57 Jours</c:v>
                </c:pt>
                <c:pt idx="4">
                  <c:v>73 Jours</c:v>
                </c:pt>
                <c:pt idx="5">
                  <c:v>89 Jours</c:v>
                </c:pt>
              </c:strCache>
            </c:strRef>
          </c:cat>
          <c:val>
            <c:numRef>
              <c:f>Feuil1!$M$5:$M$10</c:f>
              <c:numCache>
                <c:formatCode>General</c:formatCode>
                <c:ptCount val="6"/>
                <c:pt idx="0">
                  <c:v>6.333333333333333</c:v>
                </c:pt>
                <c:pt idx="1">
                  <c:v>13</c:v>
                </c:pt>
                <c:pt idx="2">
                  <c:v>16.333333333333332</c:v>
                </c:pt>
                <c:pt idx="3">
                  <c:v>29.666666666666668</c:v>
                </c:pt>
                <c:pt idx="4">
                  <c:v>28.666666666666668</c:v>
                </c:pt>
                <c:pt idx="5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2C9-49CA-9FC0-B82A8A53570A}"/>
            </c:ext>
          </c:extLst>
        </c:ser>
        <c:ser>
          <c:idx val="3"/>
          <c:order val="3"/>
          <c:tx>
            <c:strRef>
              <c:f>Feuil1!$N$4</c:f>
              <c:strCache>
                <c:ptCount val="1"/>
                <c:pt idx="0">
                  <c:v>Témoin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>
                <a:solidFill>
                  <a:schemeClr val="tx2">
                    <a:lumMod val="75000"/>
                    <a:lumOff val="25000"/>
                  </a:schemeClr>
                </a:solidFill>
                <a:round/>
              </a:ln>
              <a:effectLst/>
            </c:spPr>
          </c:errBars>
          <c:cat>
            <c:strRef>
              <c:f>Feuil1!$J$5:$J$10</c:f>
              <c:strCache>
                <c:ptCount val="6"/>
                <c:pt idx="0">
                  <c:v>31 Jours</c:v>
                </c:pt>
                <c:pt idx="1">
                  <c:v>41 Jours</c:v>
                </c:pt>
                <c:pt idx="2">
                  <c:v>49 Jours</c:v>
                </c:pt>
                <c:pt idx="3">
                  <c:v>57 Jours</c:v>
                </c:pt>
                <c:pt idx="4">
                  <c:v>73 Jours</c:v>
                </c:pt>
                <c:pt idx="5">
                  <c:v>89 Jours</c:v>
                </c:pt>
              </c:strCache>
            </c:strRef>
          </c:cat>
          <c:val>
            <c:numRef>
              <c:f>Feuil1!$N$5:$N$10</c:f>
              <c:numCache>
                <c:formatCode>General</c:formatCode>
                <c:ptCount val="6"/>
                <c:pt idx="0">
                  <c:v>12.833333333333334</c:v>
                </c:pt>
                <c:pt idx="1">
                  <c:v>18</c:v>
                </c:pt>
                <c:pt idx="2">
                  <c:v>23.666666666666668</c:v>
                </c:pt>
                <c:pt idx="3">
                  <c:v>34</c:v>
                </c:pt>
                <c:pt idx="4">
                  <c:v>34</c:v>
                </c:pt>
                <c:pt idx="5">
                  <c:v>50.333333333333336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2C9-49CA-9FC0-B82A8A5357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764724592"/>
        <c:axId val="1764725136"/>
      </c:barChart>
      <c:catAx>
        <c:axId val="1764724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fr-FR"/>
          </a:p>
        </c:txPr>
        <c:crossAx val="1764725136"/>
        <c:crosses val="autoZero"/>
        <c:auto val="1"/>
        <c:lblAlgn val="ctr"/>
        <c:lblOffset val="100"/>
        <c:noMultiLvlLbl val="0"/>
      </c:catAx>
      <c:valAx>
        <c:axId val="1764725136"/>
        <c:scaling>
          <c:orientation val="minMax"/>
          <c:max val="210"/>
          <c:min val="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fr-FR"/>
                  <a:t>Hauteur en cm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fr-FR"/>
          </a:p>
        </c:txPr>
        <c:crossAx val="1764724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fr-F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>
            <a:extLst>
              <a:ext uri="{FF2B5EF4-FFF2-40B4-BE49-F238E27FC236}">
                <a16:creationId xmlns:a16="http://schemas.microsoft.com/office/drawing/2014/main" id="{35089303-2995-C4EE-D544-C09177116D2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17CFD5D7-2A94-5A2A-AD3E-BD9BC669A2F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0F3558-F262-48E0-BA72-91AC8BA8D64A}" type="datetimeFigureOut">
              <a:rPr lang="da-DK" smtClean="0"/>
              <a:t>27-01-2025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B1D1C0E7-BB92-3902-FD6B-E773AD7E6F2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8B79499A-E9C8-E1F8-C284-87624FC5FB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F5C6AC-7F45-45F8-B7BE-A1FB5FCC5794}" type="slidenum">
              <a:rPr lang="da-DK" smtClean="0"/>
              <a:t>‹N°›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996677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FE0C70-3F46-4B87-BA3E-682732B2B380}" type="datetimeFigureOut">
              <a:rPr lang="da-DK" smtClean="0"/>
              <a:t>27-01-2025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6434AF-9CA1-4B14-B47F-06E7507C1F9D}" type="slidenum">
              <a:rPr lang="da-DK" smtClean="0"/>
              <a:t>‹N°›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91580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17.svg"/><Relationship Id="rId5" Type="http://schemas.openxmlformats.org/officeDocument/2006/relationships/image" Target="../media/image10.sv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5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 descr="Et billede, der indeholder udendørs, træ, sky, plante&#10;&#10;Automatisk genereret beskrivelse">
            <a:extLst>
              <a:ext uri="{FF2B5EF4-FFF2-40B4-BE49-F238E27FC236}">
                <a16:creationId xmlns:a16="http://schemas.microsoft.com/office/drawing/2014/main" id="{8FCE0449-D2C1-275A-3964-0FC7ECFF78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3956" y="-157942"/>
            <a:ext cx="12192000" cy="8001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0CE1D4-96D3-4BDB-9239-66DB8D72AE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76894" y="2761454"/>
            <a:ext cx="5906197" cy="1451772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412511-3DCC-489F-A555-B1FE29DA5A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76894" y="4305301"/>
            <a:ext cx="65532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B3EEF9-5311-483C-A17F-68F5069FD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E9E097-3E9A-4D7F-BA01-459243EC3021}" type="datetimeFigureOut">
              <a:rPr lang="da-DK" smtClean="0"/>
              <a:pPr/>
              <a:t>27-01-2025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192EE4-2A4A-45FC-BA5E-0728DFDE6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EB97D7-1F22-424B-AC1B-17C67E106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0587E-A000-4DC1-8280-1642D02508FD}" type="slidenum">
              <a:rPr lang="da-DK" smtClean="0"/>
              <a:t>‹N°›</a:t>
            </a:fld>
            <a:endParaRPr lang="da-DK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3313E38-0938-4C4A-8243-3E4F72D946EB}"/>
              </a:ext>
            </a:extLst>
          </p:cNvPr>
          <p:cNvSpPr txBox="1">
            <a:spLocks/>
          </p:cNvSpPr>
          <p:nvPr userDrawn="1"/>
        </p:nvSpPr>
        <p:spPr>
          <a:xfrm>
            <a:off x="-93956" y="6378041"/>
            <a:ext cx="10839797" cy="12059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/>
              <a:t>www.Bio4Africa.eu</a:t>
            </a:r>
            <a:endParaRPr lang="da-DK" sz="2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723A627-4CB3-4504-A79B-6924634770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745" y="930218"/>
            <a:ext cx="4487743" cy="1519349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2AAD069-3002-4D0F-A3A2-DD203F1C6721}"/>
              </a:ext>
            </a:extLst>
          </p:cNvPr>
          <p:cNvCxnSpPr/>
          <p:nvPr userDrawn="1"/>
        </p:nvCxnSpPr>
        <p:spPr>
          <a:xfrm>
            <a:off x="4309583" y="6721475"/>
            <a:ext cx="2032718" cy="0"/>
          </a:xfrm>
          <a:prstGeom prst="line">
            <a:avLst/>
          </a:prstGeom>
          <a:ln w="19050">
            <a:solidFill>
              <a:srgbClr val="F5CC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F406FC73-7F40-4062-9D1C-10BE012EF7A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610600" y="6356350"/>
            <a:ext cx="2248239" cy="39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424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46269-2CEE-42E7-A363-CAAEF405D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6C717B-587C-438F-83E4-CAB93073E7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8ECD68-5A04-480E-A00F-DBCAE8AE73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3562A5-0696-4EA7-ADA8-C7AC44334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9E097-3E9A-4D7F-BA01-459243EC3021}" type="datetimeFigureOut">
              <a:rPr lang="da-DK" smtClean="0"/>
              <a:t>27-01-2025</a:t>
            </a:fld>
            <a:endParaRPr lang="da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646336-DF19-42C7-BB6A-0DC603707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CF2339-2E43-4937-BC44-389BCAF5C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0587E-A000-4DC1-8280-1642D02508FD}" type="slidenum">
              <a:rPr lang="da-DK" smtClean="0"/>
              <a:t>‹N°›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60231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F0378-00E0-4994-9332-775E312E5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80B117-FBB5-48D6-93DC-05DCBACB45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B65E44-7AD8-493D-9DBF-4EACE6C0E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9E097-3E9A-4D7F-BA01-459243EC3021}" type="datetimeFigureOut">
              <a:rPr lang="da-DK" smtClean="0"/>
              <a:t>27-01-2025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F5F9E1-0C88-4DCB-8940-2E0E6F6D8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20350F-27C2-4242-A091-4C0306A6F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0587E-A000-4DC1-8280-1642D02508FD}" type="slidenum">
              <a:rPr lang="da-DK" smtClean="0"/>
              <a:t>‹N°›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908646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EE799D-2DD4-46CE-AE39-5F5EAB4A99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213658"/>
            <a:ext cx="2628900" cy="467175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152599-65F3-478F-BC2F-EFB640241D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213657"/>
            <a:ext cx="7734300" cy="467175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455A02-6C43-40F4-9699-DBC3D3651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9E097-3E9A-4D7F-BA01-459243EC3021}" type="datetimeFigureOut">
              <a:rPr lang="da-DK" smtClean="0"/>
              <a:t>27-01-2025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0C45DA-E47D-4293-AE2B-424D9C83E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F2572E-1674-4CDF-ABD3-B1D945319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0587E-A000-4DC1-8280-1642D02508FD}" type="slidenum">
              <a:rPr lang="da-DK" smtClean="0"/>
              <a:t>‹N°›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071290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3E10FD2-07C3-4EEA-B236-C9F1274175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B3EEF9-5311-483C-A17F-68F5069FD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fld id="{FCE9E097-3E9A-4D7F-BA01-459243EC3021}" type="datetimeFigureOut">
              <a:rPr lang="da-DK" smtClean="0"/>
              <a:pPr/>
              <a:t>27-01-2025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192EE4-2A4A-45FC-BA5E-0728DFDE6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EB97D7-1F22-424B-AC1B-17C67E106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0587E-A000-4DC1-8280-1642D02508FD}" type="slidenum">
              <a:rPr lang="da-DK" smtClean="0"/>
              <a:t>‹N°›</a:t>
            </a:fld>
            <a:endParaRPr lang="da-DK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3313E38-0938-4C4A-8243-3E4F72D946EB}"/>
              </a:ext>
            </a:extLst>
          </p:cNvPr>
          <p:cNvSpPr txBox="1">
            <a:spLocks/>
          </p:cNvSpPr>
          <p:nvPr userDrawn="1"/>
        </p:nvSpPr>
        <p:spPr>
          <a:xfrm>
            <a:off x="-1" y="6201295"/>
            <a:ext cx="12192000" cy="12059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/>
              <a:t>www.BIO4Africa.eu</a:t>
            </a:r>
            <a:endParaRPr lang="da-DK" sz="20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723A627-4CB3-4504-A79B-6924634770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2128" y="1079171"/>
            <a:ext cx="4487743" cy="1519349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2AAD069-3002-4D0F-A3A2-DD203F1C6721}"/>
              </a:ext>
            </a:extLst>
          </p:cNvPr>
          <p:cNvCxnSpPr/>
          <p:nvPr userDrawn="1"/>
        </p:nvCxnSpPr>
        <p:spPr>
          <a:xfrm>
            <a:off x="5079641" y="6558740"/>
            <a:ext cx="2032718" cy="0"/>
          </a:xfrm>
          <a:prstGeom prst="line">
            <a:avLst/>
          </a:prstGeom>
          <a:ln w="19050">
            <a:solidFill>
              <a:srgbClr val="F5CC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F406FC73-7F40-4062-9D1C-10BE012EF7A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847576" y="5245883"/>
            <a:ext cx="2496847" cy="434234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E5D6FE93-849C-41A1-876F-B1164A787DA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129049" y="3205453"/>
            <a:ext cx="381000" cy="38100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AA98FBFC-262E-4DC1-B8C7-8C18FF3E853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3819525" y="3858172"/>
            <a:ext cx="438150" cy="352425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8B2B36E4-0722-4091-B134-1ECACB76569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3637815" y="4508933"/>
            <a:ext cx="428625" cy="419100"/>
          </a:xfrm>
          <a:prstGeom prst="rect">
            <a:avLst/>
          </a:prstGeom>
        </p:spPr>
      </p:pic>
      <p:sp>
        <p:nvSpPr>
          <p:cNvPr id="16" name="Subtitle 2">
            <a:extLst>
              <a:ext uri="{FF2B5EF4-FFF2-40B4-BE49-F238E27FC236}">
                <a16:creationId xmlns:a16="http://schemas.microsoft.com/office/drawing/2014/main" id="{D98B8122-1E10-43B3-85AA-6A81EDF568DF}"/>
              </a:ext>
            </a:extLst>
          </p:cNvPr>
          <p:cNvSpPr txBox="1">
            <a:spLocks/>
          </p:cNvSpPr>
          <p:nvPr userDrawn="1"/>
        </p:nvSpPr>
        <p:spPr>
          <a:xfrm>
            <a:off x="2819399" y="3023117"/>
            <a:ext cx="6553200" cy="20070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www.linkedin-com/company/bio4Africa</a:t>
            </a:r>
          </a:p>
          <a:p>
            <a:r>
              <a:rPr lang="en-US"/>
              <a:t>www.twitter.com/bio4Africa</a:t>
            </a:r>
          </a:p>
          <a:p>
            <a:r>
              <a:rPr lang="en-US"/>
              <a:t>www.facebook.com/bio4africa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13763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 descr="Et billede, der indeholder udendørs, træ, sky, plante&#10;&#10;Automatisk genereret beskrivelse">
            <a:extLst>
              <a:ext uri="{FF2B5EF4-FFF2-40B4-BE49-F238E27FC236}">
                <a16:creationId xmlns:a16="http://schemas.microsoft.com/office/drawing/2014/main" id="{8FCE0449-D2C1-275A-3964-0FC7ECFF78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3956" y="-157942"/>
            <a:ext cx="12192000" cy="8001000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63313E38-0938-4C4A-8243-3E4F72D946EB}"/>
              </a:ext>
            </a:extLst>
          </p:cNvPr>
          <p:cNvSpPr txBox="1">
            <a:spLocks/>
          </p:cNvSpPr>
          <p:nvPr userDrawn="1"/>
        </p:nvSpPr>
        <p:spPr>
          <a:xfrm>
            <a:off x="-93956" y="6378041"/>
            <a:ext cx="10839797" cy="12059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/>
              <a:t>www.Bio4Africa.eu</a:t>
            </a:r>
            <a:endParaRPr lang="da-DK" sz="2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723A627-4CB3-4504-A79B-6924634770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745" y="930218"/>
            <a:ext cx="4487743" cy="1519349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2AAD069-3002-4D0F-A3A2-DD203F1C6721}"/>
              </a:ext>
            </a:extLst>
          </p:cNvPr>
          <p:cNvCxnSpPr/>
          <p:nvPr userDrawn="1"/>
        </p:nvCxnSpPr>
        <p:spPr>
          <a:xfrm>
            <a:off x="4309583" y="6721475"/>
            <a:ext cx="2032718" cy="0"/>
          </a:xfrm>
          <a:prstGeom prst="line">
            <a:avLst/>
          </a:prstGeom>
          <a:ln w="19050">
            <a:solidFill>
              <a:srgbClr val="F5CC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89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1C068-0A4B-499E-82F6-BA11771D6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C5C049-A82A-4B38-8760-C032B569C1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1pPr>
            <a:lvl2pPr marL="685800" indent="-228600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2pPr>
            <a:lvl3pPr marL="1143000" indent="-228600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600200" indent="-228600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2057400" indent="-228600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a-DK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18697F-A449-426E-8FA5-8360946EF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9E097-3E9A-4D7F-BA01-459243EC3021}" type="datetimeFigureOut">
              <a:rPr lang="da-DK" smtClean="0"/>
              <a:t>27-01-2025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07BF1F-C0EE-49EF-BBE7-331C472A1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C40481-8CBA-4323-9DCD-F95E9880F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472738" cy="365125"/>
          </a:xfrm>
        </p:spPr>
        <p:txBody>
          <a:bodyPr/>
          <a:lstStyle/>
          <a:p>
            <a:fld id="{EDC0587E-A000-4DC1-8280-1642D02508FD}" type="slidenum">
              <a:rPr lang="da-DK" smtClean="0"/>
              <a:t>‹N°›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06569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2398A-5C18-4393-A0C3-D6DEB26CA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975DBB-9F90-4CC9-9FF1-7B2EB0E314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B28F58-6C0C-4A99-9770-2B4E1C27F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9E097-3E9A-4D7F-BA01-459243EC3021}" type="datetimeFigureOut">
              <a:rPr lang="da-DK" smtClean="0"/>
              <a:t>27-01-2025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CCFB9D-61B3-45B2-9A69-F1D3F59F1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6C2B0E-DDAA-46B2-ACED-DD1FE11E4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0587E-A000-4DC1-8280-1642D02508FD}" type="slidenum">
              <a:rPr lang="da-DK" smtClean="0"/>
              <a:t>‹N°›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26884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6A7C1-FAD3-4D58-A750-8908F96EA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923488-1A58-42E1-8222-3FEF885F23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62FE5A-70B3-48BA-BD22-EAC1FBB94B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F29F5D-70F8-42EA-AFFB-38A04DB00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9E097-3E9A-4D7F-BA01-459243EC3021}" type="datetimeFigureOut">
              <a:rPr lang="da-DK" smtClean="0"/>
              <a:t>27-01-2025</a:t>
            </a:fld>
            <a:endParaRPr lang="da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20C5FE-29A6-4368-9FD5-9173AEBCF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F8EA32-49C1-4B56-9CEE-71A1AF4F5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0587E-A000-4DC1-8280-1642D02508FD}" type="slidenum">
              <a:rPr lang="da-DK" smtClean="0"/>
              <a:t>‹N°›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46461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6783C-28F2-43C5-B8BD-55CF434D3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CBEEDB-ABAA-44E1-B4B5-A6BC82BC62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D709DB-0686-42FF-BF49-46BEF93A73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8FD9F2-ED0B-46BA-BD64-50CF60C23F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215770-9490-4568-93B8-4716D17683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CC4303-3CE2-47A8-B0CD-7319447E1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9E097-3E9A-4D7F-BA01-459243EC3021}" type="datetimeFigureOut">
              <a:rPr lang="da-DK" smtClean="0"/>
              <a:t>27-01-2025</a:t>
            </a:fld>
            <a:endParaRPr lang="da-D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5D90A1-93EB-44FF-8E07-33067B90D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FA44A5-D9FA-4D72-9038-E23E06B94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0587E-A000-4DC1-8280-1642D02508FD}" type="slidenum">
              <a:rPr lang="da-DK" smtClean="0"/>
              <a:t>‹N°›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51103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0DE8B-01A3-4646-9020-36E6CC632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da-DK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FFF80B-41E4-43E3-874B-AA804CED4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9E097-3E9A-4D7F-BA01-459243EC3021}" type="datetimeFigureOut">
              <a:rPr lang="da-DK" smtClean="0"/>
              <a:t>27-01-2025</a:t>
            </a:fld>
            <a:endParaRPr lang="da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C000B9-1D4F-4E16-A43E-E64A941B6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277854-B2F8-45FA-8468-84BFEFAE7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464425" cy="365125"/>
          </a:xfrm>
        </p:spPr>
        <p:txBody>
          <a:bodyPr/>
          <a:lstStyle/>
          <a:p>
            <a:fld id="{EDC0587E-A000-4DC1-8280-1642D02508FD}" type="slidenum">
              <a:rPr lang="da-DK" smtClean="0"/>
              <a:t>‹N°›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69361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1A919A-4F87-42F0-9409-13CB4D356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9E097-3E9A-4D7F-BA01-459243EC3021}" type="datetimeFigureOut">
              <a:rPr lang="da-DK" smtClean="0"/>
              <a:t>27-01-2025</a:t>
            </a:fld>
            <a:endParaRPr lang="da-D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895270-07D5-4E34-89B8-01BDA82B5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662869-3BF6-42E8-8B29-4AD0AD0D6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0587E-A000-4DC1-8280-1642D02508FD}" type="slidenum">
              <a:rPr lang="da-DK" smtClean="0"/>
              <a:t>‹N°›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26496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32EC1-BAA1-4314-8EDD-03C471530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195F91-75E8-4E51-BBC5-AA85E9C48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F7963B-675C-41AE-BFD3-A68D64F1D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C33D0C-2698-4E9E-90AB-29E6C5F12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9E097-3E9A-4D7F-BA01-459243EC3021}" type="datetimeFigureOut">
              <a:rPr lang="da-DK" smtClean="0"/>
              <a:t>27-01-2025</a:t>
            </a:fld>
            <a:endParaRPr lang="da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A63511-D0AC-4731-80D2-1891D50DC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454812-1FE1-49BA-B729-53C30E55D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0587E-A000-4DC1-8280-1642D02508FD}" type="slidenum">
              <a:rPr lang="da-DK" smtClean="0"/>
              <a:t>‹N°›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9247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20" Type="http://schemas.openxmlformats.org/officeDocument/2006/relationships/image" Target="../media/image6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888BC3C-945A-4BFE-8DAE-D55D778D11F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F7A8EE-1BD5-4E11-BFF8-755A95A70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162011" cy="115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37BB15-83CE-4D34-8D9A-BEF0F280B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55186-2D69-4E18-90FB-2EFE4A8B5A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E9E097-3E9A-4D7F-BA01-459243EC3021}" type="datetimeFigureOut">
              <a:rPr lang="da-DK" smtClean="0"/>
              <a:t>27-01-2025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B12537-38DF-42A6-B8FD-3A2866CAE4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222EDD-6734-4582-A908-90901D411A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14561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C0587E-A000-4DC1-8280-1642D02508FD}" type="slidenum">
              <a:rPr lang="da-DK" smtClean="0"/>
              <a:t>‹N°›</a:t>
            </a:fld>
            <a:endParaRPr lang="da-DK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19F22A2-A182-47F2-B559-689292863D9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6712" y="365125"/>
            <a:ext cx="1767840" cy="5985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6E3268C-314C-448B-87B4-BE4C5185B2CD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10072372" y="6311900"/>
            <a:ext cx="1762180" cy="30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643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482714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9">
            <a:extLst>
              <a:ext uri="{96DAC541-7B7A-43D3-8B79-37D633B846F1}">
                <asvg:svgBlip xmlns:asvg="http://schemas.microsoft.com/office/drawing/2016/SVG/main" xmlns="" r:embed="rId20"/>
              </a:ext>
            </a:extLst>
          </a:blip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9">
            <a:extLst>
              <a:ext uri="{96DAC541-7B7A-43D3-8B79-37D633B846F1}">
                <asvg:svgBlip xmlns:asvg="http://schemas.microsoft.com/office/drawing/2016/SVG/main" xmlns="" r:embed="rId20"/>
              </a:ext>
            </a:extLst>
          </a:blip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9">
            <a:extLst>
              <a:ext uri="{96DAC541-7B7A-43D3-8B79-37D633B846F1}">
                <asvg:svgBlip xmlns:asvg="http://schemas.microsoft.com/office/drawing/2016/SVG/main" xmlns="" r:embed="rId20"/>
              </a:ext>
            </a:extLst>
          </a:blip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9">
            <a:extLst>
              <a:ext uri="{96DAC541-7B7A-43D3-8B79-37D633B846F1}">
                <asvg:svgBlip xmlns:asvg="http://schemas.microsoft.com/office/drawing/2016/SVG/main" xmlns="" r:embed="rId20"/>
              </a:ext>
            </a:extLst>
          </a:blip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9">
            <a:extLst>
              <a:ext uri="{96DAC541-7B7A-43D3-8B79-37D633B846F1}">
                <asvg:svgBlip xmlns:asvg="http://schemas.microsoft.com/office/drawing/2016/SVG/main" xmlns="" r:embed="rId20"/>
              </a:ext>
            </a:extLst>
          </a:blip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pn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6" Type="http://schemas.openxmlformats.org/officeDocument/2006/relationships/image" Target="../media/image3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jpeg"/><Relationship Id="rId11" Type="http://schemas.openxmlformats.org/officeDocument/2006/relationships/image" Target="../media/image25.png"/><Relationship Id="rId5" Type="http://schemas.openxmlformats.org/officeDocument/2006/relationships/image" Target="../media/image19.jpeg"/><Relationship Id="rId15" Type="http://schemas.openxmlformats.org/officeDocument/2006/relationships/image" Target="../media/image29.jpeg"/><Relationship Id="rId10" Type="http://schemas.openxmlformats.org/officeDocument/2006/relationships/image" Target="../media/image24.jpg"/><Relationship Id="rId4" Type="http://schemas.openxmlformats.org/officeDocument/2006/relationships/image" Target="../media/image18.jpeg"/><Relationship Id="rId9" Type="http://schemas.openxmlformats.org/officeDocument/2006/relationships/image" Target="../media/image23.jpeg"/><Relationship Id="rId14" Type="http://schemas.openxmlformats.org/officeDocument/2006/relationships/image" Target="../media/image28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2.emf"/><Relationship Id="rId7" Type="http://schemas.openxmlformats.org/officeDocument/2006/relationships/image" Target="../media/image26.png"/><Relationship Id="rId12" Type="http://schemas.openxmlformats.org/officeDocument/2006/relationships/image" Target="../media/image37.jpe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11" Type="http://schemas.openxmlformats.org/officeDocument/2006/relationships/image" Target="../media/image36.png"/><Relationship Id="rId5" Type="http://schemas.microsoft.com/office/2007/relationships/hdphoto" Target="../media/hdphoto1.wdp"/><Relationship Id="rId10" Type="http://schemas.openxmlformats.org/officeDocument/2006/relationships/image" Target="../media/image25.png"/><Relationship Id="rId4" Type="http://schemas.openxmlformats.org/officeDocument/2006/relationships/image" Target="../media/image33.png"/><Relationship Id="rId9" Type="http://schemas.openxmlformats.org/officeDocument/2006/relationships/image" Target="../media/image3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chart" Target="../charts/chart1.xml"/><Relationship Id="rId7" Type="http://schemas.openxmlformats.org/officeDocument/2006/relationships/image" Target="../media/image48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emf"/><Relationship Id="rId5" Type="http://schemas.openxmlformats.org/officeDocument/2006/relationships/image" Target="../media/image46.emf"/><Relationship Id="rId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0.jpg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4E05C940-13B5-6193-AAAE-FAF880547C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Sous-titre 7">
            <a:extLst>
              <a:ext uri="{FF2B5EF4-FFF2-40B4-BE49-F238E27FC236}">
                <a16:creationId xmlns:a16="http://schemas.microsoft.com/office/drawing/2014/main" id="{4DC259E3-3BFD-0A8A-9CDF-45A0FB63BD8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FAC69433-E096-46E3-6740-3B2C143028B1}"/>
              </a:ext>
            </a:extLst>
          </p:cNvPr>
          <p:cNvSpPr txBox="1">
            <a:spLocks/>
          </p:cNvSpPr>
          <p:nvPr/>
        </p:nvSpPr>
        <p:spPr>
          <a:xfrm>
            <a:off x="4276894" y="3210128"/>
            <a:ext cx="6553200" cy="1003098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Valorization of Agricultural Residues or Wastes into Biochar for a Circular Economy</a:t>
            </a:r>
            <a:endParaRPr lang="da-DK" sz="2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Undertitel 2">
            <a:extLst>
              <a:ext uri="{FF2B5EF4-FFF2-40B4-BE49-F238E27FC236}">
                <a16:creationId xmlns:a16="http://schemas.microsoft.com/office/drawing/2014/main" id="{C7AE7577-E754-4A04-BC94-9EF6A96C014E}"/>
              </a:ext>
            </a:extLst>
          </p:cNvPr>
          <p:cNvSpPr txBox="1">
            <a:spLocks/>
          </p:cNvSpPr>
          <p:nvPr/>
        </p:nvSpPr>
        <p:spPr>
          <a:xfrm>
            <a:off x="4276894" y="4305301"/>
            <a:ext cx="6553200" cy="1655762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b="1"/>
              <a:t>Presenters name(s): </a:t>
            </a:r>
          </a:p>
          <a:p>
            <a:r>
              <a:rPr lang="da-DK" b="1"/>
              <a:t>Affiliation : </a:t>
            </a:r>
            <a:r>
              <a:rPr lang="en-US" b="1">
                <a:latin typeface="+mj-lt"/>
              </a:rPr>
              <a:t>INP-HB</a:t>
            </a:r>
            <a:endParaRPr lang="da-DK" b="1"/>
          </a:p>
          <a:p>
            <a:r>
              <a:rPr lang="da-DK" b="1"/>
              <a:t>B4A Final Conference/BLP 2025, </a:t>
            </a:r>
          </a:p>
          <a:p>
            <a:r>
              <a:rPr lang="da-DK" b="1"/>
              <a:t>28-30 January, Montpellier</a:t>
            </a:r>
            <a:endParaRPr lang="da-DK" b="1" dirty="0"/>
          </a:p>
        </p:txBody>
      </p:sp>
      <p:pic>
        <p:nvPicPr>
          <p:cNvPr id="11" name="Billede 6">
            <a:extLst>
              <a:ext uri="{FF2B5EF4-FFF2-40B4-BE49-F238E27FC236}">
                <a16:creationId xmlns:a16="http://schemas.microsoft.com/office/drawing/2014/main" id="{11493A94-4FD4-9073-3605-8CE6AA1D7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258458"/>
            <a:ext cx="2858703" cy="1199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93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>
            <a:extLst>
              <a:ext uri="{FF2B5EF4-FFF2-40B4-BE49-F238E27FC236}">
                <a16:creationId xmlns:a16="http://schemas.microsoft.com/office/drawing/2014/main" id="{DC6F12FB-6285-C819-ABDA-29E563F42636}"/>
              </a:ext>
            </a:extLst>
          </p:cNvPr>
          <p:cNvSpPr/>
          <p:nvPr/>
        </p:nvSpPr>
        <p:spPr>
          <a:xfrm>
            <a:off x="834189" y="881455"/>
            <a:ext cx="3229948" cy="3020557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PRODUCTION OF BIOCHAR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25924417-14FE-AA1F-A73D-256167E65C7B}"/>
              </a:ext>
            </a:extLst>
          </p:cNvPr>
          <p:cNvSpPr/>
          <p:nvPr/>
        </p:nvSpPr>
        <p:spPr>
          <a:xfrm>
            <a:off x="4339389" y="2984610"/>
            <a:ext cx="3100678" cy="266221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kern="0" dirty="0">
                <a:solidFill>
                  <a:schemeClr val="bg1"/>
                </a:solidFill>
                <a:latin typeface="Times New Roman" panose="02020603050405020304" pitchFamily="18" charset="0"/>
                <a:ea typeface="Noto Serif" panose="020B0604020202020204" charset="0"/>
                <a:cs typeface="Times New Roman" panose="02020603050405020304" pitchFamily="18" charset="0"/>
              </a:rPr>
              <a:t>WATER FILTRATION </a:t>
            </a:r>
            <a:endParaRPr lang="fr-FR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2BC6EB34-65A4-5391-FF45-19EA03AAE471}"/>
              </a:ext>
            </a:extLst>
          </p:cNvPr>
          <p:cNvSpPr/>
          <p:nvPr/>
        </p:nvSpPr>
        <p:spPr>
          <a:xfrm>
            <a:off x="7579356" y="1389882"/>
            <a:ext cx="3341833" cy="3020557"/>
          </a:xfrm>
          <a:prstGeom prst="ellipse">
            <a:avLst/>
          </a:prstGeom>
          <a:ln>
            <a:solidFill>
              <a:srgbClr val="72922B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kern="0" dirty="0">
                <a:solidFill>
                  <a:schemeClr val="bg1"/>
                </a:solidFill>
                <a:latin typeface="Times New Roman" panose="02020603050405020304" pitchFamily="18" charset="0"/>
                <a:ea typeface="Noto Serif" panose="020B0604020202020204" charset="0"/>
                <a:cs typeface="Times New Roman" panose="02020603050405020304" pitchFamily="18" charset="0"/>
              </a:rPr>
              <a:t>SOIL AMENDMENT </a:t>
            </a:r>
            <a:endParaRPr lang="fr-FR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Image 10" descr="Une image contenant dessin, dessin humoristique, croquis, illustration&#10;&#10;Le contenu généré par l’IA peut être incorrect.">
            <a:extLst>
              <a:ext uri="{FF2B5EF4-FFF2-40B4-BE49-F238E27FC236}">
                <a16:creationId xmlns:a16="http://schemas.microsoft.com/office/drawing/2014/main" id="{522B1434-8500-D85E-64A6-3754E54BBC7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373" y="1510278"/>
            <a:ext cx="1350324" cy="13898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D2BEF43-9F0F-414D-0D81-B7D6190C8A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38010" y="4400252"/>
            <a:ext cx="1938175" cy="1453631"/>
          </a:xfrm>
          <a:prstGeom prst="rect">
            <a:avLst/>
          </a:prstGeom>
        </p:spPr>
      </p:pic>
      <p:pic>
        <p:nvPicPr>
          <p:cNvPr id="14" name="Image 13" descr="Une image contenant plein air, bâtiment, sol, pierre&#10;&#10;Le contenu généré par l’IA peut être incorrect.">
            <a:extLst>
              <a:ext uri="{FF2B5EF4-FFF2-40B4-BE49-F238E27FC236}">
                <a16:creationId xmlns:a16="http://schemas.microsoft.com/office/drawing/2014/main" id="{C2251933-DAB7-FCF8-A36E-8C80241666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9" r="29927" b="444"/>
          <a:stretch/>
        </p:blipFill>
        <p:spPr>
          <a:xfrm>
            <a:off x="1464593" y="3984724"/>
            <a:ext cx="1666169" cy="15489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41067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Une image contenant carte, texte, conception&#10;&#10;Le contenu généré par l’IA peut être incorrect.">
            <a:extLst>
              <a:ext uri="{FF2B5EF4-FFF2-40B4-BE49-F238E27FC236}">
                <a16:creationId xmlns:a16="http://schemas.microsoft.com/office/drawing/2014/main" id="{3DA6913A-2DE2-36B6-BE59-02B4A0C396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50" y="551626"/>
            <a:ext cx="5667901" cy="56679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62641" y="1962908"/>
            <a:ext cx="1083372" cy="9418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38494" y="2975654"/>
            <a:ext cx="1291871" cy="1291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Ellipse 6"/>
          <p:cNvSpPr/>
          <p:nvPr/>
        </p:nvSpPr>
        <p:spPr>
          <a:xfrm>
            <a:off x="8698930" y="2930265"/>
            <a:ext cx="1257211" cy="1245816"/>
          </a:xfrm>
          <a:prstGeom prst="ellipse">
            <a:avLst/>
          </a:prstGeom>
          <a:blipFill dpi="0"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935" y="4091217"/>
            <a:ext cx="2117333" cy="941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 14" descr="Une image contenant légume, manioc, plein air, racine&#10;&#10;Le contenu généré par l’IA peut être incorrect.">
            <a:extLst>
              <a:ext uri="{FF2B5EF4-FFF2-40B4-BE49-F238E27FC236}">
                <a16:creationId xmlns:a16="http://schemas.microsoft.com/office/drawing/2014/main" id="{393CA8A9-FDE5-D904-7487-F07148EB451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841" y="4347205"/>
            <a:ext cx="1080421" cy="6858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Ellipse 15">
            <a:extLst>
              <a:ext uri="{FF2B5EF4-FFF2-40B4-BE49-F238E27FC236}">
                <a16:creationId xmlns:a16="http://schemas.microsoft.com/office/drawing/2014/main" id="{3DE0D1F1-7886-BEEA-FBFD-BC5F1A65EB41}"/>
              </a:ext>
            </a:extLst>
          </p:cNvPr>
          <p:cNvSpPr/>
          <p:nvPr/>
        </p:nvSpPr>
        <p:spPr>
          <a:xfrm>
            <a:off x="1482860" y="1520148"/>
            <a:ext cx="1014594" cy="941802"/>
          </a:xfrm>
          <a:prstGeom prst="ellipse">
            <a:avLst/>
          </a:prstGeom>
          <a:blipFill dpi="0"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Image 17" descr="Une image contenant Emblème, or, badge, laiton&#10;&#10;Le contenu généré par l’IA peut être incorrect.">
            <a:extLst>
              <a:ext uri="{FF2B5EF4-FFF2-40B4-BE49-F238E27FC236}">
                <a16:creationId xmlns:a16="http://schemas.microsoft.com/office/drawing/2014/main" id="{813D6F54-EBF0-1212-68D6-9C3FB96B5B0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678" y="1730354"/>
            <a:ext cx="1174355" cy="1174355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E201AA2E-ADD6-BE0F-BB1D-C8BCAA089DDA}"/>
              </a:ext>
            </a:extLst>
          </p:cNvPr>
          <p:cNvSpPr txBox="1"/>
          <p:nvPr/>
        </p:nvSpPr>
        <p:spPr>
          <a:xfrm>
            <a:off x="2383074" y="2765654"/>
            <a:ext cx="17671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/>
              <a:t>Productor</a:t>
            </a:r>
            <a:r>
              <a:rPr lang="fr-FR" b="1" dirty="0"/>
              <a:t> in the </a:t>
            </a:r>
            <a:r>
              <a:rPr lang="fr-FR" b="1" dirty="0" err="1"/>
              <a:t>word</a:t>
            </a:r>
            <a:r>
              <a:rPr lang="fr-FR" b="1" dirty="0"/>
              <a:t> of</a:t>
            </a:r>
          </a:p>
          <a:p>
            <a:pPr algn="ctr"/>
            <a:r>
              <a:rPr lang="fr-FR" b="1" dirty="0"/>
              <a:t>Cocoa and cashew 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2FDF805D-5138-08A1-88A7-102C2B24CF09}"/>
              </a:ext>
            </a:extLst>
          </p:cNvPr>
          <p:cNvSpPr txBox="1"/>
          <p:nvPr/>
        </p:nvSpPr>
        <p:spPr>
          <a:xfrm>
            <a:off x="8742603" y="4128305"/>
            <a:ext cx="21496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Agriculture </a:t>
            </a:r>
            <a:r>
              <a:rPr lang="fr-FR" sz="2000" b="1" dirty="0" err="1"/>
              <a:t>wastes</a:t>
            </a:r>
            <a:r>
              <a:rPr lang="fr-FR" sz="2000" b="1" dirty="0"/>
              <a:t> </a:t>
            </a:r>
            <a:r>
              <a:rPr lang="fr-FR" sz="2000" b="1" dirty="0" err="1"/>
              <a:t>materials</a:t>
            </a:r>
            <a:r>
              <a:rPr lang="fr-FR" sz="2000" b="1" dirty="0"/>
              <a:t> 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E7F12830-3154-DEB2-E896-D90B82DAAA62}"/>
              </a:ext>
            </a:extLst>
          </p:cNvPr>
          <p:cNvSpPr/>
          <p:nvPr/>
        </p:nvSpPr>
        <p:spPr>
          <a:xfrm>
            <a:off x="7529742" y="1995225"/>
            <a:ext cx="4434685" cy="394151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2" name="Image 21" descr="Une image contenant plein air, ciel, arbre, nuage&#10;&#10;Le contenu généré par l’IA peut être incorrect.">
            <a:extLst>
              <a:ext uri="{FF2B5EF4-FFF2-40B4-BE49-F238E27FC236}">
                <a16:creationId xmlns:a16="http://schemas.microsoft.com/office/drawing/2014/main" id="{AEEAAE2F-6837-DFED-A47C-41A8F6EF4DA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8" t="40248" r="15306" b="3967"/>
          <a:stretch/>
        </p:blipFill>
        <p:spPr>
          <a:xfrm>
            <a:off x="8237042" y="1535444"/>
            <a:ext cx="1634382" cy="13864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795B8072-B3D0-044A-3CC3-B337FEC329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08" b="12468"/>
          <a:stretch/>
        </p:blipFill>
        <p:spPr bwMode="auto">
          <a:xfrm>
            <a:off x="6965865" y="3062204"/>
            <a:ext cx="1634382" cy="15276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AE1790F-DC03-A59A-0BCC-B4090E5B2AA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47264" y="4788415"/>
            <a:ext cx="1608326" cy="13864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Image 20" descr="Une image contenant en-cas, alimentation&#10;&#10;Description générée automatiquement">
            <a:extLst>
              <a:ext uri="{FF2B5EF4-FFF2-40B4-BE49-F238E27FC236}">
                <a16:creationId xmlns:a16="http://schemas.microsoft.com/office/drawing/2014/main" id="{FFAB978A-15F5-60A5-E48D-3C588D570FB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15" r="13901" b="8885"/>
          <a:stretch>
            <a:fillRect/>
          </a:stretch>
        </p:blipFill>
        <p:spPr bwMode="auto">
          <a:xfrm>
            <a:off x="9747084" y="5028879"/>
            <a:ext cx="1377522" cy="13247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Image 26" descr="Une image contenant oléagineux, Graines et oléagineux, épice, plein air&#10;&#10;Le contenu généré par l’IA peut être incorrect.">
            <a:extLst>
              <a:ext uri="{FF2B5EF4-FFF2-40B4-BE49-F238E27FC236}">
                <a16:creationId xmlns:a16="http://schemas.microsoft.com/office/drawing/2014/main" id="{22E5A515-DD01-B90D-1510-2CAB9C1F27B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617" y="3951374"/>
            <a:ext cx="1416110" cy="10607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Image 30" descr="Une image contenant dessin, Dessin d’enfant, dessin humoristique, émoticône&#10;&#10;Le contenu généré par l’IA peut être incorrect.">
            <a:extLst>
              <a:ext uri="{FF2B5EF4-FFF2-40B4-BE49-F238E27FC236}">
                <a16:creationId xmlns:a16="http://schemas.microsoft.com/office/drawing/2014/main" id="{2D0CC9CD-98F6-1CF6-84BA-9C4D8CA7379C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4" t="14066" r="13230" b="13820"/>
          <a:stretch/>
        </p:blipFill>
        <p:spPr>
          <a:xfrm flipH="1">
            <a:off x="9692768" y="2957359"/>
            <a:ext cx="1087104" cy="1260351"/>
          </a:xfrm>
          <a:prstGeom prst="rect">
            <a:avLst/>
          </a:prstGeom>
        </p:spPr>
      </p:pic>
      <p:pic>
        <p:nvPicPr>
          <p:cNvPr id="25" name="Image 24" descr="Une image contenant sol, plein air, nourriture&#10;&#10;Le contenu généré par l’IA peut être incorrect.">
            <a:extLst>
              <a:ext uri="{FF2B5EF4-FFF2-40B4-BE49-F238E27FC236}">
                <a16:creationId xmlns:a16="http://schemas.microsoft.com/office/drawing/2014/main" id="{78EB3A16-9B60-8F2C-C998-D0F1EB84A8F2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3334" y="2035861"/>
            <a:ext cx="1390376" cy="13247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821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  <p:bldP spid="28" grpId="0"/>
      <p:bldP spid="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8951" y="2548350"/>
            <a:ext cx="2253343" cy="14241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559" y="2319938"/>
            <a:ext cx="2186082" cy="191233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1F1851D-FA0E-7485-1993-3327CFE4541C}"/>
              </a:ext>
            </a:extLst>
          </p:cNvPr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0487" y="5197140"/>
            <a:ext cx="1932472" cy="1424200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0EBD7AF0-3B95-69F5-0061-9EBD3929D9B4}"/>
              </a:ext>
            </a:extLst>
          </p:cNvPr>
          <p:cNvGraphicFramePr>
            <a:graphicFrameLocks noGrp="1"/>
          </p:cNvGraphicFramePr>
          <p:nvPr/>
        </p:nvGraphicFramePr>
        <p:xfrm>
          <a:off x="5833242" y="3855389"/>
          <a:ext cx="3137338" cy="12319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80418">
                  <a:extLst>
                    <a:ext uri="{9D8B030D-6E8A-4147-A177-3AD203B41FA5}">
                      <a16:colId xmlns:a16="http://schemas.microsoft.com/office/drawing/2014/main" val="2936629859"/>
                    </a:ext>
                  </a:extLst>
                </a:gridCol>
                <a:gridCol w="1049900">
                  <a:extLst>
                    <a:ext uri="{9D8B030D-6E8A-4147-A177-3AD203B41FA5}">
                      <a16:colId xmlns:a16="http://schemas.microsoft.com/office/drawing/2014/main" val="446068477"/>
                    </a:ext>
                  </a:extLst>
                </a:gridCol>
                <a:gridCol w="1107020">
                  <a:extLst>
                    <a:ext uri="{9D8B030D-6E8A-4147-A177-3AD203B41FA5}">
                      <a16:colId xmlns:a16="http://schemas.microsoft.com/office/drawing/2014/main" val="1033011883"/>
                    </a:ext>
                  </a:extLst>
                </a:gridCol>
              </a:tblGrid>
              <a:tr h="10829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9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Specifique</a:t>
                      </a:r>
                      <a:r>
                        <a:rPr lang="fr-FR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Surface (m</a:t>
                      </a:r>
                      <a:r>
                        <a:rPr lang="fr-FR" sz="9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fr-FR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/g)</a:t>
                      </a:r>
                      <a:endParaRPr lang="fr-FR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Volume of pores (cm</a:t>
                      </a:r>
                      <a:r>
                        <a:rPr lang="fr-FR" sz="9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fr-FR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/g)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FR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9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Mean</a:t>
                      </a:r>
                      <a:r>
                        <a:rPr lang="fr-FR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9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dameter</a:t>
                      </a:r>
                      <a:r>
                        <a:rPr lang="fr-FR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pores(nm)</a:t>
                      </a:r>
                      <a:endParaRPr lang="fr-FR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89963251"/>
                  </a:ext>
                </a:extLst>
              </a:tr>
              <a:tr h="43280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341,11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FR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0,80</a:t>
                      </a:r>
                      <a:endParaRPr lang="fr-FR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1,44</a:t>
                      </a:r>
                      <a:endParaRPr lang="fr-FR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39977516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96CF11B3-2377-632B-31C6-58DFE3BED36D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6737423" y="84438"/>
            <a:ext cx="3225361" cy="2151994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9" name="Tableau 3">
            <a:extLst>
              <a:ext uri="{FF2B5EF4-FFF2-40B4-BE49-F238E27FC236}">
                <a16:creationId xmlns:a16="http://schemas.microsoft.com/office/drawing/2014/main" id="{181D397E-A28F-F4B1-ACB0-DC2EBE5471C5}"/>
              </a:ext>
            </a:extLst>
          </p:cNvPr>
          <p:cNvGraphicFramePr>
            <a:graphicFrameLocks noGrp="1"/>
          </p:cNvGraphicFramePr>
          <p:nvPr/>
        </p:nvGraphicFramePr>
        <p:xfrm>
          <a:off x="10121392" y="1962807"/>
          <a:ext cx="1867156" cy="27607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3086">
                  <a:extLst>
                    <a:ext uri="{9D8B030D-6E8A-4147-A177-3AD203B41FA5}">
                      <a16:colId xmlns:a16="http://schemas.microsoft.com/office/drawing/2014/main" val="3201758103"/>
                    </a:ext>
                  </a:extLst>
                </a:gridCol>
                <a:gridCol w="974070">
                  <a:extLst>
                    <a:ext uri="{9D8B030D-6E8A-4147-A177-3AD203B41FA5}">
                      <a16:colId xmlns:a16="http://schemas.microsoft.com/office/drawing/2014/main" val="1361900742"/>
                    </a:ext>
                  </a:extLst>
                </a:gridCol>
              </a:tblGrid>
              <a:tr h="544449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Elements</a:t>
                      </a:r>
                      <a:r>
                        <a:rPr lang="fr-FR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Values</a:t>
                      </a:r>
                    </a:p>
                    <a:p>
                      <a:pPr algn="ctr"/>
                      <a:r>
                        <a:rPr lang="fr-FR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(%)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5720190"/>
                  </a:ext>
                </a:extLst>
              </a:tr>
              <a:tr h="316619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76,65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6066209"/>
                  </a:ext>
                </a:extLst>
              </a:tr>
              <a:tr h="316619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18,65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3618562"/>
                  </a:ext>
                </a:extLst>
              </a:tr>
              <a:tr h="316619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1821298"/>
                  </a:ext>
                </a:extLst>
              </a:tr>
              <a:tr h="316619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1,91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1470885"/>
                  </a:ext>
                </a:extLst>
              </a:tr>
              <a:tr h="316619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7897647"/>
                  </a:ext>
                </a:extLst>
              </a:tr>
              <a:tr h="316619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5948718"/>
                  </a:ext>
                </a:extLst>
              </a:tr>
              <a:tr h="316619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457109"/>
                  </a:ext>
                </a:extLst>
              </a:tr>
            </a:tbl>
          </a:graphicData>
        </a:graphic>
      </p:graphicFrame>
      <p:sp>
        <p:nvSpPr>
          <p:cNvPr id="10" name="ZoneTexte 9">
            <a:extLst>
              <a:ext uri="{FF2B5EF4-FFF2-40B4-BE49-F238E27FC236}">
                <a16:creationId xmlns:a16="http://schemas.microsoft.com/office/drawing/2014/main" id="{1A0215EC-A872-6E6D-0C42-5126B45AE7AE}"/>
              </a:ext>
            </a:extLst>
          </p:cNvPr>
          <p:cNvSpPr txBox="1"/>
          <p:nvPr/>
        </p:nvSpPr>
        <p:spPr>
          <a:xfrm>
            <a:off x="7094483" y="2372711"/>
            <a:ext cx="1876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FTIR </a:t>
            </a: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E453FB3C-25C7-CAE8-6393-1FC95F68D3AF}"/>
              </a:ext>
            </a:extLst>
          </p:cNvPr>
          <p:cNvCxnSpPr>
            <a:cxnSpLocks/>
          </p:cNvCxnSpPr>
          <p:nvPr/>
        </p:nvCxnSpPr>
        <p:spPr>
          <a:xfrm flipV="1">
            <a:off x="5557345" y="2498834"/>
            <a:ext cx="1345655" cy="6444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B56F68F3-8D27-607D-05C8-01D0A9E55EE4}"/>
              </a:ext>
            </a:extLst>
          </p:cNvPr>
          <p:cNvCxnSpPr>
            <a:cxnSpLocks/>
          </p:cNvCxnSpPr>
          <p:nvPr/>
        </p:nvCxnSpPr>
        <p:spPr>
          <a:xfrm flipV="1">
            <a:off x="5574584" y="3177111"/>
            <a:ext cx="4066030" cy="510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8F160AEC-A72D-CDAE-255C-F54D56288BD9}"/>
              </a:ext>
            </a:extLst>
          </p:cNvPr>
          <p:cNvCxnSpPr>
            <a:cxnSpLocks/>
          </p:cNvCxnSpPr>
          <p:nvPr/>
        </p:nvCxnSpPr>
        <p:spPr>
          <a:xfrm>
            <a:off x="5574584" y="3301662"/>
            <a:ext cx="1046933" cy="4802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89AA2FB8-C9A3-D9A1-5F35-F122BC1D186E}"/>
              </a:ext>
            </a:extLst>
          </p:cNvPr>
          <p:cNvSpPr txBox="1"/>
          <p:nvPr/>
        </p:nvSpPr>
        <p:spPr>
          <a:xfrm>
            <a:off x="4137304" y="6167247"/>
            <a:ext cx="1876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 </a:t>
            </a: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041EF3A3-D3A1-7A36-AF41-552983396E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4988" y="128686"/>
            <a:ext cx="1528940" cy="1318022"/>
          </a:xfrm>
          <a:prstGeom prst="rect">
            <a:avLst/>
          </a:prstGeom>
        </p:spPr>
      </p:pic>
      <p:pic>
        <p:nvPicPr>
          <p:cNvPr id="22" name="Image 21" descr="Une image contenant en-cas, alimentation&#10;&#10;Description générée automatiquement">
            <a:extLst>
              <a:ext uri="{FF2B5EF4-FFF2-40B4-BE49-F238E27FC236}">
                <a16:creationId xmlns:a16="http://schemas.microsoft.com/office/drawing/2014/main" id="{B531C8ED-6BE6-4428-C0CD-92224E2D17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15" r="13901" b="8885"/>
          <a:stretch>
            <a:fillRect/>
          </a:stretch>
        </p:blipFill>
        <p:spPr bwMode="auto">
          <a:xfrm>
            <a:off x="1503952" y="164378"/>
            <a:ext cx="1296268" cy="12466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" name="Image 26" descr="Une image contenant plein air, ciel, arbre, nuage&#10;&#10;Le contenu généré par l’IA peut être incorrect.">
            <a:extLst>
              <a:ext uri="{FF2B5EF4-FFF2-40B4-BE49-F238E27FC236}">
                <a16:creationId xmlns:a16="http://schemas.microsoft.com/office/drawing/2014/main" id="{178C4789-C385-3204-084F-7EE11F1F1AF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8" t="40248" r="15306" b="3967"/>
          <a:stretch/>
        </p:blipFill>
        <p:spPr>
          <a:xfrm>
            <a:off x="4737588" y="285370"/>
            <a:ext cx="1634382" cy="11256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A3621AE-AAE1-731D-0619-4B0457F3CE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08" b="12468"/>
          <a:stretch/>
        </p:blipFill>
        <p:spPr bwMode="auto">
          <a:xfrm>
            <a:off x="2898646" y="229091"/>
            <a:ext cx="1740516" cy="11819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9" name="Accolade fermante 28">
            <a:extLst>
              <a:ext uri="{FF2B5EF4-FFF2-40B4-BE49-F238E27FC236}">
                <a16:creationId xmlns:a16="http://schemas.microsoft.com/office/drawing/2014/main" id="{182C5E3A-B962-6177-178C-07AFD8895C95}"/>
              </a:ext>
            </a:extLst>
          </p:cNvPr>
          <p:cNvSpPr/>
          <p:nvPr/>
        </p:nvSpPr>
        <p:spPr>
          <a:xfrm rot="5400000">
            <a:off x="2910293" y="-1017594"/>
            <a:ext cx="745752" cy="5762299"/>
          </a:xfrm>
          <a:prstGeom prst="rightBrace">
            <a:avLst>
              <a:gd name="adj1" fmla="val 0"/>
              <a:gd name="adj2" fmla="val 86525"/>
            </a:avLst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7A09CC70-AE6E-DC00-3B7A-15018B67A704}"/>
              </a:ext>
            </a:extLst>
          </p:cNvPr>
          <p:cNvCxnSpPr>
            <a:cxnSpLocks/>
          </p:cNvCxnSpPr>
          <p:nvPr/>
        </p:nvCxnSpPr>
        <p:spPr>
          <a:xfrm>
            <a:off x="2441446" y="3259129"/>
            <a:ext cx="920117" cy="0"/>
          </a:xfrm>
          <a:prstGeom prst="straightConnector1">
            <a:avLst/>
          </a:prstGeom>
          <a:ln w="57150">
            <a:solidFill>
              <a:srgbClr val="72922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5" name="ZoneTexte 1024">
            <a:extLst>
              <a:ext uri="{FF2B5EF4-FFF2-40B4-BE49-F238E27FC236}">
                <a16:creationId xmlns:a16="http://schemas.microsoft.com/office/drawing/2014/main" id="{29D5D948-DCA0-B6DB-7BB0-34AE27CBB14E}"/>
              </a:ext>
            </a:extLst>
          </p:cNvPr>
          <p:cNvSpPr txBox="1"/>
          <p:nvPr/>
        </p:nvSpPr>
        <p:spPr>
          <a:xfrm>
            <a:off x="4184550" y="4076544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Biochar</a:t>
            </a:r>
          </a:p>
        </p:txBody>
      </p:sp>
      <p:sp>
        <p:nvSpPr>
          <p:cNvPr id="1027" name="ZoneTexte 1026">
            <a:extLst>
              <a:ext uri="{FF2B5EF4-FFF2-40B4-BE49-F238E27FC236}">
                <a16:creationId xmlns:a16="http://schemas.microsoft.com/office/drawing/2014/main" id="{524F6E72-8E79-8EBF-042D-54604CF48295}"/>
              </a:ext>
            </a:extLst>
          </p:cNvPr>
          <p:cNvSpPr txBox="1"/>
          <p:nvPr/>
        </p:nvSpPr>
        <p:spPr>
          <a:xfrm>
            <a:off x="1707630" y="1513991"/>
            <a:ext cx="2185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Raw </a:t>
            </a: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materials</a:t>
            </a:r>
            <a:endParaRPr lang="fr-F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9" name="Image 1028">
            <a:extLst>
              <a:ext uri="{FF2B5EF4-FFF2-40B4-BE49-F238E27FC236}">
                <a16:creationId xmlns:a16="http://schemas.microsoft.com/office/drawing/2014/main" id="{FF9011A2-4F9D-EBCB-F26D-782D2C3A0D9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0559" y="4572081"/>
            <a:ext cx="1844972" cy="1275842"/>
          </a:xfrm>
          <a:prstGeom prst="rect">
            <a:avLst/>
          </a:prstGeom>
        </p:spPr>
      </p:pic>
      <p:sp>
        <p:nvSpPr>
          <p:cNvPr id="1030" name="ZoneTexte 1029">
            <a:extLst>
              <a:ext uri="{FF2B5EF4-FFF2-40B4-BE49-F238E27FC236}">
                <a16:creationId xmlns:a16="http://schemas.microsoft.com/office/drawing/2014/main" id="{B5B84D47-B606-94FA-0EA1-8BFFFE44EE1C}"/>
              </a:ext>
            </a:extLst>
          </p:cNvPr>
          <p:cNvSpPr txBox="1"/>
          <p:nvPr/>
        </p:nvSpPr>
        <p:spPr>
          <a:xfrm>
            <a:off x="200559" y="6117021"/>
            <a:ext cx="1998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Traditionnel </a:t>
            </a: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kiln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31" name="ZoneTexte 1030">
            <a:extLst>
              <a:ext uri="{FF2B5EF4-FFF2-40B4-BE49-F238E27FC236}">
                <a16:creationId xmlns:a16="http://schemas.microsoft.com/office/drawing/2014/main" id="{737AA038-7B8A-71AD-95FE-D7EE1A3D2B9A}"/>
              </a:ext>
            </a:extLst>
          </p:cNvPr>
          <p:cNvSpPr txBox="1"/>
          <p:nvPr/>
        </p:nvSpPr>
        <p:spPr>
          <a:xfrm>
            <a:off x="207282" y="4182160"/>
            <a:ext cx="1998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Bresilen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kiln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32" name="ZoneTexte 1031">
            <a:extLst>
              <a:ext uri="{FF2B5EF4-FFF2-40B4-BE49-F238E27FC236}">
                <a16:creationId xmlns:a16="http://schemas.microsoft.com/office/drawing/2014/main" id="{2D5C4461-FB46-FB45-0233-C9B59CA0CC2C}"/>
              </a:ext>
            </a:extLst>
          </p:cNvPr>
          <p:cNvSpPr txBox="1"/>
          <p:nvPr/>
        </p:nvSpPr>
        <p:spPr>
          <a:xfrm>
            <a:off x="10184948" y="1655030"/>
            <a:ext cx="17180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Chemical </a:t>
            </a:r>
            <a:r>
              <a:rPr lang="fr-FR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r>
              <a:rPr lang="fr-F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34" name="ZoneTexte 1033">
            <a:extLst>
              <a:ext uri="{FF2B5EF4-FFF2-40B4-BE49-F238E27FC236}">
                <a16:creationId xmlns:a16="http://schemas.microsoft.com/office/drawing/2014/main" id="{9D678722-7E4D-CF0C-405F-F5475B4FECEE}"/>
              </a:ext>
            </a:extLst>
          </p:cNvPr>
          <p:cNvSpPr txBox="1"/>
          <p:nvPr/>
        </p:nvSpPr>
        <p:spPr>
          <a:xfrm>
            <a:off x="6968959" y="3564446"/>
            <a:ext cx="17180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 </a:t>
            </a:r>
            <a:r>
              <a:rPr lang="fr-FR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r>
              <a:rPr lang="fr-F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D1C1B95-1FB5-A6D3-CAE4-28A1378FB7C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302" y="5197141"/>
            <a:ext cx="1729185" cy="14241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950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0" grpId="0"/>
      <p:bldP spid="29" grpId="0" animBg="1"/>
      <p:bldP spid="1025" grpId="0"/>
      <p:bldP spid="1030" grpId="0"/>
      <p:bldP spid="1031" grpId="0"/>
      <p:bldP spid="1032" grpId="0"/>
      <p:bldP spid="10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ZoneTexte 65">
            <a:extLst>
              <a:ext uri="{FF2B5EF4-FFF2-40B4-BE49-F238E27FC236}">
                <a16:creationId xmlns:a16="http://schemas.microsoft.com/office/drawing/2014/main" id="{A5B79D52-76FF-61B2-46F5-F1A24E5AB735}"/>
              </a:ext>
            </a:extLst>
          </p:cNvPr>
          <p:cNvSpPr txBox="1"/>
          <p:nvPr/>
        </p:nvSpPr>
        <p:spPr>
          <a:xfrm>
            <a:off x="4970381" y="9038"/>
            <a:ext cx="30069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kern="0" dirty="0">
                <a:solidFill>
                  <a:schemeClr val="accent6">
                    <a:lumMod val="75000"/>
                  </a:schemeClr>
                </a:solidFill>
                <a:ea typeface="Noto Serif" panose="020B0604020202020204" charset="0"/>
                <a:cs typeface="Noto Serif" panose="020B0604020202020204" charset="0"/>
              </a:rPr>
              <a:t>Water filtration </a:t>
            </a:r>
            <a:endParaRPr lang="fr-FR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32" name="Tableau 31">
            <a:extLst>
              <a:ext uri="{FF2B5EF4-FFF2-40B4-BE49-F238E27FC236}">
                <a16:creationId xmlns:a16="http://schemas.microsoft.com/office/drawing/2014/main" id="{7D9592F6-C625-99A0-98B1-68260D4931FF}"/>
              </a:ext>
            </a:extLst>
          </p:cNvPr>
          <p:cNvGraphicFramePr>
            <a:graphicFrameLocks noGrp="1"/>
          </p:cNvGraphicFramePr>
          <p:nvPr/>
        </p:nvGraphicFramePr>
        <p:xfrm>
          <a:off x="7522248" y="2223187"/>
          <a:ext cx="4483747" cy="24203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93337">
                  <a:extLst>
                    <a:ext uri="{9D8B030D-6E8A-4147-A177-3AD203B41FA5}">
                      <a16:colId xmlns:a16="http://schemas.microsoft.com/office/drawing/2014/main" val="2174697431"/>
                    </a:ext>
                  </a:extLst>
                </a:gridCol>
                <a:gridCol w="634028">
                  <a:extLst>
                    <a:ext uri="{9D8B030D-6E8A-4147-A177-3AD203B41FA5}">
                      <a16:colId xmlns:a16="http://schemas.microsoft.com/office/drawing/2014/main" val="3138034336"/>
                    </a:ext>
                  </a:extLst>
                </a:gridCol>
                <a:gridCol w="528697">
                  <a:extLst>
                    <a:ext uri="{9D8B030D-6E8A-4147-A177-3AD203B41FA5}">
                      <a16:colId xmlns:a16="http://schemas.microsoft.com/office/drawing/2014/main" val="4155129421"/>
                    </a:ext>
                  </a:extLst>
                </a:gridCol>
                <a:gridCol w="528697">
                  <a:extLst>
                    <a:ext uri="{9D8B030D-6E8A-4147-A177-3AD203B41FA5}">
                      <a16:colId xmlns:a16="http://schemas.microsoft.com/office/drawing/2014/main" val="240156630"/>
                    </a:ext>
                  </a:extLst>
                </a:gridCol>
                <a:gridCol w="520060">
                  <a:extLst>
                    <a:ext uri="{9D8B030D-6E8A-4147-A177-3AD203B41FA5}">
                      <a16:colId xmlns:a16="http://schemas.microsoft.com/office/drawing/2014/main" val="3268041203"/>
                    </a:ext>
                  </a:extLst>
                </a:gridCol>
                <a:gridCol w="687245">
                  <a:extLst>
                    <a:ext uri="{9D8B030D-6E8A-4147-A177-3AD203B41FA5}">
                      <a16:colId xmlns:a16="http://schemas.microsoft.com/office/drawing/2014/main" val="2843698458"/>
                    </a:ext>
                  </a:extLst>
                </a:gridCol>
                <a:gridCol w="491683">
                  <a:extLst>
                    <a:ext uri="{9D8B030D-6E8A-4147-A177-3AD203B41FA5}">
                      <a16:colId xmlns:a16="http://schemas.microsoft.com/office/drawing/2014/main" val="1891420304"/>
                    </a:ext>
                  </a:extLst>
                </a:gridCol>
              </a:tblGrid>
              <a:tr h="281163">
                <a:tc>
                  <a:txBody>
                    <a:bodyPr/>
                    <a:lstStyle/>
                    <a:p>
                      <a:endParaRPr lang="fr-FR" sz="1100" kern="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fr-FR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fr-FR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100" kern="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fr-FR" sz="1100" kern="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39668044"/>
                  </a:ext>
                </a:extLst>
              </a:tr>
              <a:tr h="395993">
                <a:tc>
                  <a:txBody>
                    <a:bodyPr/>
                    <a:lstStyle/>
                    <a:p>
                      <a:endParaRPr lang="fr-FR" sz="1100" kern="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fr-FR" sz="1100" b="1" kern="100" dirty="0" err="1">
                          <a:effectLst/>
                        </a:rPr>
                        <a:t>Before</a:t>
                      </a:r>
                      <a:r>
                        <a:rPr lang="fr-FR" sz="1100" b="1" kern="100" dirty="0">
                          <a:effectLst/>
                        </a:rPr>
                        <a:t> Trait.</a:t>
                      </a:r>
                      <a:endParaRPr lang="fr-FR" sz="105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fr-FR" sz="1200" kern="100" dirty="0" err="1">
                          <a:effectLst/>
                        </a:rPr>
                        <a:t>After</a:t>
                      </a:r>
                      <a:r>
                        <a:rPr lang="fr-FR" sz="1200" kern="100" dirty="0">
                          <a:effectLst/>
                        </a:rPr>
                        <a:t> Trait.</a:t>
                      </a:r>
                      <a:endParaRPr lang="fr-FR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fr-FR" sz="1100" b="1" kern="100" dirty="0" err="1">
                          <a:effectLst/>
                        </a:rPr>
                        <a:t>Before</a:t>
                      </a:r>
                      <a:r>
                        <a:rPr lang="fr-FR" sz="1100" b="1" kern="100" dirty="0">
                          <a:effectLst/>
                        </a:rPr>
                        <a:t> Trait.  </a:t>
                      </a:r>
                      <a:endParaRPr lang="fr-FR" sz="105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fr-FR" sz="1200" kern="100" dirty="0" err="1">
                          <a:effectLst/>
                        </a:rPr>
                        <a:t>After</a:t>
                      </a:r>
                      <a:r>
                        <a:rPr lang="fr-FR" sz="1200" kern="100" dirty="0">
                          <a:effectLst/>
                        </a:rPr>
                        <a:t> Trait.  </a:t>
                      </a:r>
                      <a:endParaRPr lang="fr-FR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fr-FR" sz="1200" b="1" kern="100" dirty="0">
                          <a:effectLst/>
                        </a:rPr>
                        <a:t>Normes OMS</a:t>
                      </a:r>
                      <a:endParaRPr lang="fr-FR" sz="11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endParaRPr lang="fr-FR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68670153"/>
                  </a:ext>
                </a:extLst>
              </a:tr>
              <a:tr h="25554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>
                          <a:effectLst/>
                        </a:rPr>
                        <a:t>pH </a:t>
                      </a:r>
                      <a:endParaRPr lang="fr-FR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>
                          <a:effectLst/>
                        </a:rPr>
                        <a:t>6,69</a:t>
                      </a:r>
                      <a:endParaRPr lang="fr-FR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b="1" kern="1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6,4</a:t>
                      </a:r>
                      <a:endParaRPr lang="fr-FR" sz="1100" b="1" kern="1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>
                          <a:effectLst/>
                        </a:rPr>
                        <a:t>6,63</a:t>
                      </a:r>
                      <a:endParaRPr lang="fr-FR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6,3</a:t>
                      </a:r>
                      <a:endParaRPr lang="fr-FR" sz="1100" kern="1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b="1" kern="100" dirty="0">
                          <a:effectLst/>
                        </a:rPr>
                        <a:t>6,5-8,5</a:t>
                      </a:r>
                      <a:endParaRPr lang="fr-FR" sz="11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>
                          <a:effectLst/>
                        </a:rPr>
                        <a:t>-</a:t>
                      </a:r>
                      <a:endParaRPr lang="fr-FR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06446606"/>
                  </a:ext>
                </a:extLst>
              </a:tr>
              <a:tr h="19352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>
                          <a:effectLst/>
                        </a:rPr>
                        <a:t>DCO </a:t>
                      </a:r>
                      <a:endParaRPr lang="fr-FR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>
                          <a:effectLst/>
                        </a:rPr>
                        <a:t>610,1</a:t>
                      </a:r>
                      <a:endParaRPr lang="fr-FR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b="1" kern="1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10</a:t>
                      </a:r>
                      <a:endParaRPr lang="fr-FR" sz="1100" b="1" kern="1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>
                          <a:effectLst/>
                        </a:rPr>
                        <a:t>518,4</a:t>
                      </a:r>
                      <a:endParaRPr lang="fr-FR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13</a:t>
                      </a:r>
                      <a:endParaRPr lang="fr-FR" sz="1100" kern="1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b="1" kern="100" dirty="0">
                          <a:effectLst/>
                        </a:rPr>
                        <a:t>30</a:t>
                      </a:r>
                      <a:endParaRPr lang="fr-FR" sz="11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>
                          <a:effectLst/>
                        </a:rPr>
                        <a:t>mg/L  </a:t>
                      </a:r>
                      <a:endParaRPr lang="fr-FR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59784607"/>
                  </a:ext>
                </a:extLst>
              </a:tr>
              <a:tr h="22466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>
                          <a:effectLst/>
                        </a:rPr>
                        <a:t>AMMONIAQUE </a:t>
                      </a:r>
                      <a:endParaRPr lang="fr-FR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>
                          <a:effectLst/>
                        </a:rPr>
                        <a:t>0,49</a:t>
                      </a:r>
                      <a:endParaRPr lang="fr-FR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b="1" kern="1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0,19</a:t>
                      </a:r>
                      <a:endParaRPr lang="fr-FR" sz="1100" b="1" kern="1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>
                          <a:effectLst/>
                        </a:rPr>
                        <a:t>0,21</a:t>
                      </a:r>
                      <a:endParaRPr lang="fr-FR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0,16</a:t>
                      </a:r>
                      <a:endParaRPr lang="fr-FR" sz="1100" kern="1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b="1" kern="100" dirty="0">
                          <a:effectLst/>
                        </a:rPr>
                        <a:t>1,5</a:t>
                      </a:r>
                      <a:endParaRPr lang="fr-FR" sz="11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>
                          <a:effectLst/>
                        </a:rPr>
                        <a:t>mg/L </a:t>
                      </a:r>
                      <a:endParaRPr lang="fr-FR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62579773"/>
                  </a:ext>
                </a:extLst>
              </a:tr>
              <a:tr h="19352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>
                          <a:effectLst/>
                        </a:rPr>
                        <a:t>SULFATE </a:t>
                      </a:r>
                      <a:endParaRPr lang="fr-FR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>
                          <a:effectLst/>
                        </a:rPr>
                        <a:t>33,6</a:t>
                      </a:r>
                      <a:endParaRPr lang="fr-FR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b="1" kern="1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20,76</a:t>
                      </a:r>
                      <a:endParaRPr lang="fr-FR" sz="1100" b="1" kern="1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>
                          <a:effectLst/>
                        </a:rPr>
                        <a:t>36,54</a:t>
                      </a:r>
                      <a:endParaRPr lang="fr-FR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25,85</a:t>
                      </a:r>
                      <a:endParaRPr lang="fr-FR" sz="1100" kern="1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b="1" kern="100" dirty="0">
                          <a:effectLst/>
                        </a:rPr>
                        <a:t>250</a:t>
                      </a:r>
                      <a:endParaRPr lang="fr-FR" sz="11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>
                          <a:effectLst/>
                        </a:rPr>
                        <a:t>mg/L </a:t>
                      </a:r>
                      <a:endParaRPr lang="fr-FR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028693"/>
                  </a:ext>
                </a:extLst>
              </a:tr>
              <a:tr h="19352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>
                          <a:effectLst/>
                        </a:rPr>
                        <a:t>CHLORURE </a:t>
                      </a:r>
                      <a:endParaRPr lang="fr-FR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 dirty="0">
                          <a:effectLst/>
                        </a:rPr>
                        <a:t>60,35</a:t>
                      </a:r>
                      <a:endParaRPr lang="fr-FR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b="1" kern="1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21,3</a:t>
                      </a:r>
                      <a:endParaRPr lang="fr-FR" sz="1100" b="1" kern="1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 dirty="0">
                          <a:effectLst/>
                        </a:rPr>
                        <a:t>49,7</a:t>
                      </a:r>
                      <a:endParaRPr lang="fr-FR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24,85</a:t>
                      </a:r>
                      <a:endParaRPr lang="fr-FR" sz="1100" kern="1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b="1" kern="100" dirty="0">
                          <a:effectLst/>
                        </a:rPr>
                        <a:t>200</a:t>
                      </a:r>
                      <a:endParaRPr lang="fr-FR" sz="11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>
                          <a:effectLst/>
                        </a:rPr>
                        <a:t>mg/L </a:t>
                      </a:r>
                      <a:endParaRPr lang="fr-FR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4788583"/>
                  </a:ext>
                </a:extLst>
              </a:tr>
              <a:tr h="48014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 dirty="0">
                          <a:effectLst/>
                        </a:rPr>
                        <a:t>MES </a:t>
                      </a:r>
                      <a:endParaRPr lang="fr-FR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>
                          <a:effectLst/>
                        </a:rPr>
                        <a:t>56</a:t>
                      </a:r>
                      <a:endParaRPr lang="fr-FR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b="1" kern="1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0</a:t>
                      </a:r>
                      <a:endParaRPr lang="fr-FR" sz="1100" b="1" kern="1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>
                          <a:effectLst/>
                        </a:rPr>
                        <a:t>62</a:t>
                      </a:r>
                      <a:endParaRPr lang="fr-FR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0</a:t>
                      </a:r>
                      <a:endParaRPr lang="fr-FR" sz="1100" kern="1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b="1" kern="100" dirty="0">
                          <a:effectLst/>
                        </a:rPr>
                        <a:t>25</a:t>
                      </a:r>
                      <a:endParaRPr lang="fr-FR" sz="11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>
                          <a:effectLst/>
                        </a:rPr>
                        <a:t>mg/L  </a:t>
                      </a:r>
                      <a:endParaRPr lang="fr-FR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99047262"/>
                  </a:ext>
                </a:extLst>
              </a:tr>
              <a:tr h="19352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 dirty="0">
                          <a:effectLst/>
                        </a:rPr>
                        <a:t>NITRATE </a:t>
                      </a:r>
                      <a:endParaRPr lang="fr-FR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>
                          <a:effectLst/>
                        </a:rPr>
                        <a:t>69,35</a:t>
                      </a:r>
                      <a:endParaRPr lang="fr-FR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b="1" kern="1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3,11</a:t>
                      </a:r>
                      <a:endParaRPr lang="fr-FR" sz="1100" b="1" kern="1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>
                          <a:effectLst/>
                        </a:rPr>
                        <a:t>57,54</a:t>
                      </a:r>
                      <a:endParaRPr lang="fr-FR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3,6</a:t>
                      </a:r>
                      <a:endParaRPr lang="fr-FR" sz="1100" kern="1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b="1" kern="100" dirty="0">
                          <a:effectLst/>
                        </a:rPr>
                        <a:t>50</a:t>
                      </a:r>
                      <a:endParaRPr lang="fr-FR" sz="11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 dirty="0">
                          <a:effectLst/>
                        </a:rPr>
                        <a:t>mg/L </a:t>
                      </a:r>
                      <a:r>
                        <a:rPr lang="fr-FR" sz="1200" kern="100" baseline="-25000" dirty="0">
                          <a:effectLst/>
                        </a:rPr>
                        <a:t> </a:t>
                      </a:r>
                      <a:endParaRPr lang="fr-FR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63619204"/>
                  </a:ext>
                </a:extLst>
              </a:tr>
            </a:tbl>
          </a:graphicData>
        </a:graphic>
      </p:graphicFrame>
      <p:pic>
        <p:nvPicPr>
          <p:cNvPr id="34" name="Image 33">
            <a:extLst>
              <a:ext uri="{FF2B5EF4-FFF2-40B4-BE49-F238E27FC236}">
                <a16:creationId xmlns:a16="http://schemas.microsoft.com/office/drawing/2014/main" id="{75B42AD6-28D4-D9FF-8E03-14C18C0A4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4121" y="4985384"/>
            <a:ext cx="770161" cy="1095359"/>
          </a:xfrm>
          <a:prstGeom prst="rect">
            <a:avLst/>
          </a:prstGeom>
        </p:spPr>
      </p:pic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697DD613-D984-C971-95AD-11E7DA697523}"/>
              </a:ext>
            </a:extLst>
          </p:cNvPr>
          <p:cNvCxnSpPr>
            <a:cxnSpLocks/>
          </p:cNvCxnSpPr>
          <p:nvPr/>
        </p:nvCxnSpPr>
        <p:spPr>
          <a:xfrm flipV="1">
            <a:off x="10238526" y="4323444"/>
            <a:ext cx="260893" cy="622738"/>
          </a:xfrm>
          <a:prstGeom prst="straightConnector1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65622AF7-19F4-32C0-8BEC-503F9EE720F5}"/>
              </a:ext>
            </a:extLst>
          </p:cNvPr>
          <p:cNvCxnSpPr>
            <a:cxnSpLocks/>
          </p:cNvCxnSpPr>
          <p:nvPr/>
        </p:nvCxnSpPr>
        <p:spPr>
          <a:xfrm flipH="1" flipV="1">
            <a:off x="9632731" y="4323444"/>
            <a:ext cx="439842" cy="642943"/>
          </a:xfrm>
          <a:prstGeom prst="straightConnector1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BF2873C5-ED23-917A-EE9A-02D3F52CAD36}"/>
              </a:ext>
            </a:extLst>
          </p:cNvPr>
          <p:cNvSpPr txBox="1"/>
          <p:nvPr/>
        </p:nvSpPr>
        <p:spPr>
          <a:xfrm>
            <a:off x="4898582" y="683809"/>
            <a:ext cx="4122684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Filtration tests on the INP-HB experimental site have been completed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F99949C-306C-795A-7590-AFBEBCD26C0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228064" y="2227149"/>
            <a:ext cx="4056093" cy="221290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461FB03-AA70-B124-6082-487E156CD1A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6368"/>
          <a:stretch/>
        </p:blipFill>
        <p:spPr>
          <a:xfrm flipH="1">
            <a:off x="4361766" y="1294636"/>
            <a:ext cx="2627600" cy="405609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1A85FC3-1E23-DC5C-D7BB-F8568E9F3396}"/>
              </a:ext>
            </a:extLst>
          </p:cNvPr>
          <p:cNvSpPr txBox="1"/>
          <p:nvPr/>
        </p:nvSpPr>
        <p:spPr>
          <a:xfrm>
            <a:off x="0" y="655588"/>
            <a:ext cx="4478931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prstClr val="white"/>
                </a:solidFill>
                <a:latin typeface="Arial Black" panose="020B0A04020102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Rural area device in installed in the village of </a:t>
            </a:r>
            <a:r>
              <a:rPr lang="en-US" sz="1400" b="1" dirty="0" err="1">
                <a:solidFill>
                  <a:prstClr val="white"/>
                </a:solidFill>
                <a:latin typeface="Arial Black" panose="020B0A04020102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Dougba</a:t>
            </a:r>
            <a:r>
              <a:rPr lang="en-US" sz="1400" b="1" dirty="0">
                <a:solidFill>
                  <a:prstClr val="white"/>
                </a:solidFill>
                <a:latin typeface="Arial Black" panose="020B0A04020102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. Filtration tests will begin soon</a:t>
            </a:r>
            <a:endParaRPr lang="fr-FR" sz="1400" b="1" dirty="0">
              <a:solidFill>
                <a:prstClr val="white"/>
              </a:solidFill>
              <a:latin typeface="Arial Black" panose="020B0A04020102020204" pitchFamily="34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E0C511B3-DDE8-DF28-2885-4E2F579488A6}"/>
              </a:ext>
            </a:extLst>
          </p:cNvPr>
          <p:cNvGrpSpPr/>
          <p:nvPr/>
        </p:nvGrpSpPr>
        <p:grpSpPr>
          <a:xfrm>
            <a:off x="726425" y="1722259"/>
            <a:ext cx="1460036" cy="3002561"/>
            <a:chOff x="4089606" y="793553"/>
            <a:chExt cx="1460036" cy="3002561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92D9E8A5-55A9-F015-C360-B8A451A76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89606" y="793553"/>
              <a:ext cx="1460036" cy="3002561"/>
            </a:xfrm>
            <a:prstGeom prst="rect">
              <a:avLst/>
            </a:prstGeom>
          </p:spPr>
        </p:pic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FA9FC0D1-DA06-F178-A0AE-AE5466CDBA67}"/>
                </a:ext>
              </a:extLst>
            </p:cNvPr>
            <p:cNvSpPr txBox="1"/>
            <p:nvPr/>
          </p:nvSpPr>
          <p:spPr>
            <a:xfrm>
              <a:off x="4501485" y="2302659"/>
              <a:ext cx="72571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Biochar</a:t>
              </a:r>
              <a:endParaRPr lang="fr-FR" sz="1200" dirty="0"/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4AD2F592-65EF-DF02-5114-6303687EF8D7}"/>
                </a:ext>
              </a:extLst>
            </p:cNvPr>
            <p:cNvSpPr txBox="1"/>
            <p:nvPr/>
          </p:nvSpPr>
          <p:spPr>
            <a:xfrm>
              <a:off x="4594184" y="2929677"/>
              <a:ext cx="555104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Sand</a:t>
              </a:r>
              <a:endParaRPr lang="fr-FR" sz="1200" dirty="0"/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727D7058-DCE3-DD32-19DA-51E34589A283}"/>
                </a:ext>
              </a:extLst>
            </p:cNvPr>
            <p:cNvSpPr txBox="1"/>
            <p:nvPr/>
          </p:nvSpPr>
          <p:spPr>
            <a:xfrm>
              <a:off x="4617083" y="1598415"/>
              <a:ext cx="555104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Sand</a:t>
              </a:r>
              <a:endParaRPr lang="fr-FR" sz="1200" dirty="0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05DF7D6A-A247-F9CF-1A64-AF3BC2FF7901}"/>
              </a:ext>
            </a:extLst>
          </p:cNvPr>
          <p:cNvSpPr/>
          <p:nvPr/>
        </p:nvSpPr>
        <p:spPr>
          <a:xfrm>
            <a:off x="0" y="5290855"/>
            <a:ext cx="2489703" cy="113207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43A80C7-706F-8661-E810-58DD101A0440}"/>
              </a:ext>
            </a:extLst>
          </p:cNvPr>
          <p:cNvSpPr txBox="1"/>
          <p:nvPr/>
        </p:nvSpPr>
        <p:spPr>
          <a:xfrm>
            <a:off x="830705" y="6334780"/>
            <a:ext cx="966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kern="0" dirty="0">
                <a:solidFill>
                  <a:schemeClr val="accent6">
                    <a:lumMod val="75000"/>
                  </a:schemeClr>
                </a:solidFill>
                <a:ea typeface="Noto Serif" panose="020B0604020202020204" charset="0"/>
                <a:cs typeface="Noto Serif" panose="020B0604020202020204" charset="0"/>
              </a:rPr>
              <a:t>River</a:t>
            </a:r>
            <a:r>
              <a:rPr lang="fr-FR" sz="2800" b="1" kern="0" dirty="0">
                <a:solidFill>
                  <a:schemeClr val="accent6">
                    <a:lumMod val="75000"/>
                  </a:schemeClr>
                </a:solidFill>
                <a:ea typeface="Noto Serif" panose="020B0604020202020204" charset="0"/>
                <a:cs typeface="Noto Serif" panose="020B0604020202020204" charset="0"/>
              </a:rPr>
              <a:t> </a:t>
            </a:r>
          </a:p>
        </p:txBody>
      </p:sp>
      <p:sp>
        <p:nvSpPr>
          <p:cNvPr id="27" name="Flèche : demi-tour 26">
            <a:extLst>
              <a:ext uri="{FF2B5EF4-FFF2-40B4-BE49-F238E27FC236}">
                <a16:creationId xmlns:a16="http://schemas.microsoft.com/office/drawing/2014/main" id="{999F010E-AEE5-E1DE-4A0C-8C466173C57C}"/>
              </a:ext>
            </a:extLst>
          </p:cNvPr>
          <p:cNvSpPr/>
          <p:nvPr/>
        </p:nvSpPr>
        <p:spPr>
          <a:xfrm>
            <a:off x="774125" y="1627249"/>
            <a:ext cx="788206" cy="4272456"/>
          </a:xfrm>
          <a:prstGeom prst="uturnArrow">
            <a:avLst>
              <a:gd name="adj1" fmla="val 9763"/>
              <a:gd name="adj2" fmla="val 25000"/>
              <a:gd name="adj3" fmla="val 18905"/>
              <a:gd name="adj4" fmla="val 39274"/>
              <a:gd name="adj5" fmla="val 14609"/>
            </a:avLst>
          </a:prstGeom>
          <a:solidFill>
            <a:schemeClr val="bg1">
              <a:lumMod val="85000"/>
            </a:schemeClr>
          </a:solidFill>
          <a:ln>
            <a:solidFill>
              <a:srgbClr val="F1F1F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53FAE206-F0FF-3ED0-EF18-8835AE53A315}"/>
              </a:ext>
            </a:extLst>
          </p:cNvPr>
          <p:cNvGrpSpPr/>
          <p:nvPr/>
        </p:nvGrpSpPr>
        <p:grpSpPr>
          <a:xfrm>
            <a:off x="1986455" y="2144110"/>
            <a:ext cx="1256157" cy="2049512"/>
            <a:chOff x="1986455" y="2144110"/>
            <a:chExt cx="1256157" cy="2049512"/>
          </a:xfrm>
        </p:grpSpPr>
        <p:cxnSp>
          <p:nvCxnSpPr>
            <p:cNvPr id="31" name="Connecteur droit avec flèche 30">
              <a:extLst>
                <a:ext uri="{FF2B5EF4-FFF2-40B4-BE49-F238E27FC236}">
                  <a16:creationId xmlns:a16="http://schemas.microsoft.com/office/drawing/2014/main" id="{3DF76AAA-87D5-A7CA-0622-6BDC55202C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84618" y="3082156"/>
              <a:ext cx="757994" cy="86144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Accolade fermante 37">
              <a:extLst>
                <a:ext uri="{FF2B5EF4-FFF2-40B4-BE49-F238E27FC236}">
                  <a16:creationId xmlns:a16="http://schemas.microsoft.com/office/drawing/2014/main" id="{5BF8576E-557E-FD34-3FC5-577F8EDD6A9D}"/>
                </a:ext>
              </a:extLst>
            </p:cNvPr>
            <p:cNvSpPr/>
            <p:nvPr/>
          </p:nvSpPr>
          <p:spPr>
            <a:xfrm>
              <a:off x="1986455" y="2144110"/>
              <a:ext cx="503248" cy="2049512"/>
            </a:xfrm>
            <a:prstGeom prst="rightBrac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42" name="Image 41" descr="Une image contenant symbole, logo, conception, cercle&#10;&#10;Le contenu généré par l’IA peut être incorrect.">
            <a:extLst>
              <a:ext uri="{FF2B5EF4-FFF2-40B4-BE49-F238E27FC236}">
                <a16:creationId xmlns:a16="http://schemas.microsoft.com/office/drawing/2014/main" id="{3D4EBFF0-EB73-AC3A-6D5B-ED6B4543175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235" y="5559909"/>
            <a:ext cx="664752" cy="664752"/>
          </a:xfrm>
          <a:prstGeom prst="rect">
            <a:avLst/>
          </a:prstGeom>
        </p:spPr>
      </p:pic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905B59D8-24EB-57F3-7BDC-4626E23C1696}"/>
              </a:ext>
            </a:extLst>
          </p:cNvPr>
          <p:cNvCxnSpPr>
            <a:cxnSpLocks/>
          </p:cNvCxnSpPr>
          <p:nvPr/>
        </p:nvCxnSpPr>
        <p:spPr>
          <a:xfrm flipV="1">
            <a:off x="1456443" y="5962343"/>
            <a:ext cx="2178263" cy="7883"/>
          </a:xfrm>
          <a:prstGeom prst="line">
            <a:avLst/>
          </a:prstGeom>
          <a:ln w="571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7" name="Flèche : demi-tour 46">
            <a:extLst>
              <a:ext uri="{FF2B5EF4-FFF2-40B4-BE49-F238E27FC236}">
                <a16:creationId xmlns:a16="http://schemas.microsoft.com/office/drawing/2014/main" id="{A2F6979A-9596-0370-611C-0224378FA7FC}"/>
              </a:ext>
            </a:extLst>
          </p:cNvPr>
          <p:cNvSpPr/>
          <p:nvPr/>
        </p:nvSpPr>
        <p:spPr>
          <a:xfrm flipH="1">
            <a:off x="3077032" y="1581241"/>
            <a:ext cx="583474" cy="4080753"/>
          </a:xfrm>
          <a:prstGeom prst="uturnArrow">
            <a:avLst>
              <a:gd name="adj1" fmla="val 9763"/>
              <a:gd name="adj2" fmla="val 25000"/>
              <a:gd name="adj3" fmla="val 18905"/>
              <a:gd name="adj4" fmla="val 39274"/>
              <a:gd name="adj5" fmla="val 14609"/>
            </a:avLst>
          </a:prstGeom>
          <a:solidFill>
            <a:schemeClr val="bg1">
              <a:lumMod val="85000"/>
            </a:schemeClr>
          </a:solidFill>
          <a:ln>
            <a:solidFill>
              <a:srgbClr val="F1F1F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4728B6B8-F5C1-400C-C127-9E16C7275F71}"/>
              </a:ext>
            </a:extLst>
          </p:cNvPr>
          <p:cNvCxnSpPr/>
          <p:nvPr/>
        </p:nvCxnSpPr>
        <p:spPr>
          <a:xfrm flipV="1">
            <a:off x="3861696" y="4330029"/>
            <a:ext cx="1939158" cy="157164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0" name="Connecteur : en angle 49">
            <a:extLst>
              <a:ext uri="{FF2B5EF4-FFF2-40B4-BE49-F238E27FC236}">
                <a16:creationId xmlns:a16="http://schemas.microsoft.com/office/drawing/2014/main" id="{54484084-1BCA-7895-451F-A929204AEA28}"/>
              </a:ext>
            </a:extLst>
          </p:cNvPr>
          <p:cNvCxnSpPr>
            <a:cxnSpLocks/>
          </p:cNvCxnSpPr>
          <p:nvPr/>
        </p:nvCxnSpPr>
        <p:spPr>
          <a:xfrm>
            <a:off x="5770989" y="3508364"/>
            <a:ext cx="4081663" cy="2200927"/>
          </a:xfrm>
          <a:prstGeom prst="bentConnector3">
            <a:avLst>
              <a:gd name="adj1" fmla="val 36867"/>
            </a:avLst>
          </a:prstGeom>
          <a:ln w="3810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ZoneTexte 54">
            <a:extLst>
              <a:ext uri="{FF2B5EF4-FFF2-40B4-BE49-F238E27FC236}">
                <a16:creationId xmlns:a16="http://schemas.microsoft.com/office/drawing/2014/main" id="{AF7AB890-B1D6-C9EA-FAC4-2745641E0B9B}"/>
              </a:ext>
            </a:extLst>
          </p:cNvPr>
          <p:cNvSpPr txBox="1"/>
          <p:nvPr/>
        </p:nvSpPr>
        <p:spPr>
          <a:xfrm>
            <a:off x="10499419" y="5559909"/>
            <a:ext cx="16177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 err="1"/>
              <a:t>Treated</a:t>
            </a:r>
            <a:r>
              <a:rPr lang="fr-FR" b="1" dirty="0"/>
              <a:t> water</a:t>
            </a:r>
          </a:p>
        </p:txBody>
      </p:sp>
    </p:spTree>
    <p:extLst>
      <p:ext uri="{BB962C8B-B14F-4D97-AF65-F5344CB8AC3E}">
        <p14:creationId xmlns:p14="http://schemas.microsoft.com/office/powerpoint/2010/main" val="672646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27" grpId="0" animBg="1"/>
      <p:bldP spid="47" grpId="0" animBg="1"/>
      <p:bldP spid="5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B3C59642-9164-9525-3D30-B504AA0099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321014" y="4679556"/>
            <a:ext cx="2374258" cy="1533312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095F99DA-C19E-C595-D584-41116400888A}"/>
              </a:ext>
            </a:extLst>
          </p:cNvPr>
          <p:cNvSpPr txBox="1"/>
          <p:nvPr/>
        </p:nvSpPr>
        <p:spPr>
          <a:xfrm>
            <a:off x="859294" y="6277124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Biochar</a:t>
            </a: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A5B79D52-76FF-61B2-46F5-F1A24E5AB735}"/>
              </a:ext>
            </a:extLst>
          </p:cNvPr>
          <p:cNvSpPr txBox="1"/>
          <p:nvPr/>
        </p:nvSpPr>
        <p:spPr>
          <a:xfrm>
            <a:off x="400815" y="53972"/>
            <a:ext cx="35557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kern="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Noto Serif" panose="020B0604020202020204" charset="0"/>
                <a:cs typeface="Times New Roman" panose="02020603050405020304" pitchFamily="18" charset="0"/>
              </a:rPr>
              <a:t>SOIL AMENDMENT </a:t>
            </a:r>
            <a:endParaRPr lang="fr-FR" sz="28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Graphique 7">
            <a:extLst>
              <a:ext uri="{FF2B5EF4-FFF2-40B4-BE49-F238E27FC236}">
                <a16:creationId xmlns:a16="http://schemas.microsoft.com/office/drawing/2014/main" id="{C4A5FC24-9630-B716-FFCB-9867B26FF061}"/>
              </a:ext>
            </a:extLst>
          </p:cNvPr>
          <p:cNvGraphicFramePr>
            <a:graphicFrameLocks/>
          </p:cNvGraphicFramePr>
          <p:nvPr/>
        </p:nvGraphicFramePr>
        <p:xfrm>
          <a:off x="6802711" y="819340"/>
          <a:ext cx="5246766" cy="31263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70EE510B-502E-6581-4D21-8007DB4A4FAC}"/>
              </a:ext>
            </a:extLst>
          </p:cNvPr>
          <p:cNvCxnSpPr>
            <a:cxnSpLocks/>
            <a:stCxn id="2" idx="3"/>
          </p:cNvCxnSpPr>
          <p:nvPr/>
        </p:nvCxnSpPr>
        <p:spPr>
          <a:xfrm>
            <a:off x="3182832" y="3217841"/>
            <a:ext cx="412121" cy="0"/>
          </a:xfrm>
          <a:prstGeom prst="straightConnector1">
            <a:avLst/>
          </a:prstGeom>
          <a:ln w="57150">
            <a:solidFill>
              <a:srgbClr val="72922B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88D6295D-EAAC-68F7-2EFB-5BF7C70DB2B7}"/>
              </a:ext>
            </a:extLst>
          </p:cNvPr>
          <p:cNvCxnSpPr>
            <a:cxnSpLocks/>
          </p:cNvCxnSpPr>
          <p:nvPr/>
        </p:nvCxnSpPr>
        <p:spPr>
          <a:xfrm flipV="1">
            <a:off x="1400048" y="4059621"/>
            <a:ext cx="0" cy="55179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" name="Image 1">
            <a:extLst>
              <a:ext uri="{FF2B5EF4-FFF2-40B4-BE49-F238E27FC236}">
                <a16:creationId xmlns:a16="http://schemas.microsoft.com/office/drawing/2014/main" id="{6860045B-CB07-DBCD-2FDE-D309D757BA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82" y="2410132"/>
            <a:ext cx="3125750" cy="1615418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51707B0B-2147-D279-EC91-D1CD8330F2F4}"/>
              </a:ext>
            </a:extLst>
          </p:cNvPr>
          <p:cNvGraphicFramePr>
            <a:graphicFrameLocks noGrp="1"/>
          </p:cNvGraphicFramePr>
          <p:nvPr/>
        </p:nvGraphicFramePr>
        <p:xfrm>
          <a:off x="7827932" y="4239770"/>
          <a:ext cx="4127938" cy="161541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74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05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69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04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55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54103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Tableau</a:t>
                      </a:r>
                      <a:r>
                        <a:rPr lang="fr-FR" sz="1200" u="none" strike="noStrike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XII: </a:t>
                      </a:r>
                      <a:r>
                        <a:rPr lang="fr-FR" sz="12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Rendement moyen de tomate en grammes(g) </a:t>
                      </a:r>
                      <a:endParaRPr lang="fr-FR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338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5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FR" sz="105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5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 biochar </a:t>
                      </a:r>
                      <a:endParaRPr lang="fr-FR" sz="105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5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2% biochar</a:t>
                      </a:r>
                      <a:endParaRPr lang="fr-FR" sz="105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5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5% biochar</a:t>
                      </a:r>
                      <a:endParaRPr lang="fr-FR" sz="105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5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10% biochar</a:t>
                      </a:r>
                      <a:endParaRPr lang="fr-FR" sz="105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301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5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Sol-K</a:t>
                      </a:r>
                      <a:endParaRPr lang="fr-FR" sz="105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5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700±0,2</a:t>
                      </a:r>
                      <a:endParaRPr lang="fr-FR" sz="105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5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2836,7±0,7</a:t>
                      </a:r>
                      <a:endParaRPr lang="fr-FR" sz="105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5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1856,7±0,2</a:t>
                      </a:r>
                      <a:endParaRPr lang="fr-FR" sz="105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5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316,7±0,6</a:t>
                      </a:r>
                      <a:endParaRPr lang="fr-FR" sz="105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338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5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Sol-D</a:t>
                      </a:r>
                      <a:endParaRPr lang="fr-FR" sz="105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5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733,3±0,5</a:t>
                      </a:r>
                      <a:endParaRPr lang="fr-FR" sz="105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5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1866,7±1,3</a:t>
                      </a:r>
                      <a:endParaRPr lang="fr-FR" sz="105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5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1600±1;0</a:t>
                      </a:r>
                      <a:endParaRPr lang="fr-FR" sz="105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5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168,3±0,6</a:t>
                      </a:r>
                      <a:endParaRPr lang="fr-FR" sz="105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4338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5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Sol-Y</a:t>
                      </a:r>
                      <a:endParaRPr lang="fr-FR" sz="105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5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220,3±0,7</a:t>
                      </a:r>
                      <a:endParaRPr lang="fr-FR" sz="105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5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840±0,3</a:t>
                      </a:r>
                      <a:endParaRPr lang="fr-FR" sz="105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5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658,3±1,2</a:t>
                      </a:r>
                      <a:endParaRPr lang="fr-FR" sz="105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5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136,7±0,5</a:t>
                      </a:r>
                      <a:endParaRPr lang="fr-FR" sz="105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3" name="Image 12">
            <a:extLst>
              <a:ext uri="{FF2B5EF4-FFF2-40B4-BE49-F238E27FC236}">
                <a16:creationId xmlns:a16="http://schemas.microsoft.com/office/drawing/2014/main" id="{4416BCFD-1CF8-4836-6235-A5B42A5F81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8164" y="1361019"/>
            <a:ext cx="1670378" cy="287875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738E547-E720-C118-B288-043A445D23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7885" y="1361019"/>
            <a:ext cx="1670378" cy="287875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34F4D7A-F9E6-F98E-D0FD-46A29CB570CC}"/>
              </a:ext>
            </a:extLst>
          </p:cNvPr>
          <p:cNvSpPr/>
          <p:nvPr/>
        </p:nvSpPr>
        <p:spPr>
          <a:xfrm>
            <a:off x="9204547" y="4556234"/>
            <a:ext cx="904002" cy="127071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Image 22" descr="C:\Users\CIEAV\AppData\Local\Packages\5319275A.WhatsAppDesktop_cv1g1gvanyjgm\TempState\5E51F717C5478FFAF46CC4AD10EC22A9\WhatsApp Image 2023-10-07 à 14.18.06_9aad70d2.jpg">
            <a:extLst>
              <a:ext uri="{FF2B5EF4-FFF2-40B4-BE49-F238E27FC236}">
                <a16:creationId xmlns:a16="http://schemas.microsoft.com/office/drawing/2014/main" id="{B39EDB86-10D3-C7BA-AF71-9F0B7FD68033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164" y="4679556"/>
            <a:ext cx="3062256" cy="1784306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EC669B4C-A0E3-A78D-1DE2-BD0F8D15953F}"/>
              </a:ext>
            </a:extLst>
          </p:cNvPr>
          <p:cNvSpPr txBox="1"/>
          <p:nvPr/>
        </p:nvSpPr>
        <p:spPr>
          <a:xfrm>
            <a:off x="3503348" y="4186902"/>
            <a:ext cx="31601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Biochar soil amendment trials</a:t>
            </a:r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D1D331C1-3B15-66F0-E431-EA1D8B86D575}"/>
              </a:ext>
            </a:extLst>
          </p:cNvPr>
          <p:cNvSpPr txBox="1"/>
          <p:nvPr/>
        </p:nvSpPr>
        <p:spPr>
          <a:xfrm>
            <a:off x="3082159" y="6465474"/>
            <a:ext cx="40280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Biochar soil amendment trials in the farm</a:t>
            </a:r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7C051296-B73F-2360-4589-A4B26476A218}"/>
              </a:ext>
            </a:extLst>
          </p:cNvPr>
          <p:cNvSpPr txBox="1"/>
          <p:nvPr/>
        </p:nvSpPr>
        <p:spPr>
          <a:xfrm>
            <a:off x="7976046" y="1650559"/>
            <a:ext cx="32634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Evolution of the high of </a:t>
            </a:r>
            <a:r>
              <a:rPr lang="fr-FR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tomatos</a:t>
            </a:r>
            <a:r>
              <a:rPr lang="fr-F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plants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6D7F9F4-D65C-29B3-DD19-D76B879BC4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2547" y="638870"/>
            <a:ext cx="2420057" cy="1815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597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20" grpId="0" animBg="1"/>
      <p:bldP spid="24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E3FA343-5420-8212-8F1D-8F590A35A6A5}"/>
              </a:ext>
            </a:extLst>
          </p:cNvPr>
          <p:cNvSpPr txBox="1"/>
          <p:nvPr/>
        </p:nvSpPr>
        <p:spPr>
          <a:xfrm>
            <a:off x="4394838" y="126644"/>
            <a:ext cx="35557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kern="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Noto Serif" panose="020B0604020202020204" charset="0"/>
                <a:cs typeface="Times New Roman" panose="02020603050405020304" pitchFamily="18" charset="0"/>
              </a:rPr>
              <a:t>SOIL AMENDMENT </a:t>
            </a:r>
            <a:endParaRPr lang="fr-FR" sz="28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E31473D-279D-0D7E-4ECC-52CF6BE6C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9864"/>
            <a:ext cx="4456484" cy="168387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355ABB3-CC8F-0728-4584-645657386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01959"/>
            <a:ext cx="3460531" cy="105961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54ABEF2-05BE-C994-41D5-C6E8CCE77F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3668" y="2515179"/>
            <a:ext cx="2824304" cy="237669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2A37854-93E5-D6E9-2AD8-9BD9072DBBD4}"/>
              </a:ext>
            </a:extLst>
          </p:cNvPr>
          <p:cNvSpPr txBox="1"/>
          <p:nvPr/>
        </p:nvSpPr>
        <p:spPr>
          <a:xfrm>
            <a:off x="2388476" y="4911145"/>
            <a:ext cx="487154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 pyrolysis kiln construction and Field soil amendment trials : to be implemented in cooperative </a:t>
            </a:r>
            <a:r>
              <a:rPr 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Kapatchiva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zone. Contract signed (</a:t>
            </a:r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see photos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50B269F-F29C-06F9-C7F3-73F592F5E7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893" y="3612397"/>
            <a:ext cx="3930010" cy="2310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F61947D-1F74-5FD2-0E60-239DCE4328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09893" y="1560847"/>
            <a:ext cx="2187622" cy="205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7C99FF6-192E-C7E5-503F-F7BAFABF051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7515" y="1560847"/>
            <a:ext cx="1983156" cy="205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 13" descr="Une image contenant habits, personne, Visage humain, texte&#10;&#10;Description générée automatiquement">
            <a:extLst>
              <a:ext uri="{FF2B5EF4-FFF2-40B4-BE49-F238E27FC236}">
                <a16:creationId xmlns:a16="http://schemas.microsoft.com/office/drawing/2014/main" id="{2CBBE43B-D4C3-2356-B6A2-B5FB7BD16DD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3"/>
          <a:stretch/>
        </p:blipFill>
        <p:spPr>
          <a:xfrm flipH="1">
            <a:off x="2488964" y="2515179"/>
            <a:ext cx="1644704" cy="2376692"/>
          </a:xfrm>
          <a:prstGeom prst="rect">
            <a:avLst/>
          </a:prstGeom>
        </p:spPr>
      </p:pic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CCE8D5A1-48EE-7FBA-8319-B47ECEBA665E}"/>
              </a:ext>
            </a:extLst>
          </p:cNvPr>
          <p:cNvCxnSpPr/>
          <p:nvPr/>
        </p:nvCxnSpPr>
        <p:spPr>
          <a:xfrm>
            <a:off x="7078717" y="3612397"/>
            <a:ext cx="70944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3948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3386C27-9DBB-D45C-FE08-EEE0687F3742}"/>
              </a:ext>
            </a:extLst>
          </p:cNvPr>
          <p:cNvSpPr txBox="1"/>
          <p:nvPr/>
        </p:nvSpPr>
        <p:spPr>
          <a:xfrm>
            <a:off x="4970381" y="9038"/>
            <a:ext cx="30069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kern="0" dirty="0">
                <a:solidFill>
                  <a:schemeClr val="accent6">
                    <a:lumMod val="75000"/>
                  </a:schemeClr>
                </a:solidFill>
                <a:ea typeface="Noto Serif" panose="020B0604020202020204" charset="0"/>
                <a:cs typeface="Noto Serif" panose="020B0604020202020204" charset="0"/>
              </a:rPr>
              <a:t>Water filtration </a:t>
            </a:r>
            <a:endParaRPr lang="fr-FR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5DE315B-6F2E-2EA5-0A70-BA3C4CF89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425" y="635646"/>
            <a:ext cx="2080919" cy="558670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2509AFD-E23C-4EDC-AEC2-3C140CA14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9035" y="2683377"/>
            <a:ext cx="4320959" cy="172977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B9CA9D5-A142-5301-72C6-BC48E825A3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7611" y="918586"/>
            <a:ext cx="3790542" cy="1764791"/>
          </a:xfrm>
          <a:prstGeom prst="rect">
            <a:avLst/>
          </a:prstGeom>
        </p:spPr>
      </p:pic>
      <p:pic>
        <p:nvPicPr>
          <p:cNvPr id="11" name="Image 10" descr="Une image contenant horloge, or, laiton, bronze&#10;&#10;Le contenu généré par l’IA peut être incorrect.">
            <a:extLst>
              <a:ext uri="{FF2B5EF4-FFF2-40B4-BE49-F238E27FC236}">
                <a16:creationId xmlns:a16="http://schemas.microsoft.com/office/drawing/2014/main" id="{D13E0193-E405-4AFF-741B-5F4308CA212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673" y="4543866"/>
            <a:ext cx="1495682" cy="1495682"/>
          </a:xfrm>
          <a:prstGeom prst="rect">
            <a:avLst/>
          </a:prstGeom>
        </p:spPr>
      </p:pic>
      <p:pic>
        <p:nvPicPr>
          <p:cNvPr id="14" name="Image 13" descr="Une image contenant art&#10;&#10;Le contenu généré par l’IA peut être incorrect.">
            <a:extLst>
              <a:ext uri="{FF2B5EF4-FFF2-40B4-BE49-F238E27FC236}">
                <a16:creationId xmlns:a16="http://schemas.microsoft.com/office/drawing/2014/main" id="{EB14DA00-8D96-3904-A700-1C326A50D9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156" y="4543866"/>
            <a:ext cx="1495683" cy="1304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 14" descr="Une image contenant dessin, dessin humoristique, croquis, illustration&#10;&#10;Le contenu généré par l’IA peut être incorrect.">
            <a:extLst>
              <a:ext uri="{FF2B5EF4-FFF2-40B4-BE49-F238E27FC236}">
                <a16:creationId xmlns:a16="http://schemas.microsoft.com/office/drawing/2014/main" id="{CBD19E21-55A8-627E-E4B2-945905090B5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530" y="4543866"/>
            <a:ext cx="1047287" cy="10779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508" y="942376"/>
            <a:ext cx="3082210" cy="436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69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70050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07dcf7b-8aab-482f-8ad8-6086390b57e4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2469636F1E13342B2E8ABA308092C57" ma:contentTypeVersion="15" ma:contentTypeDescription="Opret et nyt dokument." ma:contentTypeScope="" ma:versionID="2835f65a46358a4eb2dcead06e34867a">
  <xsd:schema xmlns:xsd="http://www.w3.org/2001/XMLSchema" xmlns:xs="http://www.w3.org/2001/XMLSchema" xmlns:p="http://schemas.microsoft.com/office/2006/metadata/properties" xmlns:ns2="407dcf7b-8aab-482f-8ad8-6086390b57e4" targetNamespace="http://schemas.microsoft.com/office/2006/metadata/properties" ma:root="true" ma:fieldsID="4aac8ab62f56006e70d5dd43a1d291dc" ns2:_="">
    <xsd:import namespace="407dcf7b-8aab-482f-8ad8-6086390b57e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7dcf7b-8aab-482f-8ad8-6086390b57e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Billedmærker" ma:readOnly="false" ma:fieldId="{5cf76f15-5ced-4ddc-b409-7134ff3c332f}" ma:taxonomyMulti="true" ma:sspId="9e3a0ad9-0a94-465f-8466-410c9be2349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1925D47-76EE-4C02-81C3-571C244505E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481B896-AF95-46BE-89AF-F5D1C7A08DB8}">
  <ds:schemaRefs>
    <ds:schemaRef ds:uri="http://schemas.microsoft.com/office/2006/documentManagement/types"/>
    <ds:schemaRef ds:uri="http://purl.org/dc/terms/"/>
    <ds:schemaRef ds:uri="407dcf7b-8aab-482f-8ad8-6086390b57e4"/>
    <ds:schemaRef ds:uri="http://purl.org/dc/elements/1.1/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3AEA8F5-41F3-4E86-BC48-95EC4AB971E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07dcf7b-8aab-482f-8ad8-6086390b57e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1174</TotalTime>
  <Words>286</Words>
  <Application>Microsoft Office PowerPoint</Application>
  <PresentationFormat>Grand écran</PresentationFormat>
  <Paragraphs>136</Paragraphs>
  <Slides>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8" baseType="lpstr">
      <vt:lpstr>Aptos</vt:lpstr>
      <vt:lpstr>Arial</vt:lpstr>
      <vt:lpstr>Arial Black</vt:lpstr>
      <vt:lpstr>Calibri</vt:lpstr>
      <vt:lpstr>Calibri Light</vt:lpstr>
      <vt:lpstr>Ebrima</vt:lpstr>
      <vt:lpstr>Noto Serif</vt:lpstr>
      <vt:lpstr>Times New Roman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Jung Laursen</dc:creator>
  <cp:lastModifiedBy>KOUASSI Esaie Kouadio Appiah</cp:lastModifiedBy>
  <cp:revision>578</cp:revision>
  <dcterms:created xsi:type="dcterms:W3CDTF">2021-12-07T15:15:29Z</dcterms:created>
  <dcterms:modified xsi:type="dcterms:W3CDTF">2025-01-27T18:26:29Z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0x010100A2469636F1E13342B2E8ABA308092C57</vt:lpwstr>
  </property>
  <property fmtid="{D5CDD505-2E9C-101B-9397-08002B2CF9AE}" pid="3" name="MediaServiceImageTags">
    <vt:lpwstr/>
  </property>
</Properties>
</file>