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sldIdLst>
    <p:sldId id="256" r:id="rId2"/>
    <p:sldId id="260" r:id="rId3"/>
    <p:sldId id="276" r:id="rId4"/>
    <p:sldId id="259" r:id="rId5"/>
    <p:sldId id="275" r:id="rId6"/>
    <p:sldId id="261" r:id="rId7"/>
    <p:sldId id="277" r:id="rId8"/>
    <p:sldId id="264" r:id="rId9"/>
    <p:sldId id="265" r:id="rId10"/>
    <p:sldId id="278" r:id="rId11"/>
    <p:sldId id="267" r:id="rId12"/>
    <p:sldId id="279" r:id="rId13"/>
    <p:sldId id="268" r:id="rId14"/>
    <p:sldId id="269" r:id="rId15"/>
    <p:sldId id="270" r:id="rId16"/>
    <p:sldId id="271" r:id="rId17"/>
    <p:sldId id="280" r:id="rId18"/>
    <p:sldId id="272"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hwFFs/BX60LS66ELOnaI0U/eZIh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ierry Ferré"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03C"/>
    <a:srgbClr val="017F3D"/>
    <a:srgbClr val="B71C20"/>
    <a:srgbClr val="EF7E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8318" autoAdjust="0"/>
  </p:normalViewPr>
  <p:slideViewPr>
    <p:cSldViewPr snapToGrid="0">
      <p:cViewPr varScale="1">
        <p:scale>
          <a:sx n="56" d="100"/>
          <a:sy n="56" d="100"/>
        </p:scale>
        <p:origin x="1272" y="6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46827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trois systèmes en fonction des matériaux qu’ils trouvent sur place </a:t>
            </a:r>
            <a:endParaRPr dirty="0"/>
          </a:p>
          <a:p>
            <a:pPr marL="0" lvl="0" indent="0" algn="l" rtl="0">
              <a:spcBef>
                <a:spcPts val="0"/>
              </a:spcBef>
              <a:spcAft>
                <a:spcPts val="0"/>
              </a:spcAft>
              <a:buNone/>
            </a:pPr>
            <a:r>
              <a:rPr lang="fr-FR" dirty="0"/>
              <a:t>faut-il uniformiser avec des </a:t>
            </a:r>
            <a:r>
              <a:rPr lang="fr-FR" dirty="0" err="1"/>
              <a:t>materiaux</a:t>
            </a:r>
            <a:r>
              <a:rPr lang="fr-FR" dirty="0"/>
              <a:t> sur place ? haute technicité proposée</a:t>
            </a:r>
            <a:endParaRPr dirty="0"/>
          </a:p>
          <a:p>
            <a:pPr marL="0" lvl="0" indent="0" algn="l" rtl="0">
              <a:spcBef>
                <a:spcPts val="0"/>
              </a:spcBef>
              <a:spcAft>
                <a:spcPts val="0"/>
              </a:spcAft>
              <a:buNone/>
            </a:pPr>
            <a:r>
              <a:rPr lang="fr-FR" dirty="0"/>
              <a:t>-&gt; engrainage, </a:t>
            </a:r>
            <a:r>
              <a:rPr lang="fr-FR" dirty="0" err="1"/>
              <a:t>moto-reducteur</a:t>
            </a:r>
            <a:r>
              <a:rPr lang="fr-FR" dirty="0"/>
              <a:t>…</a:t>
            </a:r>
          </a:p>
          <a:p>
            <a:pPr marL="0" lvl="0" indent="0" algn="l" rtl="0">
              <a:spcBef>
                <a:spcPts val="0"/>
              </a:spcBef>
              <a:spcAft>
                <a:spcPts val="0"/>
              </a:spcAft>
              <a:buNone/>
            </a:pPr>
            <a:endParaRPr lang="fr-FR" dirty="0"/>
          </a:p>
          <a:p>
            <a:pPr marL="685800" lvl="1" indent="-205740" algn="l" rtl="0">
              <a:lnSpc>
                <a:spcPct val="90000"/>
              </a:lnSpc>
              <a:spcBef>
                <a:spcPts val="500"/>
              </a:spcBef>
              <a:spcAft>
                <a:spcPts val="0"/>
              </a:spcAft>
              <a:buClr>
                <a:schemeClr val="dk1"/>
              </a:buClr>
              <a:buSzPct val="100000"/>
              <a:buChar char="•"/>
            </a:pPr>
            <a:r>
              <a:rPr lang="fr-FR" dirty="0"/>
              <a:t>La mise en lumière des moments irréversibles et des moments négociables (ajustables) dans la conception permet d’affiner les scénarios de mise à l’échelle</a:t>
            </a:r>
          </a:p>
          <a:p>
            <a:pPr marL="685800" lvl="1" indent="-76200" algn="l" rtl="0">
              <a:lnSpc>
                <a:spcPct val="90000"/>
              </a:lnSpc>
              <a:spcBef>
                <a:spcPts val="500"/>
              </a:spcBef>
              <a:spcAft>
                <a:spcPts val="0"/>
              </a:spcAft>
              <a:buClr>
                <a:schemeClr val="dk1"/>
              </a:buClr>
              <a:buSzPct val="100000"/>
              <a:buNone/>
            </a:pPr>
            <a:endParaRPr lang="fr-FR" dirty="0"/>
          </a:p>
          <a:p>
            <a:pPr marL="0" lvl="0" indent="0" algn="just" rtl="0">
              <a:lnSpc>
                <a:spcPct val="115000"/>
              </a:lnSpc>
              <a:spcBef>
                <a:spcPts val="0"/>
              </a:spcBef>
              <a:spcAft>
                <a:spcPts val="0"/>
              </a:spcAft>
              <a:buClr>
                <a:schemeClr val="dk1"/>
              </a:buClr>
              <a:buSzPct val="61111"/>
              <a:buFont typeface="Arial"/>
              <a:buNone/>
            </a:pPr>
            <a:r>
              <a:rPr lang="fr-FR" sz="1800" dirty="0">
                <a:latin typeface="Arial"/>
                <a:ea typeface="Arial"/>
                <a:cs typeface="Arial"/>
                <a:sym typeface="Arial"/>
              </a:rPr>
              <a:t>La  mise à l’échelle des  équipements bioénergies du projet repose sur une gestion stratégique des choix techniques.</a:t>
            </a:r>
          </a:p>
          <a:p>
            <a:pPr marL="0" lvl="0" indent="0" algn="just" rtl="0">
              <a:lnSpc>
                <a:spcPct val="115000"/>
              </a:lnSpc>
              <a:spcBef>
                <a:spcPts val="0"/>
              </a:spcBef>
              <a:spcAft>
                <a:spcPts val="0"/>
              </a:spcAft>
              <a:buClr>
                <a:schemeClr val="dk1"/>
              </a:buClr>
              <a:buSzPct val="61111"/>
              <a:buFont typeface="Arial"/>
              <a:buNone/>
            </a:pPr>
            <a:r>
              <a:rPr lang="fr-FR" sz="1800" dirty="0">
                <a:latin typeface="Arial"/>
                <a:ea typeface="Arial"/>
                <a:cs typeface="Arial"/>
                <a:sym typeface="Arial"/>
              </a:rPr>
              <a:t>Les choix irréversibles ( éléments techniques essentiels et non supprimables ( système de régulation PID du réacteur à coques de noix d’anacarde))  et  les choix ajustables, qui sont indispensables  mais  variables pouvant être optimisés (système de réduction de vitesse du torréfacteur d’amande de karité).</a:t>
            </a:r>
          </a:p>
          <a:p>
            <a:pPr marL="0" lvl="0" indent="0" algn="just" rtl="0">
              <a:lnSpc>
                <a:spcPct val="115000"/>
              </a:lnSpc>
              <a:spcBef>
                <a:spcPts val="0"/>
              </a:spcBef>
              <a:spcAft>
                <a:spcPts val="0"/>
              </a:spcAft>
              <a:buClr>
                <a:schemeClr val="dk1"/>
              </a:buClr>
              <a:buSzPct val="61111"/>
              <a:buFont typeface="Arial"/>
              <a:buNone/>
            </a:pPr>
            <a:endParaRPr lang="fr-FR" sz="1800" dirty="0">
              <a:latin typeface="Arial"/>
              <a:ea typeface="Arial"/>
              <a:cs typeface="Arial"/>
              <a:sym typeface="Arial"/>
            </a:endParaRPr>
          </a:p>
          <a:p>
            <a:pPr marL="0" lvl="0" indent="0" algn="just" rtl="0">
              <a:lnSpc>
                <a:spcPct val="115000"/>
              </a:lnSpc>
              <a:spcBef>
                <a:spcPts val="0"/>
              </a:spcBef>
              <a:spcAft>
                <a:spcPts val="0"/>
              </a:spcAft>
              <a:buClr>
                <a:schemeClr val="dk1"/>
              </a:buClr>
              <a:buSzPct val="61111"/>
              <a:buFont typeface="Arial"/>
              <a:buNone/>
            </a:pPr>
            <a:r>
              <a:rPr lang="fr-FR" sz="1800" b="1" dirty="0">
                <a:latin typeface="Arial"/>
                <a:ea typeface="Arial"/>
                <a:cs typeface="Arial"/>
                <a:sym typeface="Arial"/>
              </a:rPr>
              <a:t>Scénario 1( choix irréversibles ) </a:t>
            </a:r>
            <a:r>
              <a:rPr lang="fr-FR" sz="1800" dirty="0">
                <a:latin typeface="Arial"/>
                <a:ea typeface="Arial"/>
                <a:cs typeface="Arial"/>
                <a:sym typeface="Arial"/>
              </a:rPr>
              <a:t>: Pour le système de régulation PID du  réacteur, il faudra le simplifier ( nombre de sondes) pour qu’il soit reproductible pour les «équipementiers locaux en maintenant les normes sécuritaires. Une formation pratique des utilisateurs pour une utilisation sécurisée et performante.</a:t>
            </a:r>
          </a:p>
          <a:p>
            <a:pPr marL="0" lvl="0" indent="0" algn="just" rtl="0">
              <a:lnSpc>
                <a:spcPct val="115000"/>
              </a:lnSpc>
              <a:spcBef>
                <a:spcPts val="0"/>
              </a:spcBef>
              <a:spcAft>
                <a:spcPts val="0"/>
              </a:spcAft>
              <a:buClr>
                <a:schemeClr val="dk1"/>
              </a:buClr>
              <a:buSzPct val="61111"/>
              <a:buFont typeface="Arial"/>
              <a:buNone/>
            </a:pPr>
            <a:endParaRPr lang="fr-FR" sz="1800" dirty="0">
              <a:latin typeface="Arial"/>
              <a:ea typeface="Arial"/>
              <a:cs typeface="Arial"/>
              <a:sym typeface="Arial"/>
            </a:endParaRPr>
          </a:p>
          <a:p>
            <a:pPr marL="0" lvl="0" indent="0" algn="just" rtl="0">
              <a:lnSpc>
                <a:spcPct val="115000"/>
              </a:lnSpc>
              <a:spcBef>
                <a:spcPts val="0"/>
              </a:spcBef>
              <a:spcAft>
                <a:spcPts val="0"/>
              </a:spcAft>
              <a:buClr>
                <a:schemeClr val="dk1"/>
              </a:buClr>
              <a:buSzPct val="61111"/>
              <a:buFont typeface="Arial"/>
              <a:buNone/>
            </a:pPr>
            <a:r>
              <a:rPr lang="fr-FR" sz="1800" b="1" dirty="0">
                <a:latin typeface="Arial"/>
                <a:ea typeface="Arial"/>
                <a:cs typeface="Arial"/>
                <a:sym typeface="Arial"/>
              </a:rPr>
              <a:t>Scénarios 2 (choix ajustables)</a:t>
            </a:r>
            <a:r>
              <a:rPr lang="fr-FR" sz="1800" dirty="0">
                <a:latin typeface="Arial"/>
                <a:ea typeface="Arial"/>
                <a:cs typeface="Arial"/>
                <a:sym typeface="Arial"/>
              </a:rPr>
              <a:t>: Pour le système de réduction de vitesse du torréfacteur, la standardisation d’un modèle optimal est essentielle. Actuellement avec deux types de systèmes  sur les  prototypes, cette standardisation réduira les variations , simplifiera la fabrication, garantissant une mise à l’échelle cohérente  et efficace.</a:t>
            </a:r>
          </a:p>
          <a:p>
            <a:pPr marL="0" lvl="0" indent="0" algn="l" rtl="0">
              <a:spcBef>
                <a:spcPts val="0"/>
              </a:spcBef>
              <a:spcAft>
                <a:spcPts val="0"/>
              </a:spcAft>
              <a:buNone/>
            </a:pPr>
            <a:endParaRPr dirty="0"/>
          </a:p>
        </p:txBody>
      </p:sp>
      <p:sp>
        <p:nvSpPr>
          <p:cNvPr id="163" name="Google Shape;16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trois systèmes en fonction des matériaux qu’ils trouvent sur place </a:t>
            </a:r>
            <a:endParaRPr dirty="0"/>
          </a:p>
          <a:p>
            <a:pPr marL="0" lvl="0" indent="0" algn="l" rtl="0">
              <a:spcBef>
                <a:spcPts val="0"/>
              </a:spcBef>
              <a:spcAft>
                <a:spcPts val="0"/>
              </a:spcAft>
              <a:buNone/>
            </a:pPr>
            <a:r>
              <a:rPr lang="fr-FR" dirty="0"/>
              <a:t>faut-il uniformiser avec des </a:t>
            </a:r>
            <a:r>
              <a:rPr lang="fr-FR" dirty="0" err="1"/>
              <a:t>materiaux</a:t>
            </a:r>
            <a:r>
              <a:rPr lang="fr-FR" dirty="0"/>
              <a:t> sur place ? haute technicité proposée</a:t>
            </a:r>
            <a:endParaRPr dirty="0"/>
          </a:p>
          <a:p>
            <a:pPr marL="0" lvl="0" indent="0" algn="l" rtl="0">
              <a:spcBef>
                <a:spcPts val="0"/>
              </a:spcBef>
              <a:spcAft>
                <a:spcPts val="0"/>
              </a:spcAft>
              <a:buNone/>
            </a:pPr>
            <a:r>
              <a:rPr lang="fr-FR" dirty="0"/>
              <a:t>-&gt; engrainage, </a:t>
            </a:r>
            <a:r>
              <a:rPr lang="fr-FR" dirty="0" err="1"/>
              <a:t>moto-reducteur</a:t>
            </a:r>
            <a:r>
              <a:rPr lang="fr-FR" dirty="0"/>
              <a:t>…</a:t>
            </a:r>
          </a:p>
          <a:p>
            <a:pPr marL="0" lvl="0" indent="0" algn="l" rtl="0">
              <a:spcBef>
                <a:spcPts val="0"/>
              </a:spcBef>
              <a:spcAft>
                <a:spcPts val="0"/>
              </a:spcAft>
              <a:buNone/>
            </a:pPr>
            <a:endParaRPr lang="fr-FR" dirty="0"/>
          </a:p>
          <a:p>
            <a:pPr marL="685800" lvl="1" indent="-205740" algn="l" rtl="0">
              <a:lnSpc>
                <a:spcPct val="90000"/>
              </a:lnSpc>
              <a:spcBef>
                <a:spcPts val="500"/>
              </a:spcBef>
              <a:spcAft>
                <a:spcPts val="0"/>
              </a:spcAft>
              <a:buClr>
                <a:schemeClr val="dk1"/>
              </a:buClr>
              <a:buSzPct val="100000"/>
              <a:buChar char="•"/>
            </a:pPr>
            <a:r>
              <a:rPr lang="fr-FR" dirty="0"/>
              <a:t>La mise en lumière des moments irréversibles et des moments négociables (ajustables) dans la conception permet d’affiner les scénarios de mise à l’échelle</a:t>
            </a:r>
          </a:p>
          <a:p>
            <a:pPr marL="685800" lvl="1" indent="-76200" algn="l" rtl="0">
              <a:lnSpc>
                <a:spcPct val="90000"/>
              </a:lnSpc>
              <a:spcBef>
                <a:spcPts val="500"/>
              </a:spcBef>
              <a:spcAft>
                <a:spcPts val="0"/>
              </a:spcAft>
              <a:buClr>
                <a:schemeClr val="dk1"/>
              </a:buClr>
              <a:buSzPct val="100000"/>
              <a:buNone/>
            </a:pPr>
            <a:endParaRPr lang="fr-FR" dirty="0"/>
          </a:p>
          <a:p>
            <a:pPr marL="0" lvl="0" indent="0" algn="just" rtl="0">
              <a:lnSpc>
                <a:spcPct val="115000"/>
              </a:lnSpc>
              <a:spcBef>
                <a:spcPts val="0"/>
              </a:spcBef>
              <a:spcAft>
                <a:spcPts val="0"/>
              </a:spcAft>
              <a:buClr>
                <a:schemeClr val="dk1"/>
              </a:buClr>
              <a:buSzPct val="61111"/>
              <a:buFont typeface="Arial"/>
              <a:buNone/>
            </a:pPr>
            <a:r>
              <a:rPr lang="fr-FR" sz="1800" dirty="0">
                <a:latin typeface="Arial"/>
                <a:ea typeface="Arial"/>
                <a:cs typeface="Arial"/>
                <a:sym typeface="Arial"/>
              </a:rPr>
              <a:t>La  mise à l’échelle des  équipements bioénergies du projet repose sur une gestion stratégique des choix techniques.</a:t>
            </a:r>
          </a:p>
          <a:p>
            <a:pPr marL="0" lvl="0" indent="0" algn="just" rtl="0">
              <a:lnSpc>
                <a:spcPct val="115000"/>
              </a:lnSpc>
              <a:spcBef>
                <a:spcPts val="0"/>
              </a:spcBef>
              <a:spcAft>
                <a:spcPts val="0"/>
              </a:spcAft>
              <a:buClr>
                <a:schemeClr val="dk1"/>
              </a:buClr>
              <a:buSzPct val="61111"/>
              <a:buFont typeface="Arial"/>
              <a:buNone/>
            </a:pPr>
            <a:r>
              <a:rPr lang="fr-FR" sz="1800" dirty="0">
                <a:latin typeface="Arial"/>
                <a:ea typeface="Arial"/>
                <a:cs typeface="Arial"/>
                <a:sym typeface="Arial"/>
              </a:rPr>
              <a:t>Les choix irréversibles ( éléments techniques essentiels et non supprimables ( système de régulation PID du réacteur à coques de noix d’anacarde))  et  les choix ajustables, qui sont indispensables  mais  variables pouvant être optimisés (système de réduction de vitesse du torréfacteur d’amande de karité).</a:t>
            </a:r>
          </a:p>
          <a:p>
            <a:pPr marL="0" lvl="0" indent="0" algn="just" rtl="0">
              <a:lnSpc>
                <a:spcPct val="115000"/>
              </a:lnSpc>
              <a:spcBef>
                <a:spcPts val="0"/>
              </a:spcBef>
              <a:spcAft>
                <a:spcPts val="0"/>
              </a:spcAft>
              <a:buClr>
                <a:schemeClr val="dk1"/>
              </a:buClr>
              <a:buSzPct val="61111"/>
              <a:buFont typeface="Arial"/>
              <a:buNone/>
            </a:pPr>
            <a:endParaRPr lang="fr-FR" sz="1800" dirty="0">
              <a:latin typeface="Arial"/>
              <a:ea typeface="Arial"/>
              <a:cs typeface="Arial"/>
              <a:sym typeface="Arial"/>
            </a:endParaRPr>
          </a:p>
          <a:p>
            <a:pPr marL="0" lvl="0" indent="0" algn="just" rtl="0">
              <a:lnSpc>
                <a:spcPct val="115000"/>
              </a:lnSpc>
              <a:spcBef>
                <a:spcPts val="0"/>
              </a:spcBef>
              <a:spcAft>
                <a:spcPts val="0"/>
              </a:spcAft>
              <a:buClr>
                <a:schemeClr val="dk1"/>
              </a:buClr>
              <a:buSzPct val="61111"/>
              <a:buFont typeface="Arial"/>
              <a:buNone/>
            </a:pPr>
            <a:r>
              <a:rPr lang="fr-FR" sz="1800" b="1" dirty="0">
                <a:latin typeface="Arial"/>
                <a:ea typeface="Arial"/>
                <a:cs typeface="Arial"/>
                <a:sym typeface="Arial"/>
              </a:rPr>
              <a:t>Scénario 1( choix irréversibles ) </a:t>
            </a:r>
            <a:r>
              <a:rPr lang="fr-FR" sz="1800" dirty="0">
                <a:latin typeface="Arial"/>
                <a:ea typeface="Arial"/>
                <a:cs typeface="Arial"/>
                <a:sym typeface="Arial"/>
              </a:rPr>
              <a:t>: Pour le système de régulation PID du  réacteur, il faudra le simplifier ( nombre de sondes) pour qu’il soit reproductible pour les «équipementiers locaux en maintenant les normes sécuritaires. Une formation pratique des utilisateurs pour une utilisation sécurisée et performante.</a:t>
            </a:r>
          </a:p>
          <a:p>
            <a:pPr marL="0" lvl="0" indent="0" algn="just" rtl="0">
              <a:lnSpc>
                <a:spcPct val="115000"/>
              </a:lnSpc>
              <a:spcBef>
                <a:spcPts val="0"/>
              </a:spcBef>
              <a:spcAft>
                <a:spcPts val="0"/>
              </a:spcAft>
              <a:buClr>
                <a:schemeClr val="dk1"/>
              </a:buClr>
              <a:buSzPct val="61111"/>
              <a:buFont typeface="Arial"/>
              <a:buNone/>
            </a:pPr>
            <a:endParaRPr lang="fr-FR" sz="1800" dirty="0">
              <a:latin typeface="Arial"/>
              <a:ea typeface="Arial"/>
              <a:cs typeface="Arial"/>
              <a:sym typeface="Arial"/>
            </a:endParaRPr>
          </a:p>
          <a:p>
            <a:pPr marL="0" lvl="0" indent="0" algn="just" rtl="0">
              <a:lnSpc>
                <a:spcPct val="115000"/>
              </a:lnSpc>
              <a:spcBef>
                <a:spcPts val="0"/>
              </a:spcBef>
              <a:spcAft>
                <a:spcPts val="0"/>
              </a:spcAft>
              <a:buClr>
                <a:schemeClr val="dk1"/>
              </a:buClr>
              <a:buSzPct val="61111"/>
              <a:buFont typeface="Arial"/>
              <a:buNone/>
            </a:pPr>
            <a:r>
              <a:rPr lang="fr-FR" sz="1800" b="1" dirty="0">
                <a:latin typeface="Arial"/>
                <a:ea typeface="Arial"/>
                <a:cs typeface="Arial"/>
                <a:sym typeface="Arial"/>
              </a:rPr>
              <a:t>Scénarios 2 (choix ajustables)</a:t>
            </a:r>
            <a:r>
              <a:rPr lang="fr-FR" sz="1800" dirty="0">
                <a:latin typeface="Arial"/>
                <a:ea typeface="Arial"/>
                <a:cs typeface="Arial"/>
                <a:sym typeface="Arial"/>
              </a:rPr>
              <a:t>: Pour le système de réduction de vitesse du torréfacteur, la standardisation d’un modèle optimal est essentielle. Actuellement avec deux types de systèmes  sur les  prototypes, cette standardisation réduira les variations , simplifiera la fabrication, garantissant une mise à l’échelle cohérente  et efficace.</a:t>
            </a:r>
          </a:p>
          <a:p>
            <a:pPr marL="0" lvl="0" indent="0" algn="l" rtl="0">
              <a:spcBef>
                <a:spcPts val="0"/>
              </a:spcBef>
              <a:spcAft>
                <a:spcPts val="0"/>
              </a:spcAft>
              <a:buNone/>
            </a:pPr>
            <a:endParaRPr dirty="0"/>
          </a:p>
        </p:txBody>
      </p:sp>
      <p:sp>
        <p:nvSpPr>
          <p:cNvPr id="163" name="Google Shape;16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4674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OIC </a:t>
            </a:r>
            <a:endParaRPr dirty="0"/>
          </a:p>
          <a:p>
            <a:pPr marL="0" lvl="0" indent="0" algn="l" rtl="0">
              <a:spcBef>
                <a:spcPts val="0"/>
              </a:spcBef>
              <a:spcAft>
                <a:spcPts val="0"/>
              </a:spcAft>
              <a:buNone/>
            </a:pPr>
            <a:r>
              <a:rPr lang="fr-FR" dirty="0"/>
              <a:t>chaudière à eau chaude (CIRAD) -&gt; TT</a:t>
            </a:r>
            <a:endParaRPr dirty="0"/>
          </a:p>
          <a:p>
            <a:pPr marL="0" lvl="0" indent="0" algn="l" rtl="0">
              <a:spcBef>
                <a:spcPts val="0"/>
              </a:spcBef>
              <a:spcAft>
                <a:spcPts val="0"/>
              </a:spcAft>
              <a:buNone/>
            </a:pPr>
            <a:r>
              <a:rPr lang="fr-FR" dirty="0"/>
              <a:t>Chaudière à vapeur -&gt; cas typique d’interaction multi-acteurs </a:t>
            </a:r>
            <a:endParaRPr dirty="0"/>
          </a:p>
          <a:p>
            <a:pPr marL="0" lvl="0" indent="0" algn="l" rtl="0">
              <a:spcBef>
                <a:spcPts val="0"/>
              </a:spcBef>
              <a:spcAft>
                <a:spcPts val="0"/>
              </a:spcAft>
              <a:buNone/>
            </a:pPr>
            <a:endParaRPr lang="fr-FR" dirty="0"/>
          </a:p>
          <a:p>
            <a:pPr marL="0" lvl="0" indent="0" algn="l" rtl="0">
              <a:spcBef>
                <a:spcPts val="0"/>
              </a:spcBef>
              <a:spcAft>
                <a:spcPts val="0"/>
              </a:spcAft>
              <a:buNone/>
            </a:pPr>
            <a:endParaRPr lang="fr-FR" dirty="0"/>
          </a:p>
          <a:p>
            <a:pPr marL="457200" lvl="0" indent="-329439" algn="just" rtl="0">
              <a:lnSpc>
                <a:spcPct val="115000"/>
              </a:lnSpc>
              <a:spcBef>
                <a:spcPts val="1000"/>
              </a:spcBef>
              <a:spcAft>
                <a:spcPts val="0"/>
              </a:spcAft>
              <a:buSzPct val="69405"/>
              <a:buChar char="●"/>
            </a:pPr>
            <a:r>
              <a:rPr lang="fr-FR" sz="1400" dirty="0"/>
              <a:t>Les prototypes comme objets intermédiaires</a:t>
            </a:r>
          </a:p>
          <a:p>
            <a:pPr marL="457200" lvl="0" indent="-351664" algn="just" rtl="0">
              <a:lnSpc>
                <a:spcPct val="115000"/>
              </a:lnSpc>
              <a:spcBef>
                <a:spcPts val="0"/>
              </a:spcBef>
              <a:spcAft>
                <a:spcPts val="0"/>
              </a:spcAft>
              <a:buSzPct val="100000"/>
              <a:buChar char="-"/>
            </a:pPr>
            <a:r>
              <a:rPr lang="fr-FR" sz="1100" dirty="0"/>
              <a:t>Supports tangibles facilitant la collaboration multi-acteurs (ONG, concepteurs, utilisateurs)</a:t>
            </a:r>
          </a:p>
          <a:p>
            <a:pPr marL="457200" lvl="0" indent="-351664" algn="just" rtl="0">
              <a:lnSpc>
                <a:spcPct val="115000"/>
              </a:lnSpc>
              <a:spcBef>
                <a:spcPts val="0"/>
              </a:spcBef>
              <a:spcAft>
                <a:spcPts val="0"/>
              </a:spcAft>
              <a:buSzPct val="100000"/>
              <a:buChar char="-"/>
            </a:pPr>
            <a:r>
              <a:rPr lang="fr-FR" sz="1100" dirty="0"/>
              <a:t>Médiateurs dans les échanges d’idées et les résolutions de problèmes</a:t>
            </a:r>
          </a:p>
          <a:p>
            <a:pPr marL="457200" lvl="0" indent="-340085" algn="just" rtl="0">
              <a:lnSpc>
                <a:spcPct val="115000"/>
              </a:lnSpc>
              <a:spcBef>
                <a:spcPts val="0"/>
              </a:spcBef>
              <a:spcAft>
                <a:spcPts val="0"/>
              </a:spcAft>
              <a:buSzPct val="90590"/>
              <a:buChar char="-"/>
            </a:pPr>
            <a:r>
              <a:rPr lang="fr-FR" sz="1100" dirty="0"/>
              <a:t>Adaptabilité des solutions grâce aux retours d’expérience et aux interaction</a:t>
            </a:r>
            <a:r>
              <a:rPr lang="fr-FR" sz="1200" dirty="0"/>
              <a:t>s</a:t>
            </a:r>
          </a:p>
          <a:p>
            <a:pPr marL="457200" lvl="0" indent="-329439" algn="just" rtl="0">
              <a:lnSpc>
                <a:spcPct val="115000"/>
              </a:lnSpc>
              <a:spcBef>
                <a:spcPts val="0"/>
              </a:spcBef>
              <a:spcAft>
                <a:spcPts val="0"/>
              </a:spcAft>
              <a:buSzPct val="69405"/>
              <a:buChar char="●"/>
            </a:pPr>
            <a:r>
              <a:rPr lang="fr-FR" sz="1400" dirty="0"/>
              <a:t>Contributions à l’apprentissage collectif</a:t>
            </a:r>
          </a:p>
          <a:p>
            <a:pPr marL="457200" lvl="0" indent="-351664" algn="just" rtl="0">
              <a:lnSpc>
                <a:spcPct val="115000"/>
              </a:lnSpc>
              <a:spcBef>
                <a:spcPts val="0"/>
              </a:spcBef>
              <a:spcAft>
                <a:spcPts val="0"/>
              </a:spcAft>
              <a:buSzPct val="100000"/>
              <a:buChar char="-"/>
            </a:pPr>
            <a:r>
              <a:rPr lang="fr-FR" sz="1100" dirty="0"/>
              <a:t>Expérimentations successives renforçant les capacités des acteurs</a:t>
            </a:r>
          </a:p>
          <a:p>
            <a:pPr marL="457200" lvl="0" indent="-351664" algn="just" rtl="0">
              <a:lnSpc>
                <a:spcPct val="115000"/>
              </a:lnSpc>
              <a:spcBef>
                <a:spcPts val="0"/>
              </a:spcBef>
              <a:spcAft>
                <a:spcPts val="0"/>
              </a:spcAft>
              <a:buSzPct val="100000"/>
              <a:buChar char="-"/>
            </a:pPr>
            <a:r>
              <a:rPr lang="fr-FR" sz="1100" dirty="0"/>
              <a:t>Hybridation des connaissances scientifiques et empiriques </a:t>
            </a:r>
          </a:p>
          <a:p>
            <a:pPr marL="457200" lvl="0" indent="-351664" algn="just" rtl="0">
              <a:lnSpc>
                <a:spcPct val="115000"/>
              </a:lnSpc>
              <a:spcBef>
                <a:spcPts val="0"/>
              </a:spcBef>
              <a:spcAft>
                <a:spcPts val="0"/>
              </a:spcAft>
              <a:buSzPct val="100000"/>
              <a:buChar char="-"/>
            </a:pPr>
            <a:r>
              <a:rPr lang="fr-FR" sz="1100" dirty="0"/>
              <a:t>Appropriation progressive des innovations par les utilisateurs</a:t>
            </a:r>
          </a:p>
          <a:p>
            <a:pPr marL="457200" lvl="0" indent="-329439" algn="just" rtl="0">
              <a:lnSpc>
                <a:spcPct val="115000"/>
              </a:lnSpc>
              <a:spcBef>
                <a:spcPts val="0"/>
              </a:spcBef>
              <a:spcAft>
                <a:spcPts val="0"/>
              </a:spcAft>
              <a:buSzPct val="69405"/>
              <a:buChar char="●"/>
            </a:pPr>
            <a:r>
              <a:rPr lang="fr-FR" sz="1400" dirty="0"/>
              <a:t>Vers une théorie de l’engagement</a:t>
            </a:r>
          </a:p>
          <a:p>
            <a:pPr marL="457200" lvl="0" indent="-351664" algn="just" rtl="0">
              <a:lnSpc>
                <a:spcPct val="115000"/>
              </a:lnSpc>
              <a:spcBef>
                <a:spcPts val="0"/>
              </a:spcBef>
              <a:spcAft>
                <a:spcPts val="0"/>
              </a:spcAft>
              <a:buSzPct val="100000"/>
              <a:buChar char="-"/>
            </a:pPr>
            <a:r>
              <a:rPr lang="fr-FR" sz="1100" dirty="0"/>
              <a:t>L'acte engage : participation active des acteurs dès les premières phases a renforcé leur engagement</a:t>
            </a:r>
          </a:p>
          <a:p>
            <a:pPr marL="457200" lvl="0" indent="-351664" algn="just" rtl="0">
              <a:lnSpc>
                <a:spcPct val="115000"/>
              </a:lnSpc>
              <a:spcBef>
                <a:spcPts val="0"/>
              </a:spcBef>
              <a:spcAft>
                <a:spcPts val="0"/>
              </a:spcAft>
              <a:buSzPct val="100000"/>
              <a:buChar char="-"/>
            </a:pPr>
            <a:r>
              <a:rPr lang="fr-FR" sz="1100" dirty="0"/>
              <a:t>Renforcement de la confiance et des relations entre acteurs</a:t>
            </a:r>
          </a:p>
          <a:p>
            <a:pPr marL="457200" lvl="0" indent="-351664" algn="just" rtl="0">
              <a:lnSpc>
                <a:spcPct val="115000"/>
              </a:lnSpc>
              <a:spcBef>
                <a:spcPts val="0"/>
              </a:spcBef>
              <a:spcAft>
                <a:spcPts val="0"/>
              </a:spcAft>
              <a:buSzPct val="100000"/>
              <a:buChar char="-"/>
            </a:pPr>
            <a:r>
              <a:rPr lang="fr-FR" sz="1100" dirty="0"/>
              <a:t>Construction d’une adhésion durable autour des innovations</a:t>
            </a:r>
          </a:p>
          <a:p>
            <a:pPr marL="0" lvl="0" indent="0" algn="l" rtl="0">
              <a:spcBef>
                <a:spcPts val="0"/>
              </a:spcBef>
              <a:spcAft>
                <a:spcPts val="0"/>
              </a:spcAft>
              <a:buNone/>
            </a:pPr>
            <a:endParaRPr dirty="0"/>
          </a:p>
        </p:txBody>
      </p:sp>
      <p:sp>
        <p:nvSpPr>
          <p:cNvPr id="170" name="Google Shape;17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283e9029f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283e9029f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88900" lvl="0" indent="0" algn="l" rtl="0">
              <a:spcBef>
                <a:spcPts val="1000"/>
              </a:spcBef>
              <a:spcAft>
                <a:spcPts val="0"/>
              </a:spcAft>
              <a:buSzPts val="2200"/>
              <a:buNone/>
            </a:pPr>
            <a:r>
              <a:rPr lang="fr-FR" sz="1100" dirty="0"/>
              <a:t>Activités et rôle – dispositif pour consolider les apprentissages à l’échelle territoriale</a:t>
            </a:r>
          </a:p>
          <a:p>
            <a:pPr marL="88900" lvl="0" indent="0" algn="l" rtl="0">
              <a:spcBef>
                <a:spcPts val="1000"/>
              </a:spcBef>
              <a:spcAft>
                <a:spcPts val="0"/>
              </a:spcAft>
              <a:buSzPts val="2200"/>
              <a:buNone/>
            </a:pPr>
            <a:r>
              <a:rPr lang="fr-FR" sz="1100" dirty="0"/>
              <a:t>PME joue un rôle de déploiement/pivot/point focal auprès des PME de leurs territoires</a:t>
            </a:r>
          </a:p>
          <a:p>
            <a:pPr marL="88900" lvl="0" indent="0" algn="l" rtl="0">
              <a:spcBef>
                <a:spcPts val="1000"/>
              </a:spcBef>
              <a:spcAft>
                <a:spcPts val="0"/>
              </a:spcAft>
              <a:buSzPts val="2200"/>
              <a:buNone/>
            </a:pPr>
            <a:r>
              <a:rPr lang="fr-FR" sz="1100" dirty="0"/>
              <a:t>Prototype développé par des équipementiers, et implication de nouveaux qui n’étaient pas dans les premières phases et qui sont formé à cette étape</a:t>
            </a:r>
          </a:p>
          <a:p>
            <a:pPr marL="88900" lvl="0" indent="0" algn="l" rtl="0">
              <a:spcBef>
                <a:spcPts val="1000"/>
              </a:spcBef>
              <a:spcAft>
                <a:spcPts val="0"/>
              </a:spcAft>
              <a:buSzPts val="2200"/>
              <a:buNone/>
            </a:pPr>
            <a:r>
              <a:rPr lang="fr-FR" sz="1100" dirty="0"/>
              <a:t>Peer-to-peer – apprentissage croisé, en communauté avec des maitres-artisans/équipementiers superviseurs/formateurs</a:t>
            </a:r>
          </a:p>
          <a:p>
            <a:pPr marL="88900" lvl="0" indent="0" algn="l" rtl="0">
              <a:spcBef>
                <a:spcPts val="1000"/>
              </a:spcBef>
              <a:spcAft>
                <a:spcPts val="0"/>
              </a:spcAft>
              <a:buSzPts val="2200"/>
              <a:buNone/>
            </a:pPr>
            <a:r>
              <a:rPr lang="fr-FR" sz="1100" dirty="0"/>
              <a:t>Permet d’associer de nouvelles activités et compétences, notamment sur des études de marché</a:t>
            </a:r>
          </a:p>
          <a:p>
            <a:pPr marL="88900" lvl="0" indent="0" algn="l" rtl="0">
              <a:spcBef>
                <a:spcPts val="1000"/>
              </a:spcBef>
              <a:spcAft>
                <a:spcPts val="0"/>
              </a:spcAft>
              <a:buSzPts val="2200"/>
              <a:buNone/>
            </a:pPr>
            <a:r>
              <a:rPr lang="fr-FR" sz="1100" dirty="0"/>
              <a:t>= chartre de la collaboration</a:t>
            </a:r>
          </a:p>
          <a:p>
            <a:pPr marL="88900" lvl="0" indent="0" algn="l" rtl="0">
              <a:spcBef>
                <a:spcPts val="1000"/>
              </a:spcBef>
              <a:spcAft>
                <a:spcPts val="0"/>
              </a:spcAft>
              <a:buSzPts val="2200"/>
              <a:buNone/>
            </a:pPr>
            <a:endParaRPr lang="fr-FR" sz="1100" dirty="0"/>
          </a:p>
          <a:p>
            <a:pPr marL="88900" marR="0" lvl="0" indent="0" algn="l" defTabSz="914400" rtl="0" eaLnBrk="1" fontAlgn="auto" latinLnBrk="0" hangingPunct="1">
              <a:lnSpc>
                <a:spcPct val="100000"/>
              </a:lnSpc>
              <a:spcBef>
                <a:spcPts val="1000"/>
              </a:spcBef>
              <a:spcAft>
                <a:spcPts val="0"/>
              </a:spcAft>
              <a:buClr>
                <a:srgbClr val="000000"/>
              </a:buClr>
              <a:buSzPts val="2200"/>
              <a:buFont typeface="Arial"/>
              <a:buNone/>
              <a:tabLst/>
              <a:defRPr/>
            </a:pPr>
            <a:r>
              <a:rPr lang="fr-FR" sz="1100" dirty="0"/>
              <a:t>Pilotage : </a:t>
            </a:r>
          </a:p>
          <a:p>
            <a:pPr marL="88900" marR="0" lvl="0" indent="0" algn="l" defTabSz="914400" rtl="0" eaLnBrk="1" fontAlgn="auto" latinLnBrk="0" hangingPunct="1">
              <a:lnSpc>
                <a:spcPct val="100000"/>
              </a:lnSpc>
              <a:spcBef>
                <a:spcPts val="1000"/>
              </a:spcBef>
              <a:spcAft>
                <a:spcPts val="0"/>
              </a:spcAft>
              <a:buClr>
                <a:srgbClr val="000000"/>
              </a:buClr>
              <a:buSzPts val="2200"/>
              <a:buFont typeface="Arial"/>
              <a:buNone/>
              <a:tabLst/>
              <a:defRPr/>
            </a:pPr>
            <a:r>
              <a:rPr lang="fr-FR" sz="1100" dirty="0"/>
              <a:t>Confié aux </a:t>
            </a:r>
            <a:r>
              <a:rPr lang="fr-FR" sz="1100" dirty="0" err="1"/>
              <a:t>OIPs</a:t>
            </a:r>
            <a:endParaRPr lang="fr-FR" sz="1100" dirty="0"/>
          </a:p>
          <a:p>
            <a:pPr marL="88900" lvl="0" indent="0" algn="l" rtl="0">
              <a:spcBef>
                <a:spcPts val="1000"/>
              </a:spcBef>
              <a:spcAft>
                <a:spcPts val="0"/>
              </a:spcAft>
              <a:buSzPts val="2200"/>
              <a:buNone/>
            </a:pPr>
            <a:endParaRPr lang="fr-FR" sz="1100" dirty="0"/>
          </a:p>
          <a:p>
            <a:pPr marL="457200" lvl="0" indent="-368300" algn="l" rtl="0">
              <a:spcBef>
                <a:spcPts val="1000"/>
              </a:spcBef>
              <a:spcAft>
                <a:spcPts val="0"/>
              </a:spcAft>
              <a:buSzPts val="2200"/>
              <a:buChar char="-"/>
            </a:pPr>
            <a:endParaRPr lang="fr-FR" sz="1100" dirty="0"/>
          </a:p>
          <a:p>
            <a:pPr marL="457200" lvl="0" indent="-368300" algn="l" rtl="0">
              <a:spcBef>
                <a:spcPts val="1000"/>
              </a:spcBef>
              <a:spcAft>
                <a:spcPts val="0"/>
              </a:spcAft>
              <a:buSzPts val="2200"/>
              <a:buChar char="-"/>
            </a:pPr>
            <a:r>
              <a:rPr lang="fr-FR" sz="1100" dirty="0"/>
              <a:t>Un dispositif innovant est une approche collaborative qui combine des moyens et des acteurs clés autour des PME pilotes afin de tester une innovation bioénergie. </a:t>
            </a:r>
          </a:p>
          <a:p>
            <a:pPr marL="457200" lvl="0" indent="-368300" algn="l" rtl="0">
              <a:spcBef>
                <a:spcPts val="0"/>
              </a:spcBef>
              <a:spcAft>
                <a:spcPts val="0"/>
              </a:spcAft>
              <a:buSzPts val="2200"/>
              <a:buChar char="-"/>
            </a:pPr>
            <a:r>
              <a:rPr lang="fr-FR" sz="1100" dirty="0"/>
              <a:t>BioStar accompagne chacune des PME pilotes par la constitution d’un réseau d’acteurs travaillant sur :</a:t>
            </a:r>
          </a:p>
          <a:p>
            <a:pPr marL="457200" lvl="0" indent="-368300" algn="l" rtl="0">
              <a:lnSpc>
                <a:spcPct val="115000"/>
              </a:lnSpc>
              <a:spcBef>
                <a:spcPts val="0"/>
              </a:spcBef>
              <a:spcAft>
                <a:spcPts val="0"/>
              </a:spcAft>
              <a:buSzPts val="2200"/>
              <a:buChar char="-"/>
            </a:pPr>
            <a:r>
              <a:rPr lang="fr-FR" sz="1100" dirty="0"/>
              <a:t>L’expérimentation d’un équipement bioénergie adapté à la PME</a:t>
            </a:r>
          </a:p>
          <a:p>
            <a:pPr marL="457200" lvl="0" indent="-368300" algn="l" rtl="0">
              <a:lnSpc>
                <a:spcPct val="115000"/>
              </a:lnSpc>
              <a:spcBef>
                <a:spcPts val="0"/>
              </a:spcBef>
              <a:spcAft>
                <a:spcPts val="0"/>
              </a:spcAft>
              <a:buSzPts val="2200"/>
              <a:buChar char="-"/>
            </a:pPr>
            <a:r>
              <a:rPr lang="fr-FR" sz="1100" dirty="0"/>
              <a:t>La formation des utilisateurs finaux pour garantir une bonne adoption.</a:t>
            </a:r>
          </a:p>
          <a:p>
            <a:pPr marL="457200" lvl="0" indent="-368300" algn="l" rtl="0">
              <a:lnSpc>
                <a:spcPct val="115000"/>
              </a:lnSpc>
              <a:spcBef>
                <a:spcPts val="0"/>
              </a:spcBef>
              <a:spcAft>
                <a:spcPts val="0"/>
              </a:spcAft>
              <a:buSzPts val="2200"/>
              <a:buChar char="-"/>
            </a:pPr>
            <a:r>
              <a:rPr lang="fr-FR" sz="1100" dirty="0"/>
              <a:t>La mise en place de modèles économiques viables pour financer l’acquisition et la maintenance des technologies.</a:t>
            </a:r>
          </a:p>
          <a:p>
            <a:pPr marL="457200" lvl="0" indent="-368300" algn="l" rtl="0">
              <a:spcBef>
                <a:spcPts val="0"/>
              </a:spcBef>
              <a:spcAft>
                <a:spcPts val="0"/>
              </a:spcAft>
              <a:buSzPts val="2200"/>
              <a:buChar char="-"/>
            </a:pPr>
            <a:r>
              <a:rPr lang="fr-FR" sz="1100" dirty="0"/>
              <a:t>Réalisation d’une phase de réplication d’équipements validés dans les PME pilotes en préalable à l’organisation d’ateliers portant sur la mise à l’échelle des innovations bioénergies.</a:t>
            </a:r>
          </a:p>
          <a:p>
            <a:pPr marL="457200" lvl="0" indent="-368300" algn="l" rtl="0">
              <a:spcBef>
                <a:spcPts val="0"/>
              </a:spcBef>
              <a:spcAft>
                <a:spcPts val="0"/>
              </a:spcAft>
              <a:buSzPts val="2200"/>
              <a:buChar char="-"/>
            </a:pPr>
            <a:r>
              <a:rPr lang="fr-FR" sz="1100" dirty="0"/>
              <a:t>Cette phase cherche à tester les conditions de réplication des équipements, optimiser les coûts de fabrication, et recueillir les retours d’expérience de nouvelles PME cibles</a:t>
            </a:r>
          </a:p>
          <a:p>
            <a:pPr marL="457200" lvl="0" indent="-368300" algn="l" rtl="0">
              <a:spcBef>
                <a:spcPts val="0"/>
              </a:spcBef>
              <a:spcAft>
                <a:spcPts val="0"/>
              </a:spcAft>
              <a:buSzPts val="2200"/>
              <a:buChar char="-"/>
            </a:pPr>
            <a:r>
              <a:rPr lang="fr-FR" sz="1100" dirty="0"/>
              <a:t>Approche territoriale gérée par les OIP:  favoriser la proximité entre les nouvelles PME bénéficiaires, les acteurs de la bioénergie (équipementiers) et les PME pilotes</a:t>
            </a: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277442402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dirty="0"/>
              <a:t>OIP = Organisation Interprofessionnelles sur la production, transformation, commercialisation</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tel que nous l’avons vu, si les OIP connaissent bien les techno, elles peuvent en faire le plaidoyer au niveau étatique. C’est pourquoi elles ont été formées au plaidoyer. Il faut maintenant qu’elles connaissent mieux les équipements.</a:t>
            </a:r>
          </a:p>
          <a:p>
            <a:pPr marL="0" lvl="0" indent="0" algn="l" rtl="0">
              <a:spcBef>
                <a:spcPts val="0"/>
              </a:spcBef>
              <a:spcAft>
                <a:spcPts val="0"/>
              </a:spcAft>
              <a:buNone/>
            </a:pPr>
            <a:r>
              <a:rPr lang="fr-FR" dirty="0"/>
              <a:t>Rattraper le coup en les amenant sur le terrain.</a:t>
            </a:r>
          </a:p>
          <a:p>
            <a:pPr marL="0" lvl="0" indent="0" algn="l" rtl="0">
              <a:spcBef>
                <a:spcPts val="0"/>
              </a:spcBef>
              <a:spcAft>
                <a:spcPts val="0"/>
              </a:spcAft>
              <a:buNone/>
            </a:pPr>
            <a:endParaRPr dirty="0"/>
          </a:p>
        </p:txBody>
      </p:sp>
      <p:sp>
        <p:nvSpPr>
          <p:cNvPr id="183" name="Google Shape;183;g3277442402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277442402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277442402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fr-FR" dirty="0"/>
          </a:p>
          <a:p>
            <a:pPr marL="0" lvl="0" indent="0" algn="l" rtl="0">
              <a:spcBef>
                <a:spcPts val="0"/>
              </a:spcBef>
              <a:spcAft>
                <a:spcPts val="0"/>
              </a:spcAft>
              <a:buNone/>
            </a:pPr>
            <a:r>
              <a:rPr lang="fr-FR" dirty="0"/>
              <a:t>Profession non organisée</a:t>
            </a:r>
          </a:p>
          <a:p>
            <a:pPr marL="0" lvl="0" indent="0" algn="l" rtl="0">
              <a:spcBef>
                <a:spcPts val="0"/>
              </a:spcBef>
              <a:spcAft>
                <a:spcPts val="0"/>
              </a:spcAft>
              <a:buNone/>
            </a:pPr>
            <a:r>
              <a:rPr lang="fr-FR" dirty="0"/>
              <a:t>La structuration de la profession = condition nécessaire à l’émergence du secteur bioénergie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Au travers plusieurs échelles/actions</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Diagnostic des besoins et de l’offre en formation académique et professionnelle</a:t>
            </a:r>
          </a:p>
          <a:p>
            <a:pPr marL="0" lvl="0" indent="0" algn="l" rtl="0">
              <a:lnSpc>
                <a:spcPct val="105000"/>
              </a:lnSpc>
              <a:spcBef>
                <a:spcPts val="0"/>
              </a:spcBef>
              <a:spcAft>
                <a:spcPts val="0"/>
              </a:spcAft>
              <a:buClr>
                <a:schemeClr val="dk1"/>
              </a:buClr>
              <a:buSzPts val="852"/>
              <a:buFont typeface="Arial"/>
              <a:buNone/>
            </a:pPr>
            <a:r>
              <a:rPr lang="fr-FR" sz="1100" dirty="0"/>
              <a:t>La place des équipementiers pour la réplication des équipements</a:t>
            </a:r>
          </a:p>
          <a:p>
            <a:pPr marL="457200" lvl="0" indent="-381629" algn="l" rtl="0">
              <a:lnSpc>
                <a:spcPct val="105000"/>
              </a:lnSpc>
              <a:spcBef>
                <a:spcPts val="0"/>
              </a:spcBef>
              <a:spcAft>
                <a:spcPts val="0"/>
              </a:spcAft>
              <a:buSzPts val="2410"/>
              <a:buChar char="-"/>
            </a:pPr>
            <a:r>
              <a:rPr lang="fr-FR" sz="1100" dirty="0"/>
              <a:t>A eux de trouver leur organisation, leur façon de faire les choix, de prioriser… tout en étant accompagné sur les critères à prendre en compte (proximité, capacité de production…)</a:t>
            </a:r>
          </a:p>
          <a:p>
            <a:pPr marL="457200" lvl="0" indent="-381629" algn="l" rtl="0">
              <a:lnSpc>
                <a:spcPct val="105000"/>
              </a:lnSpc>
              <a:spcBef>
                <a:spcPts val="0"/>
              </a:spcBef>
              <a:spcAft>
                <a:spcPts val="0"/>
              </a:spcAft>
              <a:buSzPts val="2410"/>
              <a:buChar char="-"/>
            </a:pPr>
            <a:r>
              <a:rPr lang="fr-FR" sz="1100" dirty="0"/>
              <a:t>Balance à trouver entre ce que décide le projet et ce que décident les équipementiers (lâcher prise !)</a:t>
            </a:r>
          </a:p>
          <a:p>
            <a:pPr marL="457200" lvl="0" indent="-381629" algn="l" rtl="0">
              <a:lnSpc>
                <a:spcPct val="105000"/>
              </a:lnSpc>
              <a:spcBef>
                <a:spcPts val="0"/>
              </a:spcBef>
              <a:spcAft>
                <a:spcPts val="0"/>
              </a:spcAft>
              <a:buSzPts val="2410"/>
              <a:buChar char="-"/>
            </a:pPr>
            <a:r>
              <a:rPr lang="fr-FR" sz="1100" dirty="0"/>
              <a:t>Des dynamiques différentes au Sénégal et au Burina Faso</a:t>
            </a:r>
            <a:endParaRPr lang="fr-FR" dirty="0"/>
          </a:p>
          <a:p>
            <a:pPr marL="0" lvl="0" indent="0" algn="l" rtl="0">
              <a:spcBef>
                <a:spcPts val="0"/>
              </a:spcBef>
              <a:spcAft>
                <a:spcPts val="0"/>
              </a:spcAft>
              <a:buNone/>
            </a:pPr>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768579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Apport et limites d’une structure type-projet pour accompagner la mise à l’échelle</a:t>
            </a:r>
          </a:p>
          <a:p>
            <a:pPr marL="171450" lvl="0" indent="-171450" algn="l" rtl="0">
              <a:spcBef>
                <a:spcPts val="0"/>
              </a:spcBef>
              <a:spcAft>
                <a:spcPts val="0"/>
              </a:spcAft>
              <a:buFontTx/>
              <a:buChar char="-"/>
            </a:pPr>
            <a:r>
              <a:rPr lang="fr-FR" dirty="0"/>
              <a:t>Temps long/trajectoires longues</a:t>
            </a:r>
          </a:p>
          <a:p>
            <a:pPr marL="171450" lvl="0" indent="-171450" algn="l" rtl="0">
              <a:spcBef>
                <a:spcPts val="0"/>
              </a:spcBef>
              <a:spcAft>
                <a:spcPts val="0"/>
              </a:spcAft>
              <a:buFontTx/>
              <a:buChar char="-"/>
            </a:pPr>
            <a:r>
              <a:rPr lang="fr-FR" dirty="0"/>
              <a:t>Connaissances sur du temps long et expériences multiples = identification des points clé</a:t>
            </a:r>
          </a:p>
          <a:p>
            <a:pPr marL="171450" lvl="0" indent="-171450" algn="l" rtl="0">
              <a:spcBef>
                <a:spcPts val="0"/>
              </a:spcBef>
              <a:spcAft>
                <a:spcPts val="0"/>
              </a:spcAft>
              <a:buFontTx/>
              <a:buChar char="-"/>
            </a:pPr>
            <a:r>
              <a:rPr lang="fr-FR" dirty="0"/>
              <a:t>Transfert pour que les OIP, PME et équipementiers puissent être les forces motrices</a:t>
            </a:r>
            <a:endParaRPr dirty="0"/>
          </a:p>
        </p:txBody>
      </p:sp>
      <p:sp>
        <p:nvSpPr>
          <p:cNvPr id="196" name="Google Shape;19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None/>
            </a:pPr>
            <a:r>
              <a:rPr lang="fr-FR" dirty="0"/>
              <a:t>Voici les membres de l’équipe « analyse des trajectoires »</a:t>
            </a:r>
          </a:p>
          <a:p>
            <a:pPr marL="0" lvl="0" indent="0" algn="l" rtl="0">
              <a:lnSpc>
                <a:spcPct val="90000"/>
              </a:lnSpc>
              <a:spcBef>
                <a:spcPts val="0"/>
              </a:spcBef>
              <a:spcAft>
                <a:spcPts val="0"/>
              </a:spcAft>
              <a:buClr>
                <a:schemeClr val="dk1"/>
              </a:buClr>
              <a:buSzPts val="2800"/>
              <a:buNone/>
            </a:pPr>
            <a:r>
              <a:rPr lang="fr-FR" dirty="0"/>
              <a:t>Cette réflexion est inscrite dans le projet </a:t>
            </a:r>
            <a:r>
              <a:rPr lang="fr-FR" dirty="0" err="1"/>
              <a:t>biostar</a:t>
            </a:r>
            <a:r>
              <a:rPr lang="fr-FR" dirty="0"/>
              <a:t>, s’est consolidée avec l’apport des deux stages, et se prolongera avec d’autres activités en cours/à venir sur la mise à l’échelle.</a:t>
            </a:r>
          </a:p>
          <a:p>
            <a:pPr marL="0" lvl="0" indent="0" algn="l" rtl="0">
              <a:spcBef>
                <a:spcPts val="0"/>
              </a:spcBef>
              <a:spcAft>
                <a:spcPts val="0"/>
              </a:spcAft>
              <a:buNone/>
            </a:pPr>
            <a:endParaRPr dirty="0"/>
          </a:p>
        </p:txBody>
      </p:sp>
      <p:sp>
        <p:nvSpPr>
          <p:cNvPr id="108" name="Google Shape;10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711915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indent="-50800">
              <a:lnSpc>
                <a:spcPct val="120000"/>
              </a:lnSpc>
              <a:buSzPts val="2800"/>
              <a:buFont typeface="Arial"/>
              <a:buNone/>
            </a:pPr>
            <a:endParaRPr lang="fr-FR"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228600" indent="-228600">
              <a:lnSpc>
                <a:spcPct val="120000"/>
              </a:lnSpc>
              <a:buSzPts val="2800"/>
              <a:buFont typeface="Noto Sans Symbols"/>
              <a:buChar char="⇒"/>
            </a:pPr>
            <a:r>
              <a:rPr lang="fr-FR" dirty="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Analyse des trajectoires de conception</a:t>
            </a:r>
            <a:r>
              <a:rPr lang="fr-FR" dirty="0"/>
              <a:t> </a:t>
            </a:r>
          </a:p>
          <a:p>
            <a:pPr marL="228600" indent="-50800">
              <a:lnSpc>
                <a:spcPct val="120000"/>
              </a:lnSpc>
              <a:buSzPts val="2800"/>
              <a:buFont typeface="Arial"/>
              <a:buNone/>
            </a:pPr>
            <a:endParaRPr lang="fr-FR" dirty="0"/>
          </a:p>
          <a:p>
            <a:pPr marL="228600" indent="-50800">
              <a:lnSpc>
                <a:spcPct val="120000"/>
              </a:lnSpc>
              <a:buSzPts val="2800"/>
              <a:buFont typeface="Arial"/>
              <a:buNone/>
            </a:pPr>
            <a:endParaRPr lang="fr-FR" dirty="0"/>
          </a:p>
          <a:p>
            <a:pPr marL="0" lvl="0" indent="0" algn="l" rtl="0">
              <a:spcBef>
                <a:spcPts val="0"/>
              </a:spcBef>
              <a:spcAft>
                <a:spcPts val="0"/>
              </a:spcAft>
              <a:buNone/>
            </a:pPr>
            <a:r>
              <a:rPr lang="fr-FR" dirty="0"/>
              <a:t>permet de comprendre la trajectoire des artefacts et analyser les multiplicités </a:t>
            </a:r>
            <a:endParaRPr dirty="0"/>
          </a:p>
          <a:p>
            <a:pPr marL="0" lvl="0" indent="0" algn="l" rtl="0">
              <a:spcBef>
                <a:spcPts val="0"/>
              </a:spcBef>
              <a:spcAft>
                <a:spcPts val="0"/>
              </a:spcAft>
              <a:buNone/>
            </a:pPr>
            <a:r>
              <a:rPr lang="fr-FR" dirty="0"/>
              <a:t>=&gt; permet de saisir la dynamique à l’</a:t>
            </a:r>
            <a:r>
              <a:rPr lang="fr-FR" dirty="0" err="1"/>
              <a:t>oeuvre</a:t>
            </a:r>
            <a:r>
              <a:rPr lang="fr-FR" dirty="0"/>
              <a:t> dans un partenariat</a:t>
            </a:r>
            <a:endParaRPr dirty="0"/>
          </a:p>
          <a:p>
            <a:pPr marL="0" lvl="0" indent="0" algn="l" rtl="0">
              <a:spcBef>
                <a:spcPts val="0"/>
              </a:spcBef>
              <a:spcAft>
                <a:spcPts val="0"/>
              </a:spcAft>
              <a:buNone/>
            </a:pPr>
            <a:r>
              <a:rPr lang="fr-FR" dirty="0"/>
              <a:t>court et long terme</a:t>
            </a:r>
            <a:endParaRPr dirty="0"/>
          </a:p>
          <a:p>
            <a:pPr marL="0" lvl="0" indent="0" algn="l" rtl="0">
              <a:spcBef>
                <a:spcPts val="0"/>
              </a:spcBef>
              <a:spcAft>
                <a:spcPts val="0"/>
              </a:spcAft>
              <a:buNone/>
            </a:pPr>
            <a:r>
              <a:rPr lang="fr-FR" dirty="0"/>
              <a:t>points critiques</a:t>
            </a:r>
            <a:endParaRPr dirty="0"/>
          </a:p>
        </p:txBody>
      </p:sp>
      <p:sp>
        <p:nvSpPr>
          <p:cNvPr id="101" name="Google Shape;1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FR" dirty="0">
                <a:latin typeface="Arial" panose="020B0604020202020204" pitchFamily="34" charset="0"/>
                <a:ea typeface="Calibri" panose="020F0502020204030204" pitchFamily="34" charset="0"/>
                <a:cs typeface="Arial" panose="020B0604020202020204" pitchFamily="34" charset="0"/>
              </a:rPr>
              <a:t>Etapes par lesquelles une idée ou une solution initiale est transformé en un produit ou un système fonctionnel </a:t>
            </a:r>
          </a:p>
          <a:p>
            <a:endParaRPr lang="fr-FR" dirty="0"/>
          </a:p>
        </p:txBody>
      </p:sp>
    </p:spTree>
    <p:extLst>
      <p:ext uri="{BB962C8B-B14F-4D97-AF65-F5344CB8AC3E}">
        <p14:creationId xmlns:p14="http://schemas.microsoft.com/office/powerpoint/2010/main" val="724916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Équipements matures uniquement</a:t>
            </a:r>
          </a:p>
          <a:p>
            <a:pPr marL="0" lvl="0" indent="0" algn="l" rtl="0">
              <a:spcBef>
                <a:spcPts val="0"/>
              </a:spcBef>
              <a:spcAft>
                <a:spcPts val="0"/>
              </a:spcAft>
              <a:buNone/>
            </a:pPr>
            <a:r>
              <a:rPr lang="fr-FR" dirty="0"/>
              <a:t>Des configurations très différentes</a:t>
            </a:r>
          </a:p>
          <a:p>
            <a:pPr marL="0" lvl="0" indent="0" algn="l" rtl="0">
              <a:spcBef>
                <a:spcPts val="0"/>
              </a:spcBef>
              <a:spcAft>
                <a:spcPts val="0"/>
              </a:spcAft>
              <a:buNone/>
            </a:pPr>
            <a:endParaRPr lang="fr-FR" dirty="0"/>
          </a:p>
          <a:p>
            <a:r>
              <a:rPr lang="fr-FR" dirty="0"/>
              <a:t>SENEGAL </a:t>
            </a:r>
          </a:p>
          <a:p>
            <a:r>
              <a:rPr lang="fr-FR" dirty="0"/>
              <a:t>1. Le bouilleur de fragilisation des noix d'anacarde, alimenté en chaleur par la combustion des coques de noix de cajou.</a:t>
            </a:r>
          </a:p>
          <a:p>
            <a:r>
              <a:rPr lang="fr-FR" dirty="0"/>
              <a:t>2. Le torréfacteur à combustion de coques d'arachide, en vrac ou compactées.</a:t>
            </a:r>
          </a:p>
          <a:p>
            <a:pPr marL="0" lvl="0" indent="0" algn="l" rtl="0">
              <a:spcBef>
                <a:spcPts val="0"/>
              </a:spcBef>
              <a:spcAft>
                <a:spcPts val="0"/>
              </a:spcAft>
              <a:buNone/>
            </a:pPr>
            <a:endParaRPr lang="fr-FR" dirty="0"/>
          </a:p>
          <a:p>
            <a:pPr lvl="0" algn="just">
              <a:lnSpc>
                <a:spcPct val="115000"/>
              </a:lnSpc>
              <a:buClr>
                <a:schemeClr val="dk1"/>
              </a:buClr>
              <a:buSzPts val="1100"/>
            </a:pPr>
            <a:r>
              <a:rPr lang="fr-FR" b="1" dirty="0">
                <a:solidFill>
                  <a:schemeClr val="dk1"/>
                </a:solidFill>
                <a:latin typeface="Calibri"/>
                <a:ea typeface="Calibri"/>
                <a:cs typeface="Calibri"/>
                <a:sym typeface="Calibri"/>
              </a:rPr>
              <a:t>BURKINA </a:t>
            </a:r>
          </a:p>
          <a:p>
            <a:pPr lvl="0" algn="just">
              <a:lnSpc>
                <a:spcPct val="115000"/>
              </a:lnSpc>
              <a:buClr>
                <a:schemeClr val="dk1"/>
              </a:buClr>
              <a:buSzPts val="1100"/>
            </a:pPr>
            <a:endParaRPr lang="fr-FR" b="1" dirty="0">
              <a:solidFill>
                <a:schemeClr val="dk1"/>
              </a:solidFill>
              <a:latin typeface="Calibri"/>
              <a:ea typeface="Calibri"/>
              <a:cs typeface="Calibri"/>
              <a:sym typeface="Calibri"/>
            </a:endParaRPr>
          </a:p>
          <a:p>
            <a:pPr lvl="0" algn="just">
              <a:lnSpc>
                <a:spcPct val="115000"/>
              </a:lnSpc>
              <a:buClr>
                <a:schemeClr val="dk1"/>
              </a:buClr>
              <a:buSzPts val="1100"/>
            </a:pPr>
            <a:r>
              <a:rPr lang="fr-FR" b="1" dirty="0">
                <a:solidFill>
                  <a:schemeClr val="dk1"/>
                </a:solidFill>
                <a:latin typeface="Calibri"/>
                <a:ea typeface="Calibri"/>
                <a:cs typeface="Calibri"/>
                <a:sym typeface="Calibri"/>
              </a:rPr>
              <a:t>Filière mangue</a:t>
            </a:r>
            <a:r>
              <a:rPr lang="fr-FR" dirty="0">
                <a:solidFill>
                  <a:schemeClr val="dk1"/>
                </a:solidFill>
                <a:latin typeface="Calibri"/>
                <a:ea typeface="Calibri"/>
                <a:cs typeface="Calibri"/>
                <a:sym typeface="Calibri"/>
              </a:rPr>
              <a:t>: Chaudière à eau chaude utilisant les coques de noix d’anacardes comme combustible, couplée à un séchoir optimisé (</a:t>
            </a:r>
            <a:r>
              <a:rPr lang="fr-FR" dirty="0" err="1">
                <a:solidFill>
                  <a:schemeClr val="dk1"/>
                </a:solidFill>
                <a:latin typeface="Calibri"/>
                <a:ea typeface="Calibri"/>
                <a:cs typeface="Calibri"/>
                <a:sym typeface="Calibri"/>
              </a:rPr>
              <a:t>CSecL</a:t>
            </a:r>
            <a:r>
              <a:rPr lang="fr-FR" dirty="0">
                <a:solidFill>
                  <a:schemeClr val="dk1"/>
                </a:solidFill>
                <a:latin typeface="Calibri"/>
                <a:ea typeface="Calibri"/>
                <a:cs typeface="Calibri"/>
                <a:sym typeface="Calibri"/>
              </a:rPr>
              <a:t>).</a:t>
            </a:r>
          </a:p>
          <a:p>
            <a:pPr lvl="0" algn="just">
              <a:lnSpc>
                <a:spcPct val="115000"/>
              </a:lnSpc>
              <a:buClr>
                <a:schemeClr val="dk1"/>
              </a:buClr>
              <a:buSzPts val="1100"/>
            </a:pPr>
            <a:r>
              <a:rPr lang="fr-FR" b="1" dirty="0">
                <a:solidFill>
                  <a:schemeClr val="dk1"/>
                </a:solidFill>
                <a:latin typeface="Calibri"/>
                <a:ea typeface="Calibri"/>
                <a:cs typeface="Calibri"/>
                <a:sym typeface="Calibri"/>
              </a:rPr>
              <a:t>Filière anacarde: </a:t>
            </a:r>
            <a:r>
              <a:rPr lang="fr-FR" dirty="0">
                <a:solidFill>
                  <a:schemeClr val="dk1"/>
                </a:solidFill>
                <a:latin typeface="Calibri"/>
                <a:ea typeface="Calibri"/>
                <a:cs typeface="Calibri"/>
                <a:sym typeface="Calibri"/>
              </a:rPr>
              <a:t>Chaudière à vapeur utilisant les coques de noix d’anacardes comme combustible.</a:t>
            </a:r>
          </a:p>
          <a:p>
            <a:pPr lvl="0" algn="just">
              <a:lnSpc>
                <a:spcPct val="115000"/>
              </a:lnSpc>
              <a:buClr>
                <a:schemeClr val="dk1"/>
              </a:buClr>
              <a:buSzPts val="1100"/>
            </a:pPr>
            <a:r>
              <a:rPr lang="fr-FR" b="1" dirty="0">
                <a:solidFill>
                  <a:schemeClr val="dk1"/>
                </a:solidFill>
                <a:latin typeface="Calibri"/>
                <a:ea typeface="Calibri"/>
                <a:cs typeface="Calibri"/>
                <a:sym typeface="Calibri"/>
              </a:rPr>
              <a:t>Filière karité</a:t>
            </a:r>
            <a:r>
              <a:rPr lang="fr-FR" dirty="0">
                <a:solidFill>
                  <a:schemeClr val="dk1"/>
                </a:solidFill>
                <a:latin typeface="Calibri"/>
                <a:ea typeface="Calibri"/>
                <a:cs typeface="Calibri"/>
                <a:sym typeface="Calibri"/>
              </a:rPr>
              <a:t>: Torréfacteur  utilisant les boues de barattage séchées comme combustible.</a:t>
            </a:r>
          </a:p>
          <a:p>
            <a:pPr marL="0" lvl="0" indent="0" algn="l" rtl="0">
              <a:spcBef>
                <a:spcPts val="0"/>
              </a:spcBef>
              <a:spcAft>
                <a:spcPts val="0"/>
              </a:spcAft>
              <a:buNone/>
            </a:pPr>
            <a:endParaRPr lang="fr-FR" dirty="0"/>
          </a:p>
        </p:txBody>
      </p:sp>
      <p:sp>
        <p:nvSpPr>
          <p:cNvPr id="118" name="Google Shape;1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466179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fr-FR" sz="1100" b="1" dirty="0" err="1"/>
              <a:t>Coconception</a:t>
            </a:r>
            <a:r>
              <a:rPr lang="fr-FR" sz="1100" b="1" dirty="0"/>
              <a:t> </a:t>
            </a:r>
            <a:r>
              <a:rPr lang="fr-FR" sz="1100" dirty="0"/>
              <a:t>du torréfacteur d’amande de karité  utilisant les boues de barattage séchées comme combustible</a:t>
            </a:r>
          </a:p>
          <a:p>
            <a:pPr marL="0" lvl="0" indent="0" algn="l" rtl="0">
              <a:lnSpc>
                <a:spcPct val="115000"/>
              </a:lnSpc>
              <a:spcBef>
                <a:spcPts val="0"/>
              </a:spcBef>
              <a:spcAft>
                <a:spcPts val="0"/>
              </a:spcAft>
              <a:buClr>
                <a:schemeClr val="dk1"/>
              </a:buClr>
              <a:buSzPts val="1100"/>
              <a:buFont typeface="Arial"/>
              <a:buNone/>
            </a:pPr>
            <a:endParaRPr lang="fr-FR" sz="11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fr-FR" sz="1100" b="1" dirty="0">
                <a:solidFill>
                  <a:schemeClr val="dk1"/>
                </a:solidFill>
                <a:latin typeface="Calibri"/>
                <a:ea typeface="Calibri"/>
                <a:cs typeface="Calibri"/>
                <a:sym typeface="Calibri"/>
              </a:rPr>
              <a:t>Points important que ça permet d’illustrer (choisir et reformuler parmi ci-dessous)</a:t>
            </a:r>
          </a:p>
          <a:p>
            <a:pPr marL="0" lvl="0" indent="0" algn="l" rtl="0">
              <a:lnSpc>
                <a:spcPct val="115000"/>
              </a:lnSpc>
              <a:spcBef>
                <a:spcPts val="0"/>
              </a:spcBef>
              <a:spcAft>
                <a:spcPts val="0"/>
              </a:spcAft>
              <a:buClr>
                <a:schemeClr val="dk1"/>
              </a:buClr>
              <a:buSzPts val="1100"/>
              <a:buFont typeface="Arial"/>
              <a:buNone/>
            </a:pPr>
            <a:r>
              <a:rPr lang="fr-FR" b="1" dirty="0">
                <a:solidFill>
                  <a:schemeClr val="dk1"/>
                </a:solidFill>
                <a:latin typeface="Calibri"/>
                <a:ea typeface="Calibri"/>
                <a:cs typeface="Calibri"/>
                <a:sym typeface="Calibri"/>
              </a:rPr>
              <a:t>Collaboration multi-acteurs :</a:t>
            </a:r>
            <a:r>
              <a:rPr lang="fr-FR" dirty="0">
                <a:solidFill>
                  <a:schemeClr val="dk1"/>
                </a:solidFill>
                <a:latin typeface="Calibri"/>
                <a:ea typeface="Calibri"/>
                <a:cs typeface="Calibri"/>
                <a:sym typeface="Calibri"/>
              </a:rPr>
              <a:t> CIRAD, UCL, 2iE, équipementiers locaux (ASIS, SRC) et PME impliqués à chaque étape.</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fr-FR" b="1" dirty="0">
                <a:solidFill>
                  <a:schemeClr val="dk1"/>
                </a:solidFill>
                <a:latin typeface="Calibri"/>
                <a:ea typeface="Calibri"/>
                <a:cs typeface="Calibri"/>
                <a:sym typeface="Calibri"/>
              </a:rPr>
              <a:t>Décisions collectives :</a:t>
            </a:r>
            <a:r>
              <a:rPr lang="fr-FR" dirty="0">
                <a:solidFill>
                  <a:schemeClr val="dk1"/>
                </a:solidFill>
                <a:latin typeface="Calibri"/>
                <a:ea typeface="Calibri"/>
                <a:cs typeface="Calibri"/>
                <a:sym typeface="Calibri"/>
              </a:rPr>
              <a:t> Ateliers et validations basées sur les besoins des PME et les contraintes locales.</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fr-FR" b="1" dirty="0">
                <a:solidFill>
                  <a:schemeClr val="dk1"/>
                </a:solidFill>
                <a:latin typeface="Calibri"/>
                <a:ea typeface="Calibri"/>
                <a:cs typeface="Calibri"/>
                <a:sym typeface="Calibri"/>
              </a:rPr>
              <a:t>Adaptation locale :</a:t>
            </a:r>
            <a:r>
              <a:rPr lang="fr-FR" dirty="0">
                <a:solidFill>
                  <a:schemeClr val="dk1"/>
                </a:solidFill>
                <a:latin typeface="Calibri"/>
                <a:ea typeface="Calibri"/>
                <a:cs typeface="Calibri"/>
                <a:sym typeface="Calibri"/>
              </a:rPr>
              <a:t> Utilisation de matériaux locaux et simplification pour réduire les coûts.</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fr-FR" b="1" dirty="0">
                <a:solidFill>
                  <a:schemeClr val="dk1"/>
                </a:solidFill>
                <a:latin typeface="Calibri"/>
                <a:ea typeface="Calibri"/>
                <a:cs typeface="Calibri"/>
                <a:sym typeface="Calibri"/>
              </a:rPr>
              <a:t>Prototypage itératif :</a:t>
            </a:r>
            <a:r>
              <a:rPr lang="fr-FR" dirty="0">
                <a:solidFill>
                  <a:schemeClr val="dk1"/>
                </a:solidFill>
                <a:latin typeface="Calibri"/>
                <a:ea typeface="Calibri"/>
                <a:cs typeface="Calibri"/>
                <a:sym typeface="Calibri"/>
              </a:rPr>
              <a:t> Tests progressifs (laboratoire et terrain) avec ajustements techniques collaboratifs.</a:t>
            </a: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fr-FR" b="1" dirty="0">
                <a:solidFill>
                  <a:schemeClr val="dk1"/>
                </a:solidFill>
                <a:latin typeface="Calibri"/>
                <a:ea typeface="Calibri"/>
                <a:cs typeface="Calibri"/>
                <a:sym typeface="Calibri"/>
              </a:rPr>
              <a:t>Appropriation par les utilisateurs :</a:t>
            </a:r>
            <a:r>
              <a:rPr lang="fr-FR" dirty="0">
                <a:solidFill>
                  <a:schemeClr val="dk1"/>
                </a:solidFill>
                <a:latin typeface="Calibri"/>
                <a:ea typeface="Calibri"/>
                <a:cs typeface="Calibri"/>
                <a:sym typeface="Calibri"/>
              </a:rPr>
              <a:t> Conception orientée vers les pratiques et contraintes des PME.</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142" name="Google Shape;14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100" dirty="0"/>
              <a:t>Exemple du bouilleur de fragilisation de noix d’anacarde</a:t>
            </a:r>
          </a:p>
          <a:p>
            <a:pPr marL="0" lvl="0" indent="0" algn="l" rtl="0">
              <a:spcBef>
                <a:spcPts val="0"/>
              </a:spcBef>
              <a:spcAft>
                <a:spcPts val="0"/>
              </a:spcAft>
              <a:buNone/>
            </a:pPr>
            <a:r>
              <a:rPr lang="fr-FR" sz="1100" dirty="0"/>
              <a:t>Points importants que ça permet d’illustrer : </a:t>
            </a:r>
          </a:p>
          <a:p>
            <a:pPr marL="0" lvl="0" indent="0" algn="l" rtl="0">
              <a:spcBef>
                <a:spcPts val="0"/>
              </a:spcBef>
              <a:spcAft>
                <a:spcPts val="0"/>
              </a:spcAft>
              <a:buNone/>
            </a:pPr>
            <a:r>
              <a:rPr lang="fr-FR" sz="1100" dirty="0"/>
              <a:t>- lister</a:t>
            </a:r>
            <a:endParaRPr dirty="0"/>
          </a:p>
        </p:txBody>
      </p:sp>
      <p:sp>
        <p:nvSpPr>
          <p:cNvPr id="150" name="Google Shape;15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3"/>
        <p:cNvGrpSpPr/>
        <p:nvPr/>
      </p:nvGrpSpPr>
      <p:grpSpPr>
        <a:xfrm>
          <a:off x="0" y="0"/>
          <a:ext cx="0" cy="0"/>
          <a:chOff x="0" y="0"/>
          <a:chExt cx="0" cy="0"/>
        </a:xfrm>
      </p:grpSpPr>
      <p:pic>
        <p:nvPicPr>
          <p:cNvPr id="7" name="Image 6">
            <a:extLst>
              <a:ext uri="{FF2B5EF4-FFF2-40B4-BE49-F238E27FC236}">
                <a16:creationId xmlns:a16="http://schemas.microsoft.com/office/drawing/2014/main" id="{8FE5D680-44F0-4B9F-8B32-984CFBC2454C}"/>
              </a:ext>
            </a:extLst>
          </p:cNvPr>
          <p:cNvPicPr>
            <a:picLocks noChangeAspect="1"/>
          </p:cNvPicPr>
          <p:nvPr userDrawn="1"/>
        </p:nvPicPr>
        <p:blipFill>
          <a:blip r:embed="rId2"/>
          <a:stretch>
            <a:fillRect/>
          </a:stretch>
        </p:blipFill>
        <p:spPr>
          <a:xfrm>
            <a:off x="0" y="341146"/>
            <a:ext cx="12192000" cy="2930936"/>
          </a:xfrm>
          <a:prstGeom prst="rect">
            <a:avLst/>
          </a:prstGeom>
        </p:spPr>
      </p:pic>
      <p:sp>
        <p:nvSpPr>
          <p:cNvPr id="24" name="Google Shape;24;p20"/>
          <p:cNvSpPr txBox="1">
            <a:spLocks noGrp="1"/>
          </p:cNvSpPr>
          <p:nvPr>
            <p:ph type="title"/>
          </p:nvPr>
        </p:nvSpPr>
        <p:spPr>
          <a:xfrm>
            <a:off x="1635369" y="547688"/>
            <a:ext cx="9718431" cy="9713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25;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586154" y="1153869"/>
            <a:ext cx="154744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a:solidFill>
                  <a:srgbClr val="017F3D"/>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reserve="1">
  <p:cSld name="1_Titre et contenu">
    <p:spTree>
      <p:nvGrpSpPr>
        <p:cNvPr id="1" name="Shape 23"/>
        <p:cNvGrpSpPr/>
        <p:nvPr/>
      </p:nvGrpSpPr>
      <p:grpSpPr>
        <a:xfrm>
          <a:off x="0" y="0"/>
          <a:ext cx="0" cy="0"/>
          <a:chOff x="0" y="0"/>
          <a:chExt cx="0" cy="0"/>
        </a:xfrm>
      </p:grpSpPr>
      <p:pic>
        <p:nvPicPr>
          <p:cNvPr id="7" name="Image 6">
            <a:extLst>
              <a:ext uri="{FF2B5EF4-FFF2-40B4-BE49-F238E27FC236}">
                <a16:creationId xmlns:a16="http://schemas.microsoft.com/office/drawing/2014/main" id="{8FE5D680-44F0-4B9F-8B32-984CFBC2454C}"/>
              </a:ext>
            </a:extLst>
          </p:cNvPr>
          <p:cNvPicPr>
            <a:picLocks noChangeAspect="1"/>
          </p:cNvPicPr>
          <p:nvPr userDrawn="1"/>
        </p:nvPicPr>
        <p:blipFill>
          <a:blip r:embed="rId2"/>
          <a:stretch>
            <a:fillRect/>
          </a:stretch>
        </p:blipFill>
        <p:spPr>
          <a:xfrm>
            <a:off x="0" y="0"/>
            <a:ext cx="12192000" cy="2930936"/>
          </a:xfrm>
          <a:prstGeom prst="rect">
            <a:avLst/>
          </a:prstGeom>
        </p:spPr>
      </p:pic>
      <p:sp>
        <p:nvSpPr>
          <p:cNvPr id="24" name="Google Shape;24;p20"/>
          <p:cNvSpPr txBox="1">
            <a:spLocks noGrp="1"/>
          </p:cNvSpPr>
          <p:nvPr>
            <p:ph type="title"/>
          </p:nvPr>
        </p:nvSpPr>
        <p:spPr>
          <a:xfrm>
            <a:off x="1635369" y="136525"/>
            <a:ext cx="9718431" cy="9713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5" name="Google Shape;25;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566699" y="850778"/>
            <a:ext cx="1547446"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600">
                <a:solidFill>
                  <a:srgbClr val="017F3D"/>
                </a:solidFill>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‹N°›</a:t>
            </a:fld>
            <a:endParaRPr lang="fr-FR" dirty="0"/>
          </a:p>
        </p:txBody>
      </p:sp>
    </p:spTree>
    <p:extLst>
      <p:ext uri="{BB962C8B-B14F-4D97-AF65-F5344CB8AC3E}">
        <p14:creationId xmlns:p14="http://schemas.microsoft.com/office/powerpoint/2010/main" val="312692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1723292" y="365125"/>
            <a:ext cx="9630507" cy="8921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1" y="810724"/>
            <a:ext cx="88509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017F3D"/>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fr-FR" smtClean="0"/>
              <a:pPr/>
              <a:t>‹N°›</a:t>
            </a:fld>
            <a:endParaRPr lang="fr-FR"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jp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6" name="Image 5">
            <a:extLst>
              <a:ext uri="{FF2B5EF4-FFF2-40B4-BE49-F238E27FC236}">
                <a16:creationId xmlns:a16="http://schemas.microsoft.com/office/drawing/2014/main" id="{C4B2B559-2A08-4DEA-9945-536CC6C2684E}"/>
              </a:ext>
            </a:extLst>
          </p:cNvPr>
          <p:cNvPicPr>
            <a:picLocks noChangeAspect="1"/>
          </p:cNvPicPr>
          <p:nvPr/>
        </p:nvPicPr>
        <p:blipFill>
          <a:blip r:embed="rId3"/>
          <a:stretch>
            <a:fillRect/>
          </a:stretch>
        </p:blipFill>
        <p:spPr>
          <a:xfrm>
            <a:off x="0" y="1690912"/>
            <a:ext cx="12192000" cy="2930936"/>
          </a:xfrm>
          <a:prstGeom prst="rect">
            <a:avLst/>
          </a:prstGeom>
        </p:spPr>
      </p:pic>
      <p:pic>
        <p:nvPicPr>
          <p:cNvPr id="10" name="Image 9">
            <a:extLst>
              <a:ext uri="{FF2B5EF4-FFF2-40B4-BE49-F238E27FC236}">
                <a16:creationId xmlns:a16="http://schemas.microsoft.com/office/drawing/2014/main" id="{ACF108B0-C1B3-4C75-B155-FA47D2643DA0}"/>
              </a:ext>
            </a:extLst>
          </p:cNvPr>
          <p:cNvPicPr>
            <a:picLocks noChangeAspect="1"/>
          </p:cNvPicPr>
          <p:nvPr/>
        </p:nvPicPr>
        <p:blipFill rotWithShape="1">
          <a:blip r:embed="rId4"/>
          <a:srcRect l="20600"/>
          <a:stretch/>
        </p:blipFill>
        <p:spPr>
          <a:xfrm flipH="1">
            <a:off x="8160972" y="3799527"/>
            <a:ext cx="4031027" cy="3057525"/>
          </a:xfrm>
          <a:prstGeom prst="rect">
            <a:avLst/>
          </a:prstGeom>
        </p:spPr>
      </p:pic>
      <p:sp>
        <p:nvSpPr>
          <p:cNvPr id="84" name="Google Shape;84;p1"/>
          <p:cNvSpPr txBox="1">
            <a:spLocks noGrp="1"/>
          </p:cNvSpPr>
          <p:nvPr>
            <p:ph type="ctrTitle"/>
          </p:nvPr>
        </p:nvSpPr>
        <p:spPr>
          <a:xfrm>
            <a:off x="1928949" y="1240340"/>
            <a:ext cx="9144000" cy="150327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Calibri"/>
              <a:buNone/>
            </a:pPr>
            <a:r>
              <a:rPr lang="fr-FR" dirty="0" err="1">
                <a:solidFill>
                  <a:srgbClr val="EF7E27"/>
                </a:solidFill>
              </a:rPr>
              <a:t>Trajecto</a:t>
            </a:r>
            <a:r>
              <a:rPr lang="fr-FR" dirty="0">
                <a:solidFill>
                  <a:srgbClr val="EF7E27"/>
                </a:solidFill>
              </a:rPr>
              <a:t> ire </a:t>
            </a:r>
            <a:r>
              <a:rPr lang="fr-FR" dirty="0">
                <a:solidFill>
                  <a:srgbClr val="017F3D"/>
                </a:solidFill>
              </a:rPr>
              <a:t>des équipements</a:t>
            </a:r>
            <a:endParaRPr dirty="0">
              <a:solidFill>
                <a:srgbClr val="017F3D"/>
              </a:solidFill>
            </a:endParaRPr>
          </a:p>
        </p:txBody>
      </p:sp>
      <p:sp>
        <p:nvSpPr>
          <p:cNvPr id="7" name="Rectangle 6">
            <a:extLst>
              <a:ext uri="{FF2B5EF4-FFF2-40B4-BE49-F238E27FC236}">
                <a16:creationId xmlns:a16="http://schemas.microsoft.com/office/drawing/2014/main" id="{B021745B-6883-487B-B2E8-A24EFBE9678F}"/>
              </a:ext>
            </a:extLst>
          </p:cNvPr>
          <p:cNvSpPr/>
          <p:nvPr/>
        </p:nvSpPr>
        <p:spPr>
          <a:xfrm>
            <a:off x="8916711" y="4669195"/>
            <a:ext cx="2985227" cy="1896930"/>
          </a:xfrm>
          <a:prstGeom prst="rect">
            <a:avLst/>
          </a:prstGeom>
        </p:spPr>
        <p:txBody>
          <a:bodyPr wrap="square">
            <a:spAutoFit/>
          </a:bodyPr>
          <a:lstStyle/>
          <a:p>
            <a:pPr lvl="0" algn="ctr">
              <a:lnSpc>
                <a:spcPct val="90000"/>
              </a:lnSpc>
              <a:spcBef>
                <a:spcPts val="1000"/>
              </a:spcBef>
              <a:buClr>
                <a:schemeClr val="dk1"/>
              </a:buClr>
              <a:buSzPct val="100000"/>
            </a:pPr>
            <a:r>
              <a:rPr lang="fr-FR" b="1" dirty="0">
                <a:solidFill>
                  <a:srgbClr val="017F3D"/>
                </a:solidFill>
              </a:rPr>
              <a:t>Avec la contribution de </a:t>
            </a:r>
          </a:p>
          <a:p>
            <a:pPr lvl="0" algn="ctr">
              <a:lnSpc>
                <a:spcPct val="90000"/>
              </a:lnSpc>
              <a:spcBef>
                <a:spcPts val="1000"/>
              </a:spcBef>
              <a:buClr>
                <a:schemeClr val="dk1"/>
              </a:buClr>
              <a:buSzPct val="100000"/>
            </a:pPr>
            <a:r>
              <a:rPr lang="fr-FR" dirty="0">
                <a:solidFill>
                  <a:schemeClr val="tx2">
                    <a:lumMod val="50000"/>
                  </a:schemeClr>
                </a:solidFill>
              </a:rPr>
              <a:t>Romain Akpassonou</a:t>
            </a:r>
          </a:p>
          <a:p>
            <a:pPr lvl="0" algn="ctr">
              <a:lnSpc>
                <a:spcPct val="90000"/>
              </a:lnSpc>
              <a:spcBef>
                <a:spcPts val="1000"/>
              </a:spcBef>
              <a:buClr>
                <a:schemeClr val="dk1"/>
              </a:buClr>
              <a:buSzPct val="100000"/>
            </a:pPr>
            <a:r>
              <a:rPr lang="fr-FR" dirty="0">
                <a:solidFill>
                  <a:schemeClr val="tx2">
                    <a:lumMod val="50000"/>
                  </a:schemeClr>
                </a:solidFill>
              </a:rPr>
              <a:t>Moise </a:t>
            </a:r>
            <a:r>
              <a:rPr lang="fr-FR" dirty="0" err="1">
                <a:solidFill>
                  <a:schemeClr val="tx2">
                    <a:lumMod val="50000"/>
                  </a:schemeClr>
                </a:solidFill>
              </a:rPr>
              <a:t>Pakodtogo</a:t>
            </a:r>
            <a:endParaRPr lang="fr-FR" dirty="0">
              <a:solidFill>
                <a:schemeClr val="tx2">
                  <a:lumMod val="50000"/>
                </a:schemeClr>
              </a:solidFill>
            </a:endParaRPr>
          </a:p>
          <a:p>
            <a:pPr lvl="0" algn="ctr">
              <a:lnSpc>
                <a:spcPct val="90000"/>
              </a:lnSpc>
              <a:spcBef>
                <a:spcPts val="1000"/>
              </a:spcBef>
              <a:buClr>
                <a:schemeClr val="dk1"/>
              </a:buClr>
              <a:buSzPct val="100000"/>
            </a:pPr>
            <a:r>
              <a:rPr lang="fr-FR" dirty="0">
                <a:solidFill>
                  <a:schemeClr val="tx2">
                    <a:lumMod val="50000"/>
                  </a:schemeClr>
                </a:solidFill>
              </a:rPr>
              <a:t>Thierry Ferré (CIRAD ISRA)</a:t>
            </a:r>
          </a:p>
          <a:p>
            <a:pPr lvl="0" algn="ctr">
              <a:lnSpc>
                <a:spcPct val="90000"/>
              </a:lnSpc>
              <a:spcBef>
                <a:spcPts val="1000"/>
              </a:spcBef>
              <a:buClr>
                <a:schemeClr val="dk1"/>
              </a:buClr>
              <a:buSzPct val="100000"/>
            </a:pPr>
            <a:r>
              <a:rPr lang="fr-FR" dirty="0">
                <a:solidFill>
                  <a:schemeClr val="tx2">
                    <a:lumMod val="50000"/>
                  </a:schemeClr>
                </a:solidFill>
              </a:rPr>
              <a:t>Ibrahima Diallo (ISRA)</a:t>
            </a:r>
          </a:p>
          <a:p>
            <a:pPr lvl="0" algn="ctr">
              <a:lnSpc>
                <a:spcPct val="90000"/>
              </a:lnSpc>
              <a:spcBef>
                <a:spcPts val="1000"/>
              </a:spcBef>
              <a:buClr>
                <a:schemeClr val="dk1"/>
              </a:buClr>
              <a:buSzPct val="100000"/>
            </a:pPr>
            <a:r>
              <a:rPr lang="fr-FR" dirty="0">
                <a:solidFill>
                  <a:schemeClr val="tx2">
                    <a:lumMod val="50000"/>
                  </a:schemeClr>
                </a:solidFill>
              </a:rPr>
              <a:t>Chloé Lecomte (CIRAD)</a:t>
            </a:r>
          </a:p>
        </p:txBody>
      </p:sp>
      <p:pic>
        <p:nvPicPr>
          <p:cNvPr id="14" name="Image 13">
            <a:extLst>
              <a:ext uri="{FF2B5EF4-FFF2-40B4-BE49-F238E27FC236}">
                <a16:creationId xmlns:a16="http://schemas.microsoft.com/office/drawing/2014/main" id="{6694D379-3DCC-4FF1-A4A7-2364CDE9FD71}"/>
              </a:ext>
            </a:extLst>
          </p:cNvPr>
          <p:cNvPicPr>
            <a:picLocks noChangeAspect="1"/>
          </p:cNvPicPr>
          <p:nvPr/>
        </p:nvPicPr>
        <p:blipFill rotWithShape="1">
          <a:blip r:embed="rId4"/>
          <a:srcRect l="20600" b="25943"/>
          <a:stretch/>
        </p:blipFill>
        <p:spPr>
          <a:xfrm flipH="1">
            <a:off x="290062" y="4335510"/>
            <a:ext cx="4031027" cy="2439648"/>
          </a:xfrm>
          <a:prstGeom prst="rect">
            <a:avLst/>
          </a:prstGeom>
        </p:spPr>
      </p:pic>
      <p:sp>
        <p:nvSpPr>
          <p:cNvPr id="85" name="Google Shape;85;p1"/>
          <p:cNvSpPr txBox="1">
            <a:spLocks noGrp="1"/>
          </p:cNvSpPr>
          <p:nvPr>
            <p:ph type="subTitle" idx="1"/>
          </p:nvPr>
        </p:nvSpPr>
        <p:spPr>
          <a:xfrm>
            <a:off x="902604" y="4988596"/>
            <a:ext cx="2989443" cy="802376"/>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1000"/>
              </a:spcBef>
              <a:spcAft>
                <a:spcPts val="0"/>
              </a:spcAft>
              <a:buClr>
                <a:schemeClr val="dk1"/>
              </a:buClr>
              <a:buSzPct val="100000"/>
              <a:buNone/>
            </a:pPr>
            <a:r>
              <a:rPr lang="fr-FR" sz="2000" b="1" dirty="0">
                <a:solidFill>
                  <a:srgbClr val="017F3D"/>
                </a:solidFill>
              </a:rPr>
              <a:t>Par Ignace </a:t>
            </a:r>
            <a:r>
              <a:rPr lang="fr-FR" sz="2000" b="1" dirty="0" err="1">
                <a:solidFill>
                  <a:srgbClr val="017F3D"/>
                </a:solidFill>
              </a:rPr>
              <a:t>Medah</a:t>
            </a:r>
            <a:r>
              <a:rPr lang="fr-FR" sz="2000" b="1" dirty="0">
                <a:solidFill>
                  <a:srgbClr val="017F3D"/>
                </a:solidFill>
              </a:rPr>
              <a:t> </a:t>
            </a:r>
          </a:p>
          <a:p>
            <a:pPr marL="0" lvl="0" indent="0" algn="ctr" rtl="0">
              <a:lnSpc>
                <a:spcPct val="90000"/>
              </a:lnSpc>
              <a:spcBef>
                <a:spcPts val="1000"/>
              </a:spcBef>
              <a:spcAft>
                <a:spcPts val="0"/>
              </a:spcAft>
              <a:buClr>
                <a:schemeClr val="dk1"/>
              </a:buClr>
              <a:buSzPct val="100000"/>
              <a:buNone/>
            </a:pPr>
            <a:r>
              <a:rPr lang="fr-FR" sz="2000" dirty="0">
                <a:solidFill>
                  <a:schemeClr val="tx1">
                    <a:lumMod val="50000"/>
                    <a:lumOff val="50000"/>
                  </a:schemeClr>
                </a:solidFill>
              </a:rPr>
              <a:t>IRSAT Ouagadougou</a:t>
            </a:r>
            <a:endParaRPr sz="2000" dirty="0">
              <a:solidFill>
                <a:schemeClr val="tx1">
                  <a:lumMod val="50000"/>
                  <a:lumOff val="50000"/>
                </a:schemeClr>
              </a:solidFill>
            </a:endParaRPr>
          </a:p>
        </p:txBody>
      </p:sp>
      <p:pic>
        <p:nvPicPr>
          <p:cNvPr id="11" name="Image 10">
            <a:extLst>
              <a:ext uri="{FF2B5EF4-FFF2-40B4-BE49-F238E27FC236}">
                <a16:creationId xmlns:a16="http://schemas.microsoft.com/office/drawing/2014/main" id="{957D0D7B-32BF-49A4-815E-71E9B2C804EC}"/>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4337518" y="1997347"/>
            <a:ext cx="542925" cy="647700"/>
          </a:xfrm>
          <a:prstGeom prst="rect">
            <a:avLst/>
          </a:prstGeom>
        </p:spPr>
      </p:pic>
      <p:sp>
        <p:nvSpPr>
          <p:cNvPr id="17" name="Google Shape;84;p1">
            <a:extLst>
              <a:ext uri="{FF2B5EF4-FFF2-40B4-BE49-F238E27FC236}">
                <a16:creationId xmlns:a16="http://schemas.microsoft.com/office/drawing/2014/main" id="{C79E9C33-0FC2-4297-99F1-4C07B326C2B6}"/>
              </a:ext>
            </a:extLst>
          </p:cNvPr>
          <p:cNvSpPr txBox="1">
            <a:spLocks/>
          </p:cNvSpPr>
          <p:nvPr/>
        </p:nvSpPr>
        <p:spPr>
          <a:xfrm>
            <a:off x="3620995" y="3180630"/>
            <a:ext cx="5295716" cy="937297"/>
          </a:xfrm>
          <a:prstGeom prst="rect">
            <a:avLst/>
          </a:prstGeom>
          <a:noFill/>
          <a:ln>
            <a:noFill/>
          </a:ln>
        </p:spPr>
        <p:txBody>
          <a:bodyPr spcFirstLastPara="1" wrap="square" lIns="91425" tIns="45700" rIns="91425" bIns="45700" anchor="b" anchorCtr="0">
            <a:normAutofit fontScale="97500"/>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sz="3600" i="1" dirty="0" err="1">
                <a:solidFill>
                  <a:schemeClr val="accent6">
                    <a:lumMod val="60000"/>
                    <a:lumOff val="40000"/>
                  </a:schemeClr>
                </a:solidFill>
              </a:rPr>
              <a:t>Equipments</a:t>
            </a:r>
            <a:r>
              <a:rPr lang="fr-FR" sz="3600" i="1" dirty="0">
                <a:solidFill>
                  <a:schemeClr val="accent6">
                    <a:lumMod val="60000"/>
                    <a:lumOff val="40000"/>
                  </a:schemeClr>
                </a:solidFill>
              </a:rPr>
              <a:t> </a:t>
            </a:r>
            <a:r>
              <a:rPr lang="fr-FR" sz="3600" i="1" dirty="0" err="1">
                <a:solidFill>
                  <a:schemeClr val="accent2">
                    <a:lumMod val="40000"/>
                    <a:lumOff val="60000"/>
                  </a:schemeClr>
                </a:solidFill>
              </a:rPr>
              <a:t>traject</a:t>
            </a:r>
            <a:r>
              <a:rPr lang="fr-FR" sz="3600" i="1" dirty="0">
                <a:solidFill>
                  <a:schemeClr val="accent2">
                    <a:lumMod val="40000"/>
                    <a:lumOff val="60000"/>
                  </a:schemeClr>
                </a:solidFill>
              </a:rPr>
              <a:t> </a:t>
            </a:r>
            <a:r>
              <a:rPr lang="fr-FR" sz="3600" i="1" dirty="0" err="1">
                <a:solidFill>
                  <a:schemeClr val="accent2">
                    <a:lumMod val="40000"/>
                    <a:lumOff val="60000"/>
                  </a:schemeClr>
                </a:solidFill>
              </a:rPr>
              <a:t>ories</a:t>
            </a:r>
            <a:endParaRPr lang="fr-FR" sz="3600" i="1" dirty="0">
              <a:solidFill>
                <a:schemeClr val="accent2">
                  <a:lumMod val="40000"/>
                  <a:lumOff val="60000"/>
                </a:schemeClr>
              </a:solidFill>
            </a:endParaRPr>
          </a:p>
        </p:txBody>
      </p:sp>
      <p:pic>
        <p:nvPicPr>
          <p:cNvPr id="18" name="Image 17">
            <a:extLst>
              <a:ext uri="{FF2B5EF4-FFF2-40B4-BE49-F238E27FC236}">
                <a16:creationId xmlns:a16="http://schemas.microsoft.com/office/drawing/2014/main" id="{5D9B5F24-58AE-4A01-8E30-5E1C4472D3BE}"/>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7439781" y="3589108"/>
            <a:ext cx="394650" cy="470811"/>
          </a:xfrm>
          <a:prstGeom prst="rect">
            <a:avLst/>
          </a:prstGeom>
        </p:spPr>
      </p:pic>
      <p:pic>
        <p:nvPicPr>
          <p:cNvPr id="3" name="Image 2">
            <a:extLst>
              <a:ext uri="{FF2B5EF4-FFF2-40B4-BE49-F238E27FC236}">
                <a16:creationId xmlns:a16="http://schemas.microsoft.com/office/drawing/2014/main" id="{0E932728-7ABA-4912-B9CA-6B141862DD2E}"/>
              </a:ext>
            </a:extLst>
          </p:cNvPr>
          <p:cNvPicPr>
            <a:picLocks noChangeAspect="1"/>
          </p:cNvPicPr>
          <p:nvPr/>
        </p:nvPicPr>
        <p:blipFill>
          <a:blip r:embed="rId7"/>
          <a:stretch>
            <a:fillRect/>
          </a:stretch>
        </p:blipFill>
        <p:spPr>
          <a:xfrm>
            <a:off x="4182108" y="4421859"/>
            <a:ext cx="3600450" cy="11334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7F3D"/>
        </a:solidFill>
        <a:effectLst/>
      </p:bgPr>
    </p:bg>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FBD7ECD9-A71B-461A-A786-7A04280EE285}"/>
              </a:ext>
            </a:extLst>
          </p:cNvPr>
          <p:cNvPicPr>
            <a:picLocks noChangeAspect="1"/>
          </p:cNvPicPr>
          <p:nvPr/>
        </p:nvPicPr>
        <p:blipFill rotWithShape="1">
          <a:blip r:embed="rId3"/>
          <a:srcRect l="132" r="30593" b="11443"/>
          <a:stretch/>
        </p:blipFill>
        <p:spPr>
          <a:xfrm>
            <a:off x="8610600" y="3980355"/>
            <a:ext cx="3581400" cy="2877645"/>
          </a:xfrm>
          <a:prstGeom prst="rect">
            <a:avLst/>
          </a:prstGeom>
        </p:spPr>
      </p:pic>
      <p:sp>
        <p:nvSpPr>
          <p:cNvPr id="23" name="Titre 22">
            <a:extLst>
              <a:ext uri="{FF2B5EF4-FFF2-40B4-BE49-F238E27FC236}">
                <a16:creationId xmlns:a16="http://schemas.microsoft.com/office/drawing/2014/main" id="{6360B59E-B2DF-4226-9B8E-86FAD2EE7552}"/>
              </a:ext>
            </a:extLst>
          </p:cNvPr>
          <p:cNvSpPr>
            <a:spLocks noGrp="1"/>
          </p:cNvSpPr>
          <p:nvPr>
            <p:ph type="ctrTitle"/>
          </p:nvPr>
        </p:nvSpPr>
        <p:spPr/>
        <p:txBody>
          <a:bodyPr/>
          <a:lstStyle/>
          <a:p>
            <a:r>
              <a:rPr lang="fr-FR" dirty="0">
                <a:solidFill>
                  <a:schemeClr val="bg1"/>
                </a:solidFill>
              </a:rPr>
              <a:t>Les enseignements</a:t>
            </a:r>
          </a:p>
        </p:txBody>
      </p:sp>
      <p:sp>
        <p:nvSpPr>
          <p:cNvPr id="24" name="Sous-titre 23">
            <a:extLst>
              <a:ext uri="{FF2B5EF4-FFF2-40B4-BE49-F238E27FC236}">
                <a16:creationId xmlns:a16="http://schemas.microsoft.com/office/drawing/2014/main" id="{9ABE9882-F773-46ED-A198-51609701D933}"/>
              </a:ext>
            </a:extLst>
          </p:cNvPr>
          <p:cNvSpPr>
            <a:spLocks noGrp="1"/>
          </p:cNvSpPr>
          <p:nvPr>
            <p:ph type="subTitle" idx="1"/>
          </p:nvPr>
        </p:nvSpPr>
        <p:spPr/>
        <p:txBody>
          <a:bodyPr/>
          <a:lstStyle/>
          <a:p>
            <a:r>
              <a:rPr lang="fr-FR" i="1" dirty="0">
                <a:solidFill>
                  <a:schemeClr val="bg1"/>
                </a:solidFill>
              </a:rPr>
              <a:t>Our </a:t>
            </a:r>
            <a:r>
              <a:rPr lang="fr-FR" i="1" dirty="0" err="1">
                <a:solidFill>
                  <a:schemeClr val="bg1"/>
                </a:solidFill>
              </a:rPr>
              <a:t>learnings</a:t>
            </a:r>
            <a:endParaRPr lang="fr-FR" i="1" dirty="0">
              <a:solidFill>
                <a:schemeClr val="bg1"/>
              </a:solidFill>
            </a:endParaRPr>
          </a:p>
        </p:txBody>
      </p:sp>
      <p:sp>
        <p:nvSpPr>
          <p:cNvPr id="4" name="Espace réservé du numéro de diapositive 3">
            <a:extLst>
              <a:ext uri="{FF2B5EF4-FFF2-40B4-BE49-F238E27FC236}">
                <a16:creationId xmlns:a16="http://schemas.microsoft.com/office/drawing/2014/main" id="{BC3A1170-0789-4AFA-9C78-7222850C3B68}"/>
              </a:ext>
            </a:extLst>
          </p:cNvPr>
          <p:cNvSpPr>
            <a:spLocks noGrp="1"/>
          </p:cNvSpPr>
          <p:nvPr>
            <p:ph type="sldNum" idx="12"/>
          </p:nvPr>
        </p:nvSpPr>
        <p:spPr/>
        <p:txBody>
          <a:bodyPr/>
          <a:lstStyle/>
          <a:p>
            <a:fld id="{00000000-1234-1234-1234-123412341234}" type="slidenum">
              <a:rPr lang="fr-FR" smtClean="0"/>
              <a:pPr/>
              <a:t>10</a:t>
            </a:fld>
            <a:endParaRPr lang="fr-FR" dirty="0"/>
          </a:p>
        </p:txBody>
      </p:sp>
      <p:grpSp>
        <p:nvGrpSpPr>
          <p:cNvPr id="7" name="Groupe 6">
            <a:extLst>
              <a:ext uri="{FF2B5EF4-FFF2-40B4-BE49-F238E27FC236}">
                <a16:creationId xmlns:a16="http://schemas.microsoft.com/office/drawing/2014/main" id="{AE09EE47-99CE-49AE-9DBB-72A4EAA9B037}"/>
              </a:ext>
            </a:extLst>
          </p:cNvPr>
          <p:cNvGrpSpPr/>
          <p:nvPr/>
        </p:nvGrpSpPr>
        <p:grpSpPr>
          <a:xfrm>
            <a:off x="0" y="1017627"/>
            <a:ext cx="12192000" cy="390065"/>
            <a:chOff x="0" y="2816170"/>
            <a:chExt cx="12192000" cy="1860295"/>
          </a:xfrm>
          <a:solidFill>
            <a:schemeClr val="accent6">
              <a:lumMod val="20000"/>
              <a:lumOff val="80000"/>
            </a:schemeClr>
          </a:solidFill>
        </p:grpSpPr>
        <p:cxnSp>
          <p:nvCxnSpPr>
            <p:cNvPr id="8" name="Connecteur droit 7">
              <a:extLst>
                <a:ext uri="{FF2B5EF4-FFF2-40B4-BE49-F238E27FC236}">
                  <a16:creationId xmlns:a16="http://schemas.microsoft.com/office/drawing/2014/main" id="{6D272CEC-0D93-4443-AE5A-CC85E8DD5127}"/>
                </a:ext>
              </a:extLst>
            </p:cNvPr>
            <p:cNvCxnSpPr/>
            <p:nvPr/>
          </p:nvCxnSpPr>
          <p:spPr>
            <a:xfrm>
              <a:off x="0" y="3013788"/>
              <a:ext cx="12192000" cy="0"/>
            </a:xfrm>
            <a:prstGeom prst="line">
              <a:avLst/>
            </a:prstGeom>
            <a:grpFill/>
            <a:ln w="38100">
              <a:solidFill>
                <a:schemeClr val="bg1"/>
              </a:solidFill>
            </a:ln>
          </p:spPr>
          <p:style>
            <a:lnRef idx="1">
              <a:schemeClr val="accent6"/>
            </a:lnRef>
            <a:fillRef idx="0">
              <a:schemeClr val="accent6"/>
            </a:fillRef>
            <a:effectRef idx="0">
              <a:schemeClr val="accent6"/>
            </a:effectRef>
            <a:fontRef idx="minor">
              <a:schemeClr val="tx1"/>
            </a:fontRef>
          </p:style>
        </p:cxnSp>
        <p:cxnSp>
          <p:nvCxnSpPr>
            <p:cNvPr id="9" name="Connecteur droit 8">
              <a:extLst>
                <a:ext uri="{FF2B5EF4-FFF2-40B4-BE49-F238E27FC236}">
                  <a16:creationId xmlns:a16="http://schemas.microsoft.com/office/drawing/2014/main" id="{3111880A-7085-482F-9B2C-205F42E24279}"/>
                </a:ext>
              </a:extLst>
            </p:cNvPr>
            <p:cNvCxnSpPr/>
            <p:nvPr/>
          </p:nvCxnSpPr>
          <p:spPr>
            <a:xfrm>
              <a:off x="0" y="4145902"/>
              <a:ext cx="12192000" cy="0"/>
            </a:xfrm>
            <a:prstGeom prst="line">
              <a:avLst/>
            </a:prstGeom>
            <a:grpFill/>
            <a:ln w="38100">
              <a:solidFill>
                <a:schemeClr val="bg1"/>
              </a:solidFill>
            </a:ln>
          </p:spPr>
          <p:style>
            <a:lnRef idx="1">
              <a:schemeClr val="accent6"/>
            </a:lnRef>
            <a:fillRef idx="0">
              <a:schemeClr val="accent6"/>
            </a:fillRef>
            <a:effectRef idx="0">
              <a:schemeClr val="accent6"/>
            </a:effectRef>
            <a:fontRef idx="minor">
              <a:schemeClr val="tx1"/>
            </a:fontRef>
          </p:style>
        </p:cxnSp>
        <p:sp>
          <p:nvSpPr>
            <p:cNvPr id="10" name="Rectangle : coins arrondis 9">
              <a:extLst>
                <a:ext uri="{FF2B5EF4-FFF2-40B4-BE49-F238E27FC236}">
                  <a16:creationId xmlns:a16="http://schemas.microsoft.com/office/drawing/2014/main" id="{F83A8A19-D797-41F3-958C-B044B9A0F825}"/>
                </a:ext>
              </a:extLst>
            </p:cNvPr>
            <p:cNvSpPr/>
            <p:nvPr/>
          </p:nvSpPr>
          <p:spPr>
            <a:xfrm>
              <a:off x="681135" y="2816170"/>
              <a:ext cx="76854" cy="1860295"/>
            </a:xfrm>
            <a:prstGeom prst="roundRect">
              <a:avLst/>
            </a:prstGeom>
            <a:solidFill>
              <a:srgbClr val="017F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Rectangle : coins arrondis 12">
            <a:extLst>
              <a:ext uri="{FF2B5EF4-FFF2-40B4-BE49-F238E27FC236}">
                <a16:creationId xmlns:a16="http://schemas.microsoft.com/office/drawing/2014/main" id="{4369B5E9-64AB-4E69-9E08-37932648E65C}"/>
              </a:ext>
            </a:extLst>
          </p:cNvPr>
          <p:cNvSpPr/>
          <p:nvPr/>
        </p:nvSpPr>
        <p:spPr>
          <a:xfrm>
            <a:off x="11276946" y="1017626"/>
            <a:ext cx="76854" cy="390065"/>
          </a:xfrm>
          <a:prstGeom prst="roundRect">
            <a:avLst/>
          </a:prstGeom>
          <a:solidFill>
            <a:srgbClr val="017F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a:extLst>
              <a:ext uri="{FF2B5EF4-FFF2-40B4-BE49-F238E27FC236}">
                <a16:creationId xmlns:a16="http://schemas.microsoft.com/office/drawing/2014/main" id="{8F9FF366-4C87-4FF3-A8A3-B2448F68AEA9}"/>
              </a:ext>
            </a:extLst>
          </p:cNvPr>
          <p:cNvPicPr>
            <a:picLocks noChangeAspect="1"/>
          </p:cNvPicPr>
          <p:nvPr/>
        </p:nvPicPr>
        <p:blipFill rotWithShape="1">
          <a:blip r:embed="rId3"/>
          <a:srcRect r="38984" b="18528"/>
          <a:stretch/>
        </p:blipFill>
        <p:spPr>
          <a:xfrm>
            <a:off x="9037577" y="4210597"/>
            <a:ext cx="3154423" cy="2647403"/>
          </a:xfrm>
          <a:prstGeom prst="rect">
            <a:avLst/>
          </a:prstGeom>
        </p:spPr>
      </p:pic>
    </p:spTree>
    <p:extLst>
      <p:ext uri="{BB962C8B-B14F-4D97-AF65-F5344CB8AC3E}">
        <p14:creationId xmlns:p14="http://schemas.microsoft.com/office/powerpoint/2010/main" val="1241927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
          <p:cNvSpPr txBox="1">
            <a:spLocks noGrp="1"/>
          </p:cNvSpPr>
          <p:nvPr>
            <p:ph type="title"/>
          </p:nvPr>
        </p:nvSpPr>
        <p:spPr>
          <a:xfrm>
            <a:off x="1720515" y="446095"/>
            <a:ext cx="10438824" cy="88615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ct val="100000"/>
              <a:buFont typeface="Calibri"/>
              <a:buNone/>
            </a:pPr>
            <a:r>
              <a:rPr lang="fr-FR" sz="3600" dirty="0">
                <a:solidFill>
                  <a:srgbClr val="B71C20"/>
                </a:solidFill>
              </a:rPr>
              <a:t>1. Des choix de conception qui influencent les stratégies de mise à l’échelle possible</a:t>
            </a:r>
            <a:endParaRPr sz="3600" dirty="0">
              <a:solidFill>
                <a:srgbClr val="B71C20"/>
              </a:solidFill>
            </a:endParaRPr>
          </a:p>
        </p:txBody>
      </p:sp>
      <p:sp>
        <p:nvSpPr>
          <p:cNvPr id="3" name="Espace réservé du numéro de diapositive 2">
            <a:extLst>
              <a:ext uri="{FF2B5EF4-FFF2-40B4-BE49-F238E27FC236}">
                <a16:creationId xmlns:a16="http://schemas.microsoft.com/office/drawing/2014/main" id="{D13CB7F7-8B8C-47C3-A5B6-ED9B8C0DB8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11</a:t>
            </a:fld>
            <a:endParaRPr lang="fr-FR"/>
          </a:p>
        </p:txBody>
      </p:sp>
      <p:pic>
        <p:nvPicPr>
          <p:cNvPr id="4" name="Image 3">
            <a:extLst>
              <a:ext uri="{FF2B5EF4-FFF2-40B4-BE49-F238E27FC236}">
                <a16:creationId xmlns:a16="http://schemas.microsoft.com/office/drawing/2014/main" id="{915A1B3E-09E9-4826-B86B-3A12DAB73024}"/>
              </a:ext>
            </a:extLst>
          </p:cNvPr>
          <p:cNvPicPr>
            <a:picLocks noChangeAspect="1"/>
          </p:cNvPicPr>
          <p:nvPr/>
        </p:nvPicPr>
        <p:blipFill>
          <a:blip r:embed="rId3"/>
          <a:stretch>
            <a:fillRect/>
          </a:stretch>
        </p:blipFill>
        <p:spPr>
          <a:xfrm>
            <a:off x="6096000" y="2727242"/>
            <a:ext cx="6063339" cy="3336674"/>
          </a:xfrm>
          <a:prstGeom prst="rect">
            <a:avLst/>
          </a:prstGeom>
        </p:spPr>
      </p:pic>
      <p:pic>
        <p:nvPicPr>
          <p:cNvPr id="5" name="Image 4">
            <a:extLst>
              <a:ext uri="{FF2B5EF4-FFF2-40B4-BE49-F238E27FC236}">
                <a16:creationId xmlns:a16="http://schemas.microsoft.com/office/drawing/2014/main" id="{A80478AE-F685-44B9-8889-7A026CF14F4C}"/>
              </a:ext>
            </a:extLst>
          </p:cNvPr>
          <p:cNvPicPr>
            <a:picLocks noChangeAspect="1"/>
          </p:cNvPicPr>
          <p:nvPr/>
        </p:nvPicPr>
        <p:blipFill>
          <a:blip r:embed="rId4"/>
          <a:stretch>
            <a:fillRect/>
          </a:stretch>
        </p:blipFill>
        <p:spPr>
          <a:xfrm>
            <a:off x="512455" y="2349292"/>
            <a:ext cx="4871368" cy="3443840"/>
          </a:xfrm>
          <a:prstGeom prst="rect">
            <a:avLst/>
          </a:prstGeom>
        </p:spPr>
      </p:pic>
      <p:sp>
        <p:nvSpPr>
          <p:cNvPr id="13" name="Google Shape;110;p5">
            <a:extLst>
              <a:ext uri="{FF2B5EF4-FFF2-40B4-BE49-F238E27FC236}">
                <a16:creationId xmlns:a16="http://schemas.microsoft.com/office/drawing/2014/main" id="{95FDD757-577C-416C-8667-737D09439EB3}"/>
              </a:ext>
            </a:extLst>
          </p:cNvPr>
          <p:cNvSpPr txBox="1">
            <a:spLocks/>
          </p:cNvSpPr>
          <p:nvPr/>
        </p:nvSpPr>
        <p:spPr>
          <a:xfrm>
            <a:off x="4692317" y="2009413"/>
            <a:ext cx="7595936" cy="649346"/>
          </a:xfrm>
          <a:prstGeom prst="rect">
            <a:avLst/>
          </a:prstGeom>
          <a:noFill/>
          <a:ln>
            <a:noFill/>
          </a:ln>
        </p:spPr>
        <p:txBody>
          <a:bodyPr spcFirstLastPara="1" wrap="square" lIns="91425" tIns="45700" rIns="91425" bIns="45700" anchor="ctr" anchorCtr="0">
            <a:normAutofit fontScale="85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fr-FR" sz="3200" i="1" dirty="0">
                <a:solidFill>
                  <a:schemeClr val="tx1">
                    <a:lumMod val="65000"/>
                    <a:lumOff val="35000"/>
                  </a:schemeClr>
                </a:solidFill>
              </a:rPr>
              <a:t>1. Design </a:t>
            </a:r>
            <a:r>
              <a:rPr lang="fr-FR" sz="3200" i="1" dirty="0" err="1">
                <a:solidFill>
                  <a:schemeClr val="tx1">
                    <a:lumMod val="65000"/>
                    <a:lumOff val="35000"/>
                  </a:schemeClr>
                </a:solidFill>
              </a:rPr>
              <a:t>choices</a:t>
            </a:r>
            <a:r>
              <a:rPr lang="fr-FR" sz="3200" i="1" dirty="0">
                <a:solidFill>
                  <a:schemeClr val="tx1">
                    <a:lumMod val="65000"/>
                    <a:lumOff val="35000"/>
                  </a:schemeClr>
                </a:solidFill>
              </a:rPr>
              <a:t> </a:t>
            </a:r>
            <a:r>
              <a:rPr lang="fr-FR" sz="3200" i="1" dirty="0" err="1">
                <a:solidFill>
                  <a:schemeClr val="tx1">
                    <a:lumMod val="65000"/>
                    <a:lumOff val="35000"/>
                  </a:schemeClr>
                </a:solidFill>
              </a:rPr>
              <a:t>that</a:t>
            </a:r>
            <a:r>
              <a:rPr lang="fr-FR" sz="3200" i="1" dirty="0">
                <a:solidFill>
                  <a:schemeClr val="tx1">
                    <a:lumMod val="65000"/>
                    <a:lumOff val="35000"/>
                  </a:schemeClr>
                </a:solidFill>
              </a:rPr>
              <a:t> influence </a:t>
            </a:r>
            <a:r>
              <a:rPr lang="fr-FR" sz="3200" i="1" dirty="0" err="1">
                <a:solidFill>
                  <a:schemeClr val="tx1">
                    <a:lumMod val="65000"/>
                    <a:lumOff val="35000"/>
                  </a:schemeClr>
                </a:solidFill>
              </a:rPr>
              <a:t>scaling</a:t>
            </a:r>
            <a:r>
              <a:rPr lang="fr-FR" sz="3200" i="1" dirty="0">
                <a:solidFill>
                  <a:schemeClr val="tx1">
                    <a:lumMod val="65000"/>
                    <a:lumOff val="35000"/>
                  </a:schemeClr>
                </a:solidFill>
              </a:rPr>
              <a:t> </a:t>
            </a:r>
            <a:r>
              <a:rPr lang="fr-FR" sz="3200" i="1" dirty="0" err="1">
                <a:solidFill>
                  <a:schemeClr val="tx1">
                    <a:lumMod val="65000"/>
                    <a:lumOff val="35000"/>
                  </a:schemeClr>
                </a:solidFill>
              </a:rPr>
              <a:t>strategies</a:t>
            </a:r>
            <a:endParaRPr lang="fr-FR" sz="4000" i="1" dirty="0">
              <a:solidFill>
                <a:schemeClr val="tx1">
                  <a:lumMod val="65000"/>
                  <a:lumOff val="35000"/>
                </a:schemeClr>
              </a:solidFill>
            </a:endParaRPr>
          </a:p>
        </p:txBody>
      </p:sp>
      <p:sp>
        <p:nvSpPr>
          <p:cNvPr id="10" name="Rectangle 9">
            <a:extLst>
              <a:ext uri="{FF2B5EF4-FFF2-40B4-BE49-F238E27FC236}">
                <a16:creationId xmlns:a16="http://schemas.microsoft.com/office/drawing/2014/main" id="{8D7201FE-AFF6-4FC3-9D2F-47E3D6B89125}"/>
              </a:ext>
            </a:extLst>
          </p:cNvPr>
          <p:cNvSpPr/>
          <p:nvPr/>
        </p:nvSpPr>
        <p:spPr>
          <a:xfrm>
            <a:off x="273129" y="5679195"/>
            <a:ext cx="5110694" cy="769441"/>
          </a:xfrm>
          <a:prstGeom prst="rect">
            <a:avLst/>
          </a:prstGeom>
        </p:spPr>
        <p:txBody>
          <a:bodyPr wrap="none">
            <a:spAutoFit/>
          </a:bodyPr>
          <a:lstStyle/>
          <a:p>
            <a:pPr algn="ctr"/>
            <a:r>
              <a:rPr lang="fr-FR" sz="2400" b="1" dirty="0"/>
              <a:t>Choix irréversibles </a:t>
            </a:r>
          </a:p>
          <a:p>
            <a:pPr algn="ctr"/>
            <a:r>
              <a:rPr lang="fr-FR" sz="2000" dirty="0"/>
              <a:t>Ex : Système de régulation PID du réacteur</a:t>
            </a:r>
          </a:p>
        </p:txBody>
      </p:sp>
      <p:sp>
        <p:nvSpPr>
          <p:cNvPr id="15" name="Rectangle 14">
            <a:extLst>
              <a:ext uri="{FF2B5EF4-FFF2-40B4-BE49-F238E27FC236}">
                <a16:creationId xmlns:a16="http://schemas.microsoft.com/office/drawing/2014/main" id="{D090268D-9149-4978-BD01-F43529CF418D}"/>
              </a:ext>
            </a:extLst>
          </p:cNvPr>
          <p:cNvSpPr/>
          <p:nvPr/>
        </p:nvSpPr>
        <p:spPr>
          <a:xfrm>
            <a:off x="5520532" y="5883386"/>
            <a:ext cx="6062878" cy="769441"/>
          </a:xfrm>
          <a:prstGeom prst="rect">
            <a:avLst/>
          </a:prstGeom>
        </p:spPr>
        <p:txBody>
          <a:bodyPr wrap="none">
            <a:spAutoFit/>
          </a:bodyPr>
          <a:lstStyle/>
          <a:p>
            <a:pPr algn="ctr"/>
            <a:r>
              <a:rPr lang="fr-FR" sz="2400" b="1" dirty="0"/>
              <a:t>Choix ajustables</a:t>
            </a:r>
          </a:p>
          <a:p>
            <a:pPr algn="ctr"/>
            <a:r>
              <a:rPr lang="fr-FR" sz="2000" dirty="0"/>
              <a:t>Ex: Système de réduction de vitesse du torréfacteur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6" name="Google Shape;166;p12"/>
          <p:cNvSpPr txBox="1">
            <a:spLocks noGrp="1"/>
          </p:cNvSpPr>
          <p:nvPr>
            <p:ph type="body" idx="1"/>
          </p:nvPr>
        </p:nvSpPr>
        <p:spPr>
          <a:xfrm>
            <a:off x="961291" y="3869439"/>
            <a:ext cx="10540898" cy="1649565"/>
          </a:xfrm>
          <a:prstGeom prst="rect">
            <a:avLst/>
          </a:prstGeom>
          <a:solidFill>
            <a:srgbClr val="017F3D"/>
          </a:solidFill>
          <a:ln>
            <a:noFill/>
          </a:ln>
        </p:spPr>
        <p:txBody>
          <a:bodyPr spcFirstLastPara="1" wrap="square" lIns="91425" tIns="45700" rIns="91425" bIns="45700" anchor="t" anchorCtr="0">
            <a:normAutofit/>
          </a:bodyPr>
          <a:lstStyle/>
          <a:p>
            <a:pPr marL="252000" lvl="1" indent="0">
              <a:lnSpc>
                <a:spcPct val="120000"/>
              </a:lnSpc>
              <a:buSzPct val="100000"/>
              <a:buFont typeface="Arial"/>
              <a:buNone/>
            </a:pPr>
            <a:r>
              <a:rPr lang="fr-FR" dirty="0">
                <a:solidFill>
                  <a:schemeClr val="bg1"/>
                </a:solidFill>
                <a:sym typeface="Arial"/>
              </a:rPr>
              <a:t>2. Faire de la conception plus ‘ouverte’ avec une réduction des critères de flexibilité et une priorisation des spécifications techniques pour une meilleure réplication locale</a:t>
            </a:r>
          </a:p>
          <a:p>
            <a:pPr marL="800100" lvl="1" algn="l" rtl="0">
              <a:lnSpc>
                <a:spcPct val="110000"/>
              </a:lnSpc>
              <a:spcBef>
                <a:spcPts val="500"/>
              </a:spcBef>
              <a:spcAft>
                <a:spcPts val="0"/>
              </a:spcAft>
              <a:buClr>
                <a:schemeClr val="dk1"/>
              </a:buClr>
              <a:buSzPct val="100000"/>
              <a:buFont typeface="Symbol" panose="05050102010706020507" pitchFamily="18" charset="2"/>
              <a:buChar char="Þ"/>
            </a:pPr>
            <a:endParaRPr dirty="0">
              <a:solidFill>
                <a:schemeClr val="bg1"/>
              </a:solidFill>
            </a:endParaRPr>
          </a:p>
        </p:txBody>
      </p:sp>
      <p:sp>
        <p:nvSpPr>
          <p:cNvPr id="3" name="Espace réservé du numéro de diapositive 2">
            <a:extLst>
              <a:ext uri="{FF2B5EF4-FFF2-40B4-BE49-F238E27FC236}">
                <a16:creationId xmlns:a16="http://schemas.microsoft.com/office/drawing/2014/main" id="{D13CB7F7-8B8C-47C3-A5B6-ED9B8C0DB8F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12</a:t>
            </a:fld>
            <a:endParaRPr lang="fr-FR"/>
          </a:p>
        </p:txBody>
      </p:sp>
      <p:sp>
        <p:nvSpPr>
          <p:cNvPr id="6" name="Rectangle 5">
            <a:extLst>
              <a:ext uri="{FF2B5EF4-FFF2-40B4-BE49-F238E27FC236}">
                <a16:creationId xmlns:a16="http://schemas.microsoft.com/office/drawing/2014/main" id="{57BE05EF-0414-4140-989B-A3B2A85183DB}"/>
              </a:ext>
            </a:extLst>
          </p:cNvPr>
          <p:cNvSpPr/>
          <p:nvPr/>
        </p:nvSpPr>
        <p:spPr>
          <a:xfrm>
            <a:off x="951882" y="2877928"/>
            <a:ext cx="10550307" cy="830997"/>
          </a:xfrm>
          <a:prstGeom prst="rect">
            <a:avLst/>
          </a:prstGeom>
          <a:solidFill>
            <a:srgbClr val="017F3D"/>
          </a:solidFill>
        </p:spPr>
        <p:txBody>
          <a:bodyPr wrap="square">
            <a:spAutoFit/>
          </a:bodyPr>
          <a:lstStyle/>
          <a:p>
            <a:pPr marL="252000" lvl="1">
              <a:spcBef>
                <a:spcPts val="500"/>
              </a:spcBef>
              <a:buClr>
                <a:schemeClr val="dk1"/>
              </a:buClr>
              <a:buSzPct val="100000"/>
            </a:pPr>
            <a:r>
              <a:rPr lang="fr-FR" sz="2400" dirty="0">
                <a:solidFill>
                  <a:schemeClr val="bg1"/>
                </a:solidFill>
                <a:latin typeface="Calibri"/>
                <a:cs typeface="Calibri"/>
                <a:sym typeface="Calibri"/>
              </a:rPr>
              <a:t>1. Comprendre la façon dont se déroule la conception permet de construire des scénarios adaptés de mise à l’échelle</a:t>
            </a:r>
          </a:p>
        </p:txBody>
      </p:sp>
      <p:sp>
        <p:nvSpPr>
          <p:cNvPr id="12" name="Google Shape;165;p12">
            <a:extLst>
              <a:ext uri="{FF2B5EF4-FFF2-40B4-BE49-F238E27FC236}">
                <a16:creationId xmlns:a16="http://schemas.microsoft.com/office/drawing/2014/main" id="{4B50A7E0-7FDD-4D0F-888A-5085F199AEE9}"/>
              </a:ext>
            </a:extLst>
          </p:cNvPr>
          <p:cNvSpPr txBox="1">
            <a:spLocks noGrp="1"/>
          </p:cNvSpPr>
          <p:nvPr>
            <p:ph type="title"/>
          </p:nvPr>
        </p:nvSpPr>
        <p:spPr>
          <a:xfrm>
            <a:off x="1720514" y="446095"/>
            <a:ext cx="10471485" cy="88615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ct val="100000"/>
              <a:buFont typeface="Calibri"/>
              <a:buNone/>
            </a:pPr>
            <a:r>
              <a:rPr lang="fr-FR" sz="3600" dirty="0">
                <a:solidFill>
                  <a:srgbClr val="B71C20"/>
                </a:solidFill>
              </a:rPr>
              <a:t>1.bis. Des choix de conception qui influencent les stratégies de mise à l’échelle possible</a:t>
            </a:r>
            <a:endParaRPr sz="3600" dirty="0">
              <a:solidFill>
                <a:srgbClr val="B71C20"/>
              </a:solidFill>
            </a:endParaRPr>
          </a:p>
        </p:txBody>
      </p:sp>
      <p:sp>
        <p:nvSpPr>
          <p:cNvPr id="13" name="Google Shape;110;p5">
            <a:extLst>
              <a:ext uri="{FF2B5EF4-FFF2-40B4-BE49-F238E27FC236}">
                <a16:creationId xmlns:a16="http://schemas.microsoft.com/office/drawing/2014/main" id="{8FB39871-A74F-483D-B59E-395DDAAC7DD0}"/>
              </a:ext>
            </a:extLst>
          </p:cNvPr>
          <p:cNvSpPr txBox="1">
            <a:spLocks/>
          </p:cNvSpPr>
          <p:nvPr/>
        </p:nvSpPr>
        <p:spPr>
          <a:xfrm>
            <a:off x="4692317" y="2009413"/>
            <a:ext cx="7595936" cy="649346"/>
          </a:xfrm>
          <a:prstGeom prst="rect">
            <a:avLst/>
          </a:prstGeom>
          <a:noFill/>
          <a:ln>
            <a:noFill/>
          </a:ln>
        </p:spPr>
        <p:txBody>
          <a:bodyPr spcFirstLastPara="1" wrap="square" lIns="91425" tIns="45700" rIns="91425" bIns="45700" anchor="ctr" anchorCtr="0">
            <a:normAutofit fontScale="85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fr-FR" sz="3200" i="1" dirty="0">
                <a:solidFill>
                  <a:schemeClr val="tx1">
                    <a:lumMod val="65000"/>
                    <a:lumOff val="35000"/>
                  </a:schemeClr>
                </a:solidFill>
              </a:rPr>
              <a:t>1. Design </a:t>
            </a:r>
            <a:r>
              <a:rPr lang="fr-FR" sz="3200" i="1" dirty="0" err="1">
                <a:solidFill>
                  <a:schemeClr val="tx1">
                    <a:lumMod val="65000"/>
                    <a:lumOff val="35000"/>
                  </a:schemeClr>
                </a:solidFill>
              </a:rPr>
              <a:t>choices</a:t>
            </a:r>
            <a:r>
              <a:rPr lang="fr-FR" sz="3200" i="1" dirty="0">
                <a:solidFill>
                  <a:schemeClr val="tx1">
                    <a:lumMod val="65000"/>
                    <a:lumOff val="35000"/>
                  </a:schemeClr>
                </a:solidFill>
              </a:rPr>
              <a:t> </a:t>
            </a:r>
            <a:r>
              <a:rPr lang="fr-FR" sz="3200" i="1" dirty="0" err="1">
                <a:solidFill>
                  <a:schemeClr val="tx1">
                    <a:lumMod val="65000"/>
                    <a:lumOff val="35000"/>
                  </a:schemeClr>
                </a:solidFill>
              </a:rPr>
              <a:t>that</a:t>
            </a:r>
            <a:r>
              <a:rPr lang="fr-FR" sz="3200" i="1" dirty="0">
                <a:solidFill>
                  <a:schemeClr val="tx1">
                    <a:lumMod val="65000"/>
                    <a:lumOff val="35000"/>
                  </a:schemeClr>
                </a:solidFill>
              </a:rPr>
              <a:t> influence </a:t>
            </a:r>
            <a:r>
              <a:rPr lang="fr-FR" sz="3200" i="1" dirty="0" err="1">
                <a:solidFill>
                  <a:schemeClr val="tx1">
                    <a:lumMod val="65000"/>
                    <a:lumOff val="35000"/>
                  </a:schemeClr>
                </a:solidFill>
              </a:rPr>
              <a:t>scaling</a:t>
            </a:r>
            <a:r>
              <a:rPr lang="fr-FR" sz="3200" i="1" dirty="0">
                <a:solidFill>
                  <a:schemeClr val="tx1">
                    <a:lumMod val="65000"/>
                    <a:lumOff val="35000"/>
                  </a:schemeClr>
                </a:solidFill>
              </a:rPr>
              <a:t> </a:t>
            </a:r>
            <a:r>
              <a:rPr lang="fr-FR" sz="3200" i="1" dirty="0" err="1">
                <a:solidFill>
                  <a:schemeClr val="tx1">
                    <a:lumMod val="65000"/>
                    <a:lumOff val="35000"/>
                  </a:schemeClr>
                </a:solidFill>
              </a:rPr>
              <a:t>strategies</a:t>
            </a:r>
            <a:endParaRPr lang="fr-FR" sz="4000" i="1" dirty="0">
              <a:solidFill>
                <a:schemeClr val="tx1">
                  <a:lumMod val="65000"/>
                  <a:lumOff val="35000"/>
                </a:schemeClr>
              </a:solidFill>
            </a:endParaRPr>
          </a:p>
        </p:txBody>
      </p:sp>
    </p:spTree>
    <p:extLst>
      <p:ext uri="{BB962C8B-B14F-4D97-AF65-F5344CB8AC3E}">
        <p14:creationId xmlns:p14="http://schemas.microsoft.com/office/powerpoint/2010/main" val="2078149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3"/>
          <p:cNvSpPr txBox="1">
            <a:spLocks noGrp="1"/>
          </p:cNvSpPr>
          <p:nvPr>
            <p:ph type="title"/>
          </p:nvPr>
        </p:nvSpPr>
        <p:spPr>
          <a:xfrm>
            <a:off x="1732546" y="228600"/>
            <a:ext cx="10459453" cy="126073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sz="3600" dirty="0">
                <a:solidFill>
                  <a:srgbClr val="B71C20"/>
                </a:solidFill>
              </a:rPr>
              <a:t>2. Le rôle des prototypes pour comprendre et faire évoluer la collaboration</a:t>
            </a:r>
            <a:endParaRPr sz="3600" dirty="0">
              <a:solidFill>
                <a:srgbClr val="B71C20"/>
              </a:solidFill>
            </a:endParaRPr>
          </a:p>
        </p:txBody>
      </p:sp>
      <p:sp>
        <p:nvSpPr>
          <p:cNvPr id="173" name="Google Shape;173;p13"/>
          <p:cNvSpPr txBox="1">
            <a:spLocks noGrp="1"/>
          </p:cNvSpPr>
          <p:nvPr>
            <p:ph type="body" idx="1"/>
          </p:nvPr>
        </p:nvSpPr>
        <p:spPr>
          <a:xfrm>
            <a:off x="6709928" y="3287543"/>
            <a:ext cx="5271797" cy="1465419"/>
          </a:xfrm>
          <a:prstGeom prst="rect">
            <a:avLst/>
          </a:prstGeom>
          <a:solidFill>
            <a:srgbClr val="017F3D"/>
          </a:solidFill>
          <a:ln>
            <a:noFill/>
          </a:ln>
        </p:spPr>
        <p:txBody>
          <a:bodyPr spcFirstLastPara="1" wrap="square" lIns="91425" tIns="45700" rIns="91425" bIns="45700" anchor="t" anchorCtr="0">
            <a:normAutofit fontScale="62500" lnSpcReduction="20000"/>
          </a:bodyPr>
          <a:lstStyle/>
          <a:p>
            <a:pPr marL="127761" lvl="0" indent="0" algn="just" rtl="0">
              <a:lnSpc>
                <a:spcPct val="115000"/>
              </a:lnSpc>
              <a:spcBef>
                <a:spcPts val="1000"/>
              </a:spcBef>
              <a:spcAft>
                <a:spcPts val="0"/>
              </a:spcAft>
              <a:buSzPct val="69405"/>
              <a:buNone/>
            </a:pPr>
            <a:r>
              <a:rPr lang="fr-FR" sz="3268" dirty="0">
                <a:solidFill>
                  <a:schemeClr val="bg1"/>
                </a:solidFill>
              </a:rPr>
              <a:t>- Les prototypes comme objets intermédiaires</a:t>
            </a:r>
          </a:p>
          <a:p>
            <a:pPr marL="127761" lvl="0" indent="0" algn="just" rtl="0">
              <a:lnSpc>
                <a:spcPct val="115000"/>
              </a:lnSpc>
              <a:spcBef>
                <a:spcPts val="1000"/>
              </a:spcBef>
              <a:spcAft>
                <a:spcPts val="0"/>
              </a:spcAft>
              <a:buSzPct val="69405"/>
              <a:buNone/>
            </a:pPr>
            <a:r>
              <a:rPr lang="fr-FR" sz="3268" dirty="0">
                <a:solidFill>
                  <a:schemeClr val="bg1"/>
                </a:solidFill>
              </a:rPr>
              <a:t>- Contributions à l’apprentissage collectif</a:t>
            </a:r>
          </a:p>
          <a:p>
            <a:pPr marL="127761" lvl="0" indent="0" algn="just" rtl="0">
              <a:lnSpc>
                <a:spcPct val="115000"/>
              </a:lnSpc>
              <a:spcBef>
                <a:spcPts val="1000"/>
              </a:spcBef>
              <a:spcAft>
                <a:spcPts val="0"/>
              </a:spcAft>
              <a:buSzPct val="69405"/>
              <a:buNone/>
            </a:pPr>
            <a:r>
              <a:rPr lang="fr-FR" sz="3268" dirty="0">
                <a:solidFill>
                  <a:schemeClr val="bg1"/>
                </a:solidFill>
              </a:rPr>
              <a:t>- Vers une théorie de l’engagement</a:t>
            </a:r>
            <a:endParaRPr sz="3268" dirty="0">
              <a:solidFill>
                <a:schemeClr val="bg1"/>
              </a:solidFill>
            </a:endParaRPr>
          </a:p>
        </p:txBody>
      </p:sp>
      <p:sp>
        <p:nvSpPr>
          <p:cNvPr id="3" name="Espace réservé du numéro de diapositive 2">
            <a:extLst>
              <a:ext uri="{FF2B5EF4-FFF2-40B4-BE49-F238E27FC236}">
                <a16:creationId xmlns:a16="http://schemas.microsoft.com/office/drawing/2014/main" id="{722E2544-2AC9-41F5-BD20-EAAA78703C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13</a:t>
            </a:fld>
            <a:endParaRPr lang="fr-FR"/>
          </a:p>
        </p:txBody>
      </p:sp>
      <p:sp>
        <p:nvSpPr>
          <p:cNvPr id="9" name="Google Shape;110;p5">
            <a:extLst>
              <a:ext uri="{FF2B5EF4-FFF2-40B4-BE49-F238E27FC236}">
                <a16:creationId xmlns:a16="http://schemas.microsoft.com/office/drawing/2014/main" id="{F895007F-A4CF-403B-9B96-BD3A69FAE31F}"/>
              </a:ext>
            </a:extLst>
          </p:cNvPr>
          <p:cNvSpPr txBox="1">
            <a:spLocks/>
          </p:cNvSpPr>
          <p:nvPr/>
        </p:nvSpPr>
        <p:spPr>
          <a:xfrm>
            <a:off x="3793957" y="1811056"/>
            <a:ext cx="8398042" cy="8379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fr-FR" sz="2400" i="1" dirty="0">
                <a:solidFill>
                  <a:schemeClr val="tx1">
                    <a:lumMod val="65000"/>
                    <a:lumOff val="35000"/>
                  </a:schemeClr>
                </a:solidFill>
              </a:rPr>
              <a:t>2. The </a:t>
            </a:r>
            <a:r>
              <a:rPr lang="fr-FR" sz="2400" i="1" dirty="0" err="1">
                <a:solidFill>
                  <a:schemeClr val="tx1">
                    <a:lumMod val="65000"/>
                    <a:lumOff val="35000"/>
                  </a:schemeClr>
                </a:solidFill>
              </a:rPr>
              <a:t>role</a:t>
            </a:r>
            <a:r>
              <a:rPr lang="fr-FR" sz="2400" i="1" dirty="0">
                <a:solidFill>
                  <a:schemeClr val="tx1">
                    <a:lumMod val="65000"/>
                    <a:lumOff val="35000"/>
                  </a:schemeClr>
                </a:solidFill>
              </a:rPr>
              <a:t> of prototypes to </a:t>
            </a:r>
            <a:r>
              <a:rPr lang="fr-FR" sz="2400" i="1" dirty="0" err="1">
                <a:solidFill>
                  <a:schemeClr val="tx1">
                    <a:lumMod val="65000"/>
                    <a:lumOff val="35000"/>
                  </a:schemeClr>
                </a:solidFill>
              </a:rPr>
              <a:t>understand</a:t>
            </a:r>
            <a:r>
              <a:rPr lang="fr-FR" sz="2400" i="1" dirty="0">
                <a:solidFill>
                  <a:schemeClr val="tx1">
                    <a:lumMod val="65000"/>
                    <a:lumOff val="35000"/>
                  </a:schemeClr>
                </a:solidFill>
              </a:rPr>
              <a:t> and </a:t>
            </a:r>
            <a:r>
              <a:rPr lang="fr-FR" sz="2400" i="1" dirty="0" err="1">
                <a:solidFill>
                  <a:schemeClr val="tx1">
                    <a:lumMod val="65000"/>
                    <a:lumOff val="35000"/>
                  </a:schemeClr>
                </a:solidFill>
              </a:rPr>
              <a:t>improve</a:t>
            </a:r>
            <a:r>
              <a:rPr lang="fr-FR" sz="2400" i="1" dirty="0">
                <a:solidFill>
                  <a:schemeClr val="tx1">
                    <a:lumMod val="65000"/>
                    <a:lumOff val="35000"/>
                  </a:schemeClr>
                </a:solidFill>
              </a:rPr>
              <a:t> collaboration</a:t>
            </a:r>
            <a:endParaRPr lang="fr-FR" sz="3200" i="1" dirty="0">
              <a:solidFill>
                <a:schemeClr val="tx1">
                  <a:lumMod val="65000"/>
                  <a:lumOff val="35000"/>
                </a:schemeClr>
              </a:solidFill>
            </a:endParaRPr>
          </a:p>
        </p:txBody>
      </p:sp>
      <p:pic>
        <p:nvPicPr>
          <p:cNvPr id="10" name="Image 9">
            <a:extLst>
              <a:ext uri="{FF2B5EF4-FFF2-40B4-BE49-F238E27FC236}">
                <a16:creationId xmlns:a16="http://schemas.microsoft.com/office/drawing/2014/main" id="{D7B180DE-8896-43B9-9E4F-AE0E33DCFC5F}"/>
              </a:ext>
            </a:extLst>
          </p:cNvPr>
          <p:cNvPicPr>
            <a:picLocks noChangeAspect="1"/>
          </p:cNvPicPr>
          <p:nvPr/>
        </p:nvPicPr>
        <p:blipFill>
          <a:blip r:embed="rId3"/>
          <a:stretch>
            <a:fillRect/>
          </a:stretch>
        </p:blipFill>
        <p:spPr>
          <a:xfrm>
            <a:off x="210275" y="2967941"/>
            <a:ext cx="2506980" cy="2659380"/>
          </a:xfrm>
          <a:prstGeom prst="rect">
            <a:avLst/>
          </a:prstGeom>
        </p:spPr>
      </p:pic>
      <p:pic>
        <p:nvPicPr>
          <p:cNvPr id="11" name="Image 10">
            <a:extLst>
              <a:ext uri="{FF2B5EF4-FFF2-40B4-BE49-F238E27FC236}">
                <a16:creationId xmlns:a16="http://schemas.microsoft.com/office/drawing/2014/main" id="{F8D8ABF5-6749-4B61-90B4-5DA0C9BEF69F}"/>
              </a:ext>
            </a:extLst>
          </p:cNvPr>
          <p:cNvPicPr>
            <a:picLocks noChangeAspect="1"/>
          </p:cNvPicPr>
          <p:nvPr/>
        </p:nvPicPr>
        <p:blipFill>
          <a:blip r:embed="rId4"/>
          <a:stretch>
            <a:fillRect/>
          </a:stretch>
        </p:blipFill>
        <p:spPr>
          <a:xfrm>
            <a:off x="2867064" y="2971751"/>
            <a:ext cx="3528060" cy="26517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3283e9029f0_1_0"/>
          <p:cNvSpPr txBox="1">
            <a:spLocks noGrp="1"/>
          </p:cNvSpPr>
          <p:nvPr>
            <p:ph type="title"/>
          </p:nvPr>
        </p:nvSpPr>
        <p:spPr>
          <a:xfrm>
            <a:off x="1684421" y="229389"/>
            <a:ext cx="10507579"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sz="3600" dirty="0">
                <a:solidFill>
                  <a:srgbClr val="B71C20"/>
                </a:solidFill>
              </a:rPr>
              <a:t>3. La mise en place de dispositifs innovants pour accompagner la mise à l’échelle</a:t>
            </a:r>
            <a:endParaRPr sz="3600" dirty="0">
              <a:solidFill>
                <a:srgbClr val="B71C20"/>
              </a:solidFill>
            </a:endParaRPr>
          </a:p>
        </p:txBody>
      </p:sp>
      <p:sp>
        <p:nvSpPr>
          <p:cNvPr id="180" name="Google Shape;180;g3283e9029f0_1_0"/>
          <p:cNvSpPr txBox="1">
            <a:spLocks noGrp="1"/>
          </p:cNvSpPr>
          <p:nvPr>
            <p:ph type="body" idx="1"/>
          </p:nvPr>
        </p:nvSpPr>
        <p:spPr>
          <a:xfrm>
            <a:off x="529971" y="2558991"/>
            <a:ext cx="10812000" cy="3790051"/>
          </a:xfrm>
          <a:prstGeom prst="rect">
            <a:avLst/>
          </a:prstGeom>
        </p:spPr>
        <p:txBody>
          <a:bodyPr spcFirstLastPara="1" wrap="square" lIns="91425" tIns="45700" rIns="91425" bIns="45700" anchor="t" anchorCtr="0">
            <a:normAutofit/>
          </a:bodyPr>
          <a:lstStyle/>
          <a:p>
            <a:pPr marL="88900" lvl="0" indent="0">
              <a:buSzPts val="2200"/>
              <a:buNone/>
            </a:pPr>
            <a:r>
              <a:rPr lang="fr-FR" sz="2400" dirty="0"/>
              <a:t>Un dispositif pour consolider les apprentissages à l’échelle territoriale</a:t>
            </a:r>
          </a:p>
          <a:p>
            <a:pPr marL="374650" indent="-285750">
              <a:buSzPts val="2200"/>
            </a:pPr>
            <a:r>
              <a:rPr lang="fr-FR" sz="2000" dirty="0"/>
              <a:t>PME pilote comme rôle pivot auprès des PME de leurs territoires</a:t>
            </a:r>
          </a:p>
          <a:p>
            <a:pPr marL="374650" indent="-285750">
              <a:buSzPts val="2200"/>
            </a:pPr>
            <a:r>
              <a:rPr lang="fr-FR" sz="2000" dirty="0"/>
              <a:t>Implication de « nouveaux » équipementiers en peer-to-peer, avec les équipementiers superviseurs/formateurs</a:t>
            </a:r>
          </a:p>
          <a:p>
            <a:pPr marL="374650" indent="-285750">
              <a:buSzPts val="2200"/>
            </a:pPr>
            <a:r>
              <a:rPr lang="fr-FR" sz="2000" dirty="0"/>
              <a:t>Développement de nouvelles activités et compétences, notamment sur des études de marché</a:t>
            </a:r>
          </a:p>
          <a:p>
            <a:pPr lvl="1" indent="-368300">
              <a:spcBef>
                <a:spcPts val="1000"/>
              </a:spcBef>
              <a:buSzPts val="2200"/>
              <a:buChar char="-"/>
            </a:pPr>
            <a:endParaRPr lang="fr-FR" sz="2000" dirty="0"/>
          </a:p>
          <a:p>
            <a:pPr marL="88900" indent="0">
              <a:buSzPts val="2200"/>
              <a:buNone/>
            </a:pPr>
            <a:r>
              <a:rPr lang="fr-FR" sz="2400" dirty="0"/>
              <a:t>Pilotage et stratégie de déploiement des dispositifs</a:t>
            </a:r>
          </a:p>
          <a:p>
            <a:pPr marL="431800">
              <a:buSzPts val="2200"/>
            </a:pPr>
            <a:r>
              <a:rPr lang="fr-FR" sz="2000" dirty="0"/>
              <a:t>Renforcement territorial avec la création d’un réseau de PME et autres acteurs clé</a:t>
            </a:r>
          </a:p>
          <a:p>
            <a:pPr marL="431800">
              <a:buSzPts val="2200"/>
            </a:pPr>
            <a:r>
              <a:rPr lang="fr-FR" sz="2000" dirty="0"/>
              <a:t>Première expérimentation d’une chartre de collaboration </a:t>
            </a:r>
          </a:p>
        </p:txBody>
      </p:sp>
      <p:sp>
        <p:nvSpPr>
          <p:cNvPr id="3" name="Espace réservé du numéro de diapositive 2">
            <a:extLst>
              <a:ext uri="{FF2B5EF4-FFF2-40B4-BE49-F238E27FC236}">
                <a16:creationId xmlns:a16="http://schemas.microsoft.com/office/drawing/2014/main" id="{D3A8384E-EB63-48ED-A8A0-9AC11D5D6B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14</a:t>
            </a:fld>
            <a:endParaRPr lang="fr-FR"/>
          </a:p>
        </p:txBody>
      </p:sp>
      <p:sp>
        <p:nvSpPr>
          <p:cNvPr id="7" name="Google Shape;110;p5">
            <a:extLst>
              <a:ext uri="{FF2B5EF4-FFF2-40B4-BE49-F238E27FC236}">
                <a16:creationId xmlns:a16="http://schemas.microsoft.com/office/drawing/2014/main" id="{A769C423-2E45-4E81-8847-329823BED70B}"/>
              </a:ext>
            </a:extLst>
          </p:cNvPr>
          <p:cNvSpPr txBox="1">
            <a:spLocks/>
          </p:cNvSpPr>
          <p:nvPr/>
        </p:nvSpPr>
        <p:spPr>
          <a:xfrm>
            <a:off x="4944979" y="1990860"/>
            <a:ext cx="7247021" cy="565345"/>
          </a:xfrm>
          <a:prstGeom prst="rect">
            <a:avLst/>
          </a:prstGeom>
          <a:noFill/>
          <a:ln>
            <a:noFill/>
          </a:ln>
        </p:spPr>
        <p:txBody>
          <a:bodyPr spcFirstLastPara="1" wrap="square" lIns="91425" tIns="45700" rIns="91425" bIns="45700" anchor="ctr" anchorCtr="0">
            <a:normAutofit fontScale="85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fr-FR" sz="3200" i="1" dirty="0">
                <a:solidFill>
                  <a:schemeClr val="tx1">
                    <a:lumMod val="65000"/>
                    <a:lumOff val="35000"/>
                  </a:schemeClr>
                </a:solidFill>
              </a:rPr>
              <a:t>3. Innovative </a:t>
            </a:r>
            <a:r>
              <a:rPr lang="fr-FR" sz="3200" i="1" dirty="0" err="1">
                <a:solidFill>
                  <a:schemeClr val="tx1">
                    <a:lumMod val="65000"/>
                    <a:lumOff val="35000"/>
                  </a:schemeClr>
                </a:solidFill>
              </a:rPr>
              <a:t>facilities</a:t>
            </a:r>
            <a:r>
              <a:rPr lang="fr-FR" sz="3200" i="1" dirty="0">
                <a:solidFill>
                  <a:schemeClr val="tx1">
                    <a:lumMod val="65000"/>
                    <a:lumOff val="35000"/>
                  </a:schemeClr>
                </a:solidFill>
              </a:rPr>
              <a:t> to support </a:t>
            </a:r>
            <a:r>
              <a:rPr lang="fr-FR" sz="3200" i="1" dirty="0" err="1">
                <a:solidFill>
                  <a:schemeClr val="tx1">
                    <a:lumMod val="65000"/>
                    <a:lumOff val="35000"/>
                  </a:schemeClr>
                </a:solidFill>
              </a:rPr>
              <a:t>scaling</a:t>
            </a:r>
            <a:r>
              <a:rPr lang="fr-FR" sz="3200" i="1" dirty="0">
                <a:solidFill>
                  <a:schemeClr val="tx1">
                    <a:lumMod val="65000"/>
                    <a:lumOff val="35000"/>
                  </a:schemeClr>
                </a:solidFill>
              </a:rPr>
              <a:t> </a:t>
            </a:r>
            <a:r>
              <a:rPr lang="fr-FR" sz="3200" i="1" dirty="0" err="1">
                <a:solidFill>
                  <a:schemeClr val="tx1">
                    <a:lumMod val="65000"/>
                    <a:lumOff val="35000"/>
                  </a:schemeClr>
                </a:solidFill>
              </a:rPr>
              <a:t>processes</a:t>
            </a:r>
            <a:endParaRPr lang="fr-FR" sz="4000" i="1" dirty="0">
              <a:solidFill>
                <a:schemeClr val="tx1">
                  <a:lumMod val="65000"/>
                  <a:lumOff val="3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4" name="Titre 3">
            <a:extLst>
              <a:ext uri="{FF2B5EF4-FFF2-40B4-BE49-F238E27FC236}">
                <a16:creationId xmlns:a16="http://schemas.microsoft.com/office/drawing/2014/main" id="{F55B38BD-46F1-4B0B-9851-8AF7C74C7206}"/>
              </a:ext>
            </a:extLst>
          </p:cNvPr>
          <p:cNvSpPr>
            <a:spLocks noGrp="1"/>
          </p:cNvSpPr>
          <p:nvPr>
            <p:ph type="title"/>
          </p:nvPr>
        </p:nvSpPr>
        <p:spPr>
          <a:xfrm>
            <a:off x="1768643" y="288757"/>
            <a:ext cx="9585158" cy="819073"/>
          </a:xfrm>
        </p:spPr>
        <p:txBody>
          <a:bodyPr>
            <a:normAutofit fontScale="90000"/>
          </a:bodyPr>
          <a:lstStyle/>
          <a:p>
            <a:r>
              <a:rPr lang="fr-FR" dirty="0">
                <a:solidFill>
                  <a:srgbClr val="B71C20"/>
                </a:solidFill>
              </a:rPr>
              <a:t>4. Le rôle clé des OIP dans la mise à l’échelle </a:t>
            </a:r>
            <a:endParaRPr lang="fr-FR" dirty="0"/>
          </a:p>
        </p:txBody>
      </p:sp>
      <p:sp>
        <p:nvSpPr>
          <p:cNvPr id="5" name="Espace réservé du texte 4">
            <a:extLst>
              <a:ext uri="{FF2B5EF4-FFF2-40B4-BE49-F238E27FC236}">
                <a16:creationId xmlns:a16="http://schemas.microsoft.com/office/drawing/2014/main" id="{4B9A6A60-7F1D-44F0-A21E-F818B13B3649}"/>
              </a:ext>
            </a:extLst>
          </p:cNvPr>
          <p:cNvSpPr>
            <a:spLocks noGrp="1"/>
          </p:cNvSpPr>
          <p:nvPr>
            <p:ph type="body" idx="1"/>
          </p:nvPr>
        </p:nvSpPr>
        <p:spPr>
          <a:xfrm>
            <a:off x="838201" y="2971800"/>
            <a:ext cx="10515600" cy="3397668"/>
          </a:xfrm>
        </p:spPr>
        <p:txBody>
          <a:bodyPr>
            <a:normAutofit lnSpcReduction="10000"/>
          </a:bodyPr>
          <a:lstStyle/>
          <a:p>
            <a:pPr marL="0" lvl="0" indent="0">
              <a:lnSpc>
                <a:spcPct val="115000"/>
              </a:lnSpc>
              <a:spcBef>
                <a:spcPts val="0"/>
              </a:spcBef>
              <a:buSzPts val="1100"/>
              <a:buNone/>
            </a:pPr>
            <a:r>
              <a:rPr lang="fr-FR" sz="2000" dirty="0"/>
              <a:t>• Un positionnement stratégique des OIP des différentes filières dès la conception du projet</a:t>
            </a:r>
          </a:p>
          <a:p>
            <a:pPr lvl="0" indent="-381000">
              <a:lnSpc>
                <a:spcPct val="115000"/>
              </a:lnSpc>
              <a:spcBef>
                <a:spcPts val="0"/>
              </a:spcBef>
              <a:buSzPts val="2400"/>
              <a:buFont typeface="Calibri"/>
              <a:buChar char="-"/>
            </a:pPr>
            <a:r>
              <a:rPr lang="fr-FR" sz="2000" dirty="0"/>
              <a:t>Construction du chemin d’impact (méthode IMPRESS ex-ante)</a:t>
            </a:r>
          </a:p>
          <a:p>
            <a:pPr lvl="0" indent="-381000">
              <a:lnSpc>
                <a:spcPct val="115000"/>
              </a:lnSpc>
              <a:spcBef>
                <a:spcPts val="0"/>
              </a:spcBef>
              <a:buSzPts val="2400"/>
              <a:buFont typeface="Calibri"/>
              <a:buChar char="-"/>
            </a:pPr>
            <a:r>
              <a:rPr lang="fr-FR" sz="2000" dirty="0"/>
              <a:t>Contractualisation au travers d’une convention de collaboration entre OIP et projet</a:t>
            </a:r>
          </a:p>
          <a:p>
            <a:pPr marL="76200" lvl="0" indent="0">
              <a:lnSpc>
                <a:spcPct val="115000"/>
              </a:lnSpc>
              <a:spcBef>
                <a:spcPts val="0"/>
              </a:spcBef>
              <a:buSzPts val="2400"/>
              <a:buNone/>
            </a:pPr>
            <a:endParaRPr lang="fr-FR" sz="2000" dirty="0"/>
          </a:p>
          <a:p>
            <a:pPr marL="76200" lvl="0" indent="0">
              <a:lnSpc>
                <a:spcPct val="115000"/>
              </a:lnSpc>
              <a:spcBef>
                <a:spcPts val="0"/>
              </a:spcBef>
              <a:buSzPts val="2400"/>
              <a:buNone/>
            </a:pPr>
            <a:r>
              <a:rPr lang="fr-FR" sz="2000" dirty="0"/>
              <a:t>Les OIP comme levier pour la diffusion nationale à partir des dispositifs territoriaux </a:t>
            </a:r>
          </a:p>
          <a:p>
            <a:pPr marL="342900" lvl="0">
              <a:lnSpc>
                <a:spcPct val="115000"/>
              </a:lnSpc>
              <a:spcBef>
                <a:spcPts val="0"/>
              </a:spcBef>
              <a:buSzPts val="1100"/>
              <a:buFontTx/>
              <a:buChar char="-"/>
            </a:pPr>
            <a:r>
              <a:rPr lang="fr-FR" sz="2000" i="1" dirty="0"/>
              <a:t>Exemple:  diffusion de l’information auprès des PME, Organisation de visites dans les PME pilotes</a:t>
            </a:r>
          </a:p>
          <a:p>
            <a:pPr marL="342900" lvl="0">
              <a:lnSpc>
                <a:spcPct val="115000"/>
              </a:lnSpc>
              <a:spcBef>
                <a:spcPts val="0"/>
              </a:spcBef>
              <a:buSzPts val="1100"/>
              <a:buFontTx/>
              <a:buChar char="-"/>
            </a:pPr>
            <a:endParaRPr lang="fr-FR" sz="2000" i="1" dirty="0"/>
          </a:p>
          <a:p>
            <a:pPr marL="0" lvl="0" indent="0">
              <a:lnSpc>
                <a:spcPct val="115000"/>
              </a:lnSpc>
              <a:spcBef>
                <a:spcPts val="0"/>
              </a:spcBef>
              <a:buSzPts val="1100"/>
              <a:buNone/>
            </a:pPr>
            <a:r>
              <a:rPr lang="fr-FR" sz="2000" dirty="0"/>
              <a:t>• Un rôle clé dans la sensibilisation et le plaidoyer auprès des décideurs politiques</a:t>
            </a:r>
          </a:p>
          <a:p>
            <a:pPr marL="76200" lvl="0" indent="0">
              <a:lnSpc>
                <a:spcPct val="115000"/>
              </a:lnSpc>
              <a:spcBef>
                <a:spcPts val="0"/>
              </a:spcBef>
              <a:buSzPts val="2400"/>
              <a:buNone/>
            </a:pPr>
            <a:r>
              <a:rPr lang="fr-FR" sz="2000" dirty="0"/>
              <a:t>= Convention et financement pour communiquer et plaidoyer au niveau local, régional et national</a:t>
            </a:r>
          </a:p>
          <a:p>
            <a:pPr marL="76200" lvl="0" indent="0">
              <a:lnSpc>
                <a:spcPct val="115000"/>
              </a:lnSpc>
              <a:spcBef>
                <a:spcPts val="0"/>
              </a:spcBef>
              <a:buSzPts val="2400"/>
              <a:buNone/>
            </a:pPr>
            <a:r>
              <a:rPr lang="fr-FR" sz="2000" dirty="0"/>
              <a:t>Formation de formateurs</a:t>
            </a:r>
          </a:p>
        </p:txBody>
      </p:sp>
      <p:sp>
        <p:nvSpPr>
          <p:cNvPr id="3" name="Espace réservé du numéro de diapositive 2">
            <a:extLst>
              <a:ext uri="{FF2B5EF4-FFF2-40B4-BE49-F238E27FC236}">
                <a16:creationId xmlns:a16="http://schemas.microsoft.com/office/drawing/2014/main" id="{DE5DF1E0-E674-4F9A-A43D-10D0D2D8F1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15</a:t>
            </a:fld>
            <a:endParaRPr lang="fr-FR"/>
          </a:p>
        </p:txBody>
      </p:sp>
      <p:sp>
        <p:nvSpPr>
          <p:cNvPr id="7" name="ZoneTexte 6">
            <a:extLst>
              <a:ext uri="{FF2B5EF4-FFF2-40B4-BE49-F238E27FC236}">
                <a16:creationId xmlns:a16="http://schemas.microsoft.com/office/drawing/2014/main" id="{D5DFCA5E-8614-4176-8F87-56A85BB8D989}"/>
              </a:ext>
            </a:extLst>
          </p:cNvPr>
          <p:cNvSpPr txBox="1"/>
          <p:nvPr/>
        </p:nvSpPr>
        <p:spPr>
          <a:xfrm>
            <a:off x="822150" y="2344998"/>
            <a:ext cx="5739072" cy="461665"/>
          </a:xfrm>
          <a:prstGeom prst="rect">
            <a:avLst/>
          </a:prstGeom>
          <a:noFill/>
        </p:spPr>
        <p:txBody>
          <a:bodyPr wrap="none" rtlCol="0">
            <a:spAutoFit/>
          </a:bodyPr>
          <a:lstStyle/>
          <a:p>
            <a:r>
              <a:rPr lang="fr-FR" sz="2400" dirty="0"/>
              <a:t>OIP = Organisation Interprofessionnelles</a:t>
            </a:r>
          </a:p>
        </p:txBody>
      </p:sp>
      <p:sp>
        <p:nvSpPr>
          <p:cNvPr id="11" name="Google Shape;110;p5">
            <a:extLst>
              <a:ext uri="{FF2B5EF4-FFF2-40B4-BE49-F238E27FC236}">
                <a16:creationId xmlns:a16="http://schemas.microsoft.com/office/drawing/2014/main" id="{AD84A112-6495-4C10-B838-E27EFC55E221}"/>
              </a:ext>
            </a:extLst>
          </p:cNvPr>
          <p:cNvSpPr txBox="1">
            <a:spLocks/>
          </p:cNvSpPr>
          <p:nvPr/>
        </p:nvSpPr>
        <p:spPr>
          <a:xfrm>
            <a:off x="7256304" y="1697084"/>
            <a:ext cx="5296643" cy="56534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fr-FR" sz="3200" i="1" dirty="0">
                <a:solidFill>
                  <a:schemeClr val="tx1">
                    <a:lumMod val="65000"/>
                    <a:lumOff val="35000"/>
                  </a:schemeClr>
                </a:solidFill>
              </a:rPr>
              <a:t>Key </a:t>
            </a:r>
            <a:r>
              <a:rPr lang="fr-FR" sz="3200" i="1" dirty="0" err="1">
                <a:solidFill>
                  <a:schemeClr val="tx1">
                    <a:lumMod val="65000"/>
                    <a:lumOff val="35000"/>
                  </a:schemeClr>
                </a:solidFill>
              </a:rPr>
              <a:t>role</a:t>
            </a:r>
            <a:r>
              <a:rPr lang="fr-FR" sz="3200" i="1" dirty="0">
                <a:solidFill>
                  <a:schemeClr val="tx1">
                    <a:lumMod val="65000"/>
                    <a:lumOff val="35000"/>
                  </a:schemeClr>
                </a:solidFill>
              </a:rPr>
              <a:t> of IPO in </a:t>
            </a:r>
            <a:r>
              <a:rPr lang="fr-FR" sz="3200" i="1" dirty="0" err="1">
                <a:solidFill>
                  <a:schemeClr val="tx1">
                    <a:lumMod val="65000"/>
                    <a:lumOff val="35000"/>
                  </a:schemeClr>
                </a:solidFill>
              </a:rPr>
              <a:t>scaling</a:t>
            </a:r>
            <a:r>
              <a:rPr lang="fr-FR" sz="3200" i="1" dirty="0">
                <a:solidFill>
                  <a:schemeClr val="tx1">
                    <a:lumMod val="65000"/>
                    <a:lumOff val="35000"/>
                  </a:schemeClr>
                </a:solidFill>
              </a:rPr>
              <a:t> up</a:t>
            </a:r>
            <a:endParaRPr lang="fr-FR" sz="4000" i="1" dirty="0">
              <a:solidFill>
                <a:schemeClr val="tx1">
                  <a:lumMod val="65000"/>
                  <a:lumOff val="35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2774424024_0_12"/>
          <p:cNvSpPr txBox="1">
            <a:spLocks noGrp="1"/>
          </p:cNvSpPr>
          <p:nvPr>
            <p:ph type="title"/>
          </p:nvPr>
        </p:nvSpPr>
        <p:spPr>
          <a:xfrm>
            <a:off x="1695528" y="250362"/>
            <a:ext cx="9566030" cy="782978"/>
          </a:xfrm>
          <a:prstGeom prst="rect">
            <a:avLst/>
          </a:prstGeom>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None/>
            </a:pPr>
            <a:r>
              <a:rPr lang="fr-FR" sz="3600" dirty="0">
                <a:solidFill>
                  <a:srgbClr val="B71C20"/>
                </a:solidFill>
                <a:latin typeface="Arial"/>
                <a:ea typeface="Arial"/>
                <a:cs typeface="Arial"/>
                <a:sym typeface="Arial"/>
              </a:rPr>
              <a:t>5. La structuration nécessaire des équipementiers</a:t>
            </a:r>
            <a:endParaRPr sz="3600" dirty="0">
              <a:solidFill>
                <a:srgbClr val="B71C20"/>
              </a:solidFill>
            </a:endParaRPr>
          </a:p>
        </p:txBody>
      </p:sp>
      <p:sp>
        <p:nvSpPr>
          <p:cNvPr id="193" name="Google Shape;193;g32774424024_0_12"/>
          <p:cNvSpPr txBox="1">
            <a:spLocks noGrp="1"/>
          </p:cNvSpPr>
          <p:nvPr>
            <p:ph type="body" idx="1"/>
          </p:nvPr>
        </p:nvSpPr>
        <p:spPr>
          <a:xfrm>
            <a:off x="838200" y="2324100"/>
            <a:ext cx="10515600" cy="4144822"/>
          </a:xfrm>
          <a:prstGeom prst="rect">
            <a:avLst/>
          </a:prstGeom>
        </p:spPr>
        <p:txBody>
          <a:bodyPr spcFirstLastPara="1" wrap="square" lIns="91425" tIns="45700" rIns="91425" bIns="45700" anchor="t" anchorCtr="0">
            <a:noAutofit/>
          </a:bodyPr>
          <a:lstStyle/>
          <a:p>
            <a:pPr marL="0" indent="0">
              <a:lnSpc>
                <a:spcPct val="105000"/>
              </a:lnSpc>
              <a:spcBef>
                <a:spcPts val="0"/>
              </a:spcBef>
              <a:buSzPts val="852"/>
              <a:buNone/>
            </a:pPr>
            <a:r>
              <a:rPr lang="fr-FR" sz="1800" dirty="0"/>
              <a:t>• La structuration de la profession = condition nécessaire à l’émergence du secteur bioénergie</a:t>
            </a:r>
          </a:p>
          <a:p>
            <a:pPr marL="0" indent="0">
              <a:lnSpc>
                <a:spcPct val="105000"/>
              </a:lnSpc>
              <a:spcBef>
                <a:spcPts val="0"/>
              </a:spcBef>
              <a:buSzPts val="852"/>
              <a:buNone/>
            </a:pPr>
            <a:endParaRPr lang="fr-FR" sz="1800" dirty="0"/>
          </a:p>
          <a:p>
            <a:pPr marL="285750" indent="-285750">
              <a:lnSpc>
                <a:spcPct val="105000"/>
              </a:lnSpc>
              <a:spcBef>
                <a:spcPts val="0"/>
              </a:spcBef>
              <a:buSzPts val="852"/>
            </a:pPr>
            <a:r>
              <a:rPr lang="fr-FR" sz="1800" dirty="0"/>
              <a:t>Un travail progressif de structuration des équipementiers à plusieurs niveaux</a:t>
            </a:r>
            <a:endParaRPr sz="1800" dirty="0"/>
          </a:p>
          <a:p>
            <a:pPr marL="457200" lvl="0" indent="-381629" algn="l" rtl="0">
              <a:lnSpc>
                <a:spcPct val="105000"/>
              </a:lnSpc>
              <a:spcBef>
                <a:spcPts val="0"/>
              </a:spcBef>
              <a:spcAft>
                <a:spcPts val="0"/>
              </a:spcAft>
              <a:buSzPts val="2410"/>
              <a:buChar char="-"/>
            </a:pPr>
            <a:r>
              <a:rPr lang="fr-FR" sz="1800" dirty="0"/>
              <a:t>Renforcement sur la formation professionnelle et académique (premier diagnostic de l’offre et des besoins réalisé) </a:t>
            </a:r>
          </a:p>
          <a:p>
            <a:pPr marL="457200" lvl="0" indent="-381629" algn="l" rtl="0">
              <a:lnSpc>
                <a:spcPct val="105000"/>
              </a:lnSpc>
              <a:spcBef>
                <a:spcPts val="0"/>
              </a:spcBef>
              <a:spcAft>
                <a:spcPts val="0"/>
              </a:spcAft>
              <a:buSzPts val="2410"/>
              <a:buChar char="-"/>
            </a:pPr>
            <a:r>
              <a:rPr lang="fr-FR" sz="1800" dirty="0"/>
              <a:t>Renforcement des capacités des équipementiers à se structurer (ateliers, plan d’action…) </a:t>
            </a:r>
          </a:p>
          <a:p>
            <a:pPr marL="457200" lvl="0" indent="-381629" algn="l" rtl="0">
              <a:lnSpc>
                <a:spcPct val="105000"/>
              </a:lnSpc>
              <a:spcBef>
                <a:spcPts val="0"/>
              </a:spcBef>
              <a:spcAft>
                <a:spcPts val="0"/>
              </a:spcAft>
              <a:buSzPts val="2410"/>
              <a:buChar char="-"/>
            </a:pPr>
            <a:r>
              <a:rPr lang="fr-FR" sz="1800" dirty="0"/>
              <a:t>Apprendre à collaborer et dépasser la méfiance</a:t>
            </a:r>
          </a:p>
          <a:p>
            <a:pPr marL="75571" lvl="0" indent="0" algn="l" rtl="0">
              <a:lnSpc>
                <a:spcPct val="105000"/>
              </a:lnSpc>
              <a:spcBef>
                <a:spcPts val="0"/>
              </a:spcBef>
              <a:spcAft>
                <a:spcPts val="0"/>
              </a:spcAft>
              <a:buSzPts val="2410"/>
              <a:buNone/>
            </a:pPr>
            <a:endParaRPr sz="1800" dirty="0"/>
          </a:p>
          <a:p>
            <a:pPr marL="0" lvl="0" indent="0" algn="l" rtl="0">
              <a:lnSpc>
                <a:spcPct val="105000"/>
              </a:lnSpc>
              <a:spcBef>
                <a:spcPts val="0"/>
              </a:spcBef>
              <a:spcAft>
                <a:spcPts val="0"/>
              </a:spcAft>
              <a:buClr>
                <a:schemeClr val="dk1"/>
              </a:buClr>
              <a:buSzPts val="852"/>
              <a:buFont typeface="Arial"/>
              <a:buNone/>
            </a:pPr>
            <a:endParaRPr lang="fr-FR" sz="1600" dirty="0"/>
          </a:p>
        </p:txBody>
      </p:sp>
      <p:sp>
        <p:nvSpPr>
          <p:cNvPr id="3" name="Espace réservé du numéro de diapositive 2">
            <a:extLst>
              <a:ext uri="{FF2B5EF4-FFF2-40B4-BE49-F238E27FC236}">
                <a16:creationId xmlns:a16="http://schemas.microsoft.com/office/drawing/2014/main" id="{C13E316D-DF45-4B48-B994-F89DAECA1B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16</a:t>
            </a:fld>
            <a:endParaRPr lang="fr-FR" dirty="0"/>
          </a:p>
        </p:txBody>
      </p:sp>
      <p:sp>
        <p:nvSpPr>
          <p:cNvPr id="7" name="Google Shape;110;p5">
            <a:extLst>
              <a:ext uri="{FF2B5EF4-FFF2-40B4-BE49-F238E27FC236}">
                <a16:creationId xmlns:a16="http://schemas.microsoft.com/office/drawing/2014/main" id="{190BC1AA-1D3A-44D6-BB00-89C21DA02E64}"/>
              </a:ext>
            </a:extLst>
          </p:cNvPr>
          <p:cNvSpPr txBox="1">
            <a:spLocks/>
          </p:cNvSpPr>
          <p:nvPr/>
        </p:nvSpPr>
        <p:spPr>
          <a:xfrm>
            <a:off x="4944979" y="1758754"/>
            <a:ext cx="7247021" cy="565345"/>
          </a:xfrm>
          <a:prstGeom prst="rect">
            <a:avLst/>
          </a:prstGeom>
          <a:no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fr-FR" sz="3200" i="1" dirty="0">
                <a:solidFill>
                  <a:schemeClr val="tx1">
                    <a:lumMod val="65000"/>
                    <a:lumOff val="35000"/>
                  </a:schemeClr>
                </a:solidFill>
              </a:rPr>
              <a:t>The </a:t>
            </a:r>
            <a:r>
              <a:rPr lang="fr-FR" sz="3200" i="1" dirty="0" err="1">
                <a:solidFill>
                  <a:schemeClr val="tx1">
                    <a:lumMod val="65000"/>
                    <a:lumOff val="35000"/>
                  </a:schemeClr>
                </a:solidFill>
              </a:rPr>
              <a:t>necessary</a:t>
            </a:r>
            <a:r>
              <a:rPr lang="fr-FR" sz="3200" i="1" dirty="0">
                <a:solidFill>
                  <a:schemeClr val="tx1">
                    <a:lumMod val="65000"/>
                    <a:lumOff val="35000"/>
                  </a:schemeClr>
                </a:solidFill>
              </a:rPr>
              <a:t> structuration of </a:t>
            </a:r>
            <a:r>
              <a:rPr lang="fr-FR" sz="3200" i="1" dirty="0" err="1">
                <a:solidFill>
                  <a:schemeClr val="tx1">
                    <a:lumMod val="65000"/>
                    <a:lumOff val="35000"/>
                  </a:schemeClr>
                </a:solidFill>
              </a:rPr>
              <a:t>manufacturers</a:t>
            </a:r>
            <a:endParaRPr lang="fr-FR" sz="4000" i="1" dirty="0">
              <a:solidFill>
                <a:schemeClr val="tx1">
                  <a:lumMod val="65000"/>
                  <a:lumOff val="35000"/>
                </a:schemeClr>
              </a:solidFill>
            </a:endParaRPr>
          </a:p>
        </p:txBody>
      </p:sp>
      <p:pic>
        <p:nvPicPr>
          <p:cNvPr id="5" name="Image 4">
            <a:extLst>
              <a:ext uri="{FF2B5EF4-FFF2-40B4-BE49-F238E27FC236}">
                <a16:creationId xmlns:a16="http://schemas.microsoft.com/office/drawing/2014/main" id="{24A0B28E-852A-4951-A3A2-5F08BFCEEC5F}"/>
              </a:ext>
            </a:extLst>
          </p:cNvPr>
          <p:cNvPicPr>
            <a:picLocks noChangeAspect="1"/>
          </p:cNvPicPr>
          <p:nvPr/>
        </p:nvPicPr>
        <p:blipFill>
          <a:blip r:embed="rId3"/>
          <a:stretch>
            <a:fillRect/>
          </a:stretch>
        </p:blipFill>
        <p:spPr>
          <a:xfrm>
            <a:off x="7098102" y="4183955"/>
            <a:ext cx="3393057" cy="25532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17F3D"/>
        </a:solidFill>
        <a:effectLst/>
      </p:bgPr>
    </p:bg>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FBD7ECD9-A71B-461A-A786-7A04280EE285}"/>
              </a:ext>
            </a:extLst>
          </p:cNvPr>
          <p:cNvPicPr>
            <a:picLocks noChangeAspect="1"/>
          </p:cNvPicPr>
          <p:nvPr/>
        </p:nvPicPr>
        <p:blipFill rotWithShape="1">
          <a:blip r:embed="rId3"/>
          <a:srcRect l="132" r="30593" b="11443"/>
          <a:stretch/>
        </p:blipFill>
        <p:spPr>
          <a:xfrm>
            <a:off x="8610600" y="3980355"/>
            <a:ext cx="3581400" cy="2877645"/>
          </a:xfrm>
          <a:prstGeom prst="rect">
            <a:avLst/>
          </a:prstGeom>
        </p:spPr>
      </p:pic>
      <p:sp>
        <p:nvSpPr>
          <p:cNvPr id="23" name="Titre 22">
            <a:extLst>
              <a:ext uri="{FF2B5EF4-FFF2-40B4-BE49-F238E27FC236}">
                <a16:creationId xmlns:a16="http://schemas.microsoft.com/office/drawing/2014/main" id="{6360B59E-B2DF-4226-9B8E-86FAD2EE7552}"/>
              </a:ext>
            </a:extLst>
          </p:cNvPr>
          <p:cNvSpPr>
            <a:spLocks noGrp="1"/>
          </p:cNvSpPr>
          <p:nvPr>
            <p:ph type="ctrTitle"/>
          </p:nvPr>
        </p:nvSpPr>
        <p:spPr/>
        <p:txBody>
          <a:bodyPr/>
          <a:lstStyle/>
          <a:p>
            <a:r>
              <a:rPr lang="fr-FR" dirty="0">
                <a:solidFill>
                  <a:schemeClr val="bg1"/>
                </a:solidFill>
              </a:rPr>
              <a:t>Conclusion</a:t>
            </a:r>
          </a:p>
        </p:txBody>
      </p:sp>
      <p:sp>
        <p:nvSpPr>
          <p:cNvPr id="24" name="Sous-titre 23">
            <a:extLst>
              <a:ext uri="{FF2B5EF4-FFF2-40B4-BE49-F238E27FC236}">
                <a16:creationId xmlns:a16="http://schemas.microsoft.com/office/drawing/2014/main" id="{9ABE9882-F773-46ED-A198-51609701D933}"/>
              </a:ext>
            </a:extLst>
          </p:cNvPr>
          <p:cNvSpPr>
            <a:spLocks noGrp="1"/>
          </p:cNvSpPr>
          <p:nvPr>
            <p:ph type="subTitle" idx="1"/>
          </p:nvPr>
        </p:nvSpPr>
        <p:spPr/>
        <p:txBody>
          <a:bodyPr/>
          <a:lstStyle/>
          <a:p>
            <a:r>
              <a:rPr lang="fr-FR" i="1" dirty="0">
                <a:solidFill>
                  <a:schemeClr val="bg1"/>
                </a:solidFill>
              </a:rPr>
              <a:t>Conclusion </a:t>
            </a:r>
          </a:p>
        </p:txBody>
      </p:sp>
      <p:sp>
        <p:nvSpPr>
          <p:cNvPr id="4" name="Espace réservé du numéro de diapositive 3">
            <a:extLst>
              <a:ext uri="{FF2B5EF4-FFF2-40B4-BE49-F238E27FC236}">
                <a16:creationId xmlns:a16="http://schemas.microsoft.com/office/drawing/2014/main" id="{BC3A1170-0789-4AFA-9C78-7222850C3B68}"/>
              </a:ext>
            </a:extLst>
          </p:cNvPr>
          <p:cNvSpPr>
            <a:spLocks noGrp="1"/>
          </p:cNvSpPr>
          <p:nvPr>
            <p:ph type="sldNum" idx="12"/>
          </p:nvPr>
        </p:nvSpPr>
        <p:spPr/>
        <p:txBody>
          <a:bodyPr/>
          <a:lstStyle/>
          <a:p>
            <a:fld id="{00000000-1234-1234-1234-123412341234}" type="slidenum">
              <a:rPr lang="fr-FR" smtClean="0"/>
              <a:pPr/>
              <a:t>17</a:t>
            </a:fld>
            <a:endParaRPr lang="fr-FR" dirty="0"/>
          </a:p>
        </p:txBody>
      </p:sp>
      <p:grpSp>
        <p:nvGrpSpPr>
          <p:cNvPr id="7" name="Groupe 6">
            <a:extLst>
              <a:ext uri="{FF2B5EF4-FFF2-40B4-BE49-F238E27FC236}">
                <a16:creationId xmlns:a16="http://schemas.microsoft.com/office/drawing/2014/main" id="{AE09EE47-99CE-49AE-9DBB-72A4EAA9B037}"/>
              </a:ext>
            </a:extLst>
          </p:cNvPr>
          <p:cNvGrpSpPr/>
          <p:nvPr/>
        </p:nvGrpSpPr>
        <p:grpSpPr>
          <a:xfrm>
            <a:off x="0" y="1017627"/>
            <a:ext cx="12192000" cy="390065"/>
            <a:chOff x="0" y="2816170"/>
            <a:chExt cx="12192000" cy="1860295"/>
          </a:xfrm>
          <a:solidFill>
            <a:schemeClr val="accent6">
              <a:lumMod val="20000"/>
              <a:lumOff val="80000"/>
            </a:schemeClr>
          </a:solidFill>
        </p:grpSpPr>
        <p:cxnSp>
          <p:nvCxnSpPr>
            <p:cNvPr id="8" name="Connecteur droit 7">
              <a:extLst>
                <a:ext uri="{FF2B5EF4-FFF2-40B4-BE49-F238E27FC236}">
                  <a16:creationId xmlns:a16="http://schemas.microsoft.com/office/drawing/2014/main" id="{6D272CEC-0D93-4443-AE5A-CC85E8DD5127}"/>
                </a:ext>
              </a:extLst>
            </p:cNvPr>
            <p:cNvCxnSpPr/>
            <p:nvPr/>
          </p:nvCxnSpPr>
          <p:spPr>
            <a:xfrm>
              <a:off x="0" y="3013788"/>
              <a:ext cx="12192000" cy="0"/>
            </a:xfrm>
            <a:prstGeom prst="line">
              <a:avLst/>
            </a:prstGeom>
            <a:grpFill/>
            <a:ln w="38100">
              <a:solidFill>
                <a:schemeClr val="bg1"/>
              </a:solidFill>
            </a:ln>
          </p:spPr>
          <p:style>
            <a:lnRef idx="1">
              <a:schemeClr val="accent6"/>
            </a:lnRef>
            <a:fillRef idx="0">
              <a:schemeClr val="accent6"/>
            </a:fillRef>
            <a:effectRef idx="0">
              <a:schemeClr val="accent6"/>
            </a:effectRef>
            <a:fontRef idx="minor">
              <a:schemeClr val="tx1"/>
            </a:fontRef>
          </p:style>
        </p:cxnSp>
        <p:cxnSp>
          <p:nvCxnSpPr>
            <p:cNvPr id="9" name="Connecteur droit 8">
              <a:extLst>
                <a:ext uri="{FF2B5EF4-FFF2-40B4-BE49-F238E27FC236}">
                  <a16:creationId xmlns:a16="http://schemas.microsoft.com/office/drawing/2014/main" id="{3111880A-7085-482F-9B2C-205F42E24279}"/>
                </a:ext>
              </a:extLst>
            </p:cNvPr>
            <p:cNvCxnSpPr/>
            <p:nvPr/>
          </p:nvCxnSpPr>
          <p:spPr>
            <a:xfrm>
              <a:off x="0" y="4145902"/>
              <a:ext cx="12192000" cy="0"/>
            </a:xfrm>
            <a:prstGeom prst="line">
              <a:avLst/>
            </a:prstGeom>
            <a:grpFill/>
            <a:ln w="38100">
              <a:solidFill>
                <a:schemeClr val="bg1"/>
              </a:solidFill>
            </a:ln>
          </p:spPr>
          <p:style>
            <a:lnRef idx="1">
              <a:schemeClr val="accent6"/>
            </a:lnRef>
            <a:fillRef idx="0">
              <a:schemeClr val="accent6"/>
            </a:fillRef>
            <a:effectRef idx="0">
              <a:schemeClr val="accent6"/>
            </a:effectRef>
            <a:fontRef idx="minor">
              <a:schemeClr val="tx1"/>
            </a:fontRef>
          </p:style>
        </p:cxnSp>
        <p:sp>
          <p:nvSpPr>
            <p:cNvPr id="10" name="Rectangle : coins arrondis 9">
              <a:extLst>
                <a:ext uri="{FF2B5EF4-FFF2-40B4-BE49-F238E27FC236}">
                  <a16:creationId xmlns:a16="http://schemas.microsoft.com/office/drawing/2014/main" id="{F83A8A19-D797-41F3-958C-B044B9A0F825}"/>
                </a:ext>
              </a:extLst>
            </p:cNvPr>
            <p:cNvSpPr/>
            <p:nvPr/>
          </p:nvSpPr>
          <p:spPr>
            <a:xfrm>
              <a:off x="681135" y="2816170"/>
              <a:ext cx="76854" cy="1860295"/>
            </a:xfrm>
            <a:prstGeom prst="roundRect">
              <a:avLst/>
            </a:prstGeom>
            <a:solidFill>
              <a:srgbClr val="017F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Rectangle : coins arrondis 12">
            <a:extLst>
              <a:ext uri="{FF2B5EF4-FFF2-40B4-BE49-F238E27FC236}">
                <a16:creationId xmlns:a16="http://schemas.microsoft.com/office/drawing/2014/main" id="{4369B5E9-64AB-4E69-9E08-37932648E65C}"/>
              </a:ext>
            </a:extLst>
          </p:cNvPr>
          <p:cNvSpPr/>
          <p:nvPr/>
        </p:nvSpPr>
        <p:spPr>
          <a:xfrm>
            <a:off x="11276946" y="1017626"/>
            <a:ext cx="76854" cy="390065"/>
          </a:xfrm>
          <a:prstGeom prst="roundRect">
            <a:avLst/>
          </a:prstGeom>
          <a:solidFill>
            <a:srgbClr val="017F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a:extLst>
              <a:ext uri="{FF2B5EF4-FFF2-40B4-BE49-F238E27FC236}">
                <a16:creationId xmlns:a16="http://schemas.microsoft.com/office/drawing/2014/main" id="{8F9FF366-4C87-4FF3-A8A3-B2448F68AEA9}"/>
              </a:ext>
            </a:extLst>
          </p:cNvPr>
          <p:cNvPicPr>
            <a:picLocks noChangeAspect="1"/>
          </p:cNvPicPr>
          <p:nvPr/>
        </p:nvPicPr>
        <p:blipFill rotWithShape="1">
          <a:blip r:embed="rId3"/>
          <a:srcRect r="38984" b="18528"/>
          <a:stretch/>
        </p:blipFill>
        <p:spPr>
          <a:xfrm>
            <a:off x="9037577" y="4210597"/>
            <a:ext cx="3154423" cy="2647403"/>
          </a:xfrm>
          <a:prstGeom prst="rect">
            <a:avLst/>
          </a:prstGeom>
        </p:spPr>
      </p:pic>
    </p:spTree>
    <p:extLst>
      <p:ext uri="{BB962C8B-B14F-4D97-AF65-F5344CB8AC3E}">
        <p14:creationId xmlns:p14="http://schemas.microsoft.com/office/powerpoint/2010/main" val="3357504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dirty="0">
                <a:solidFill>
                  <a:srgbClr val="B71C20"/>
                </a:solidFill>
              </a:rPr>
              <a:t>Conclusion</a:t>
            </a:r>
            <a:endParaRPr dirty="0">
              <a:solidFill>
                <a:srgbClr val="B71C20"/>
              </a:solidFill>
            </a:endParaRPr>
          </a:p>
        </p:txBody>
      </p:sp>
      <p:sp>
        <p:nvSpPr>
          <p:cNvPr id="4" name="Espace réservé du texte 3">
            <a:extLst>
              <a:ext uri="{FF2B5EF4-FFF2-40B4-BE49-F238E27FC236}">
                <a16:creationId xmlns:a16="http://schemas.microsoft.com/office/drawing/2014/main" id="{6C54612F-013C-40AF-B988-02C909163543}"/>
              </a:ext>
            </a:extLst>
          </p:cNvPr>
          <p:cNvSpPr>
            <a:spLocks noGrp="1"/>
          </p:cNvSpPr>
          <p:nvPr>
            <p:ph type="body" idx="1"/>
          </p:nvPr>
        </p:nvSpPr>
        <p:spPr>
          <a:xfrm>
            <a:off x="838200" y="2087592"/>
            <a:ext cx="10515600" cy="4633883"/>
          </a:xfrm>
        </p:spPr>
        <p:txBody>
          <a:bodyPr>
            <a:normAutofit/>
          </a:bodyPr>
          <a:lstStyle/>
          <a:p>
            <a:pPr>
              <a:lnSpc>
                <a:spcPct val="125000"/>
              </a:lnSpc>
              <a:spcBef>
                <a:spcPts val="0"/>
              </a:spcBef>
            </a:pPr>
            <a:r>
              <a:rPr lang="fr-FR" sz="1900" dirty="0"/>
              <a:t>L’analyse des trajectoires de conception permet de construire des scenarios plus adaptés à la mise à l’échelle des innovations bioénergies. Les OIC en tant qu’outils de médiation entre les acteurs du réseau sociotechnique constituent un instrument central de cette approche. </a:t>
            </a:r>
          </a:p>
          <a:p>
            <a:pPr>
              <a:lnSpc>
                <a:spcPct val="125000"/>
              </a:lnSpc>
              <a:spcBef>
                <a:spcPts val="0"/>
              </a:spcBef>
            </a:pPr>
            <a:endParaRPr lang="fr-FR" sz="1900" dirty="0"/>
          </a:p>
          <a:p>
            <a:pPr>
              <a:lnSpc>
                <a:spcPct val="125000"/>
              </a:lnSpc>
              <a:spcBef>
                <a:spcPts val="0"/>
              </a:spcBef>
            </a:pPr>
            <a:r>
              <a:rPr lang="fr-FR" sz="1900" dirty="0"/>
              <a:t>Rôle stratégique indispensable des OIP et des Organisations des acteurs de la bioénergie dans la mise à l’échelle mais des difficultés liées à des niveaux de structuration et d’expérience différenciés en fonction des </a:t>
            </a:r>
            <a:r>
              <a:rPr lang="fr-FR" sz="1900"/>
              <a:t>pays.</a:t>
            </a:r>
          </a:p>
          <a:p>
            <a:pPr>
              <a:lnSpc>
                <a:spcPct val="125000"/>
              </a:lnSpc>
              <a:spcBef>
                <a:spcPts val="0"/>
              </a:spcBef>
            </a:pPr>
            <a:endParaRPr lang="fr-FR" sz="1900" dirty="0"/>
          </a:p>
          <a:p>
            <a:pPr>
              <a:lnSpc>
                <a:spcPct val="125000"/>
              </a:lnSpc>
              <a:spcBef>
                <a:spcPts val="0"/>
              </a:spcBef>
            </a:pPr>
            <a:r>
              <a:rPr lang="fr-FR" sz="1900" dirty="0"/>
              <a:t>Nécessité pour les projets d’intervenir sur le renforcement des capacités de ces organisations pour la mise à l’échelle qui s’inscrit nécessairement dans un pas de temps beaucoup plus long que celui d’un projet. </a:t>
            </a:r>
          </a:p>
          <a:p>
            <a:pPr algn="just">
              <a:lnSpc>
                <a:spcPct val="110000"/>
              </a:lnSpc>
            </a:pPr>
            <a:endParaRPr lang="fr-FR" dirty="0"/>
          </a:p>
        </p:txBody>
      </p:sp>
      <p:sp>
        <p:nvSpPr>
          <p:cNvPr id="3" name="Espace réservé du numéro de diapositive 2">
            <a:extLst>
              <a:ext uri="{FF2B5EF4-FFF2-40B4-BE49-F238E27FC236}">
                <a16:creationId xmlns:a16="http://schemas.microsoft.com/office/drawing/2014/main" id="{A37F5E80-9C52-4A79-869F-FC5D515A05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18</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32" name="Rectangle 31">
            <a:extLst>
              <a:ext uri="{FF2B5EF4-FFF2-40B4-BE49-F238E27FC236}">
                <a16:creationId xmlns:a16="http://schemas.microsoft.com/office/drawing/2014/main" id="{FD1AC1FA-5122-4CBC-8CBA-5CD8B607E070}"/>
              </a:ext>
            </a:extLst>
          </p:cNvPr>
          <p:cNvSpPr/>
          <p:nvPr/>
        </p:nvSpPr>
        <p:spPr>
          <a:xfrm>
            <a:off x="0" y="3511852"/>
            <a:ext cx="12192000" cy="113211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6" name="Groupe 25">
            <a:extLst>
              <a:ext uri="{FF2B5EF4-FFF2-40B4-BE49-F238E27FC236}">
                <a16:creationId xmlns:a16="http://schemas.microsoft.com/office/drawing/2014/main" id="{AEBDF116-03DB-40BB-889C-0B8CDAEFE13C}"/>
              </a:ext>
            </a:extLst>
          </p:cNvPr>
          <p:cNvGrpSpPr/>
          <p:nvPr/>
        </p:nvGrpSpPr>
        <p:grpSpPr>
          <a:xfrm>
            <a:off x="0" y="3429000"/>
            <a:ext cx="12192000" cy="1286499"/>
            <a:chOff x="0" y="2930936"/>
            <a:chExt cx="12192000" cy="1286499"/>
          </a:xfrm>
          <a:solidFill>
            <a:schemeClr val="accent6">
              <a:lumMod val="20000"/>
              <a:lumOff val="80000"/>
            </a:schemeClr>
          </a:solidFill>
        </p:grpSpPr>
        <p:cxnSp>
          <p:nvCxnSpPr>
            <p:cNvPr id="23" name="Connecteur droit 22">
              <a:extLst>
                <a:ext uri="{FF2B5EF4-FFF2-40B4-BE49-F238E27FC236}">
                  <a16:creationId xmlns:a16="http://schemas.microsoft.com/office/drawing/2014/main" id="{14E7C356-1B87-44E3-A4B8-3DA3700A9797}"/>
                </a:ext>
              </a:extLst>
            </p:cNvPr>
            <p:cNvCxnSpPr/>
            <p:nvPr/>
          </p:nvCxnSpPr>
          <p:spPr>
            <a:xfrm>
              <a:off x="0" y="3013788"/>
              <a:ext cx="12192000" cy="0"/>
            </a:xfrm>
            <a:prstGeom prst="line">
              <a:avLst/>
            </a:prstGeom>
            <a:grpFill/>
            <a:ln w="38100">
              <a:solidFill>
                <a:srgbClr val="017F3D"/>
              </a:solidFill>
            </a:ln>
          </p:spPr>
          <p:style>
            <a:lnRef idx="1">
              <a:schemeClr val="accent6"/>
            </a:lnRef>
            <a:fillRef idx="0">
              <a:schemeClr val="accent6"/>
            </a:fillRef>
            <a:effectRef idx="0">
              <a:schemeClr val="accent6"/>
            </a:effectRef>
            <a:fontRef idx="minor">
              <a:schemeClr val="tx1"/>
            </a:fontRef>
          </p:style>
        </p:cxnSp>
        <p:cxnSp>
          <p:nvCxnSpPr>
            <p:cNvPr id="33" name="Connecteur droit 32">
              <a:extLst>
                <a:ext uri="{FF2B5EF4-FFF2-40B4-BE49-F238E27FC236}">
                  <a16:creationId xmlns:a16="http://schemas.microsoft.com/office/drawing/2014/main" id="{9A9C76F5-0051-488B-9581-D3A86E3BD628}"/>
                </a:ext>
              </a:extLst>
            </p:cNvPr>
            <p:cNvCxnSpPr/>
            <p:nvPr/>
          </p:nvCxnSpPr>
          <p:spPr>
            <a:xfrm>
              <a:off x="0" y="4145902"/>
              <a:ext cx="12192000" cy="0"/>
            </a:xfrm>
            <a:prstGeom prst="line">
              <a:avLst/>
            </a:prstGeom>
            <a:grpFill/>
            <a:ln w="38100">
              <a:solidFill>
                <a:srgbClr val="017F3D"/>
              </a:solidFill>
            </a:ln>
          </p:spPr>
          <p:style>
            <a:lnRef idx="1">
              <a:schemeClr val="accent6"/>
            </a:lnRef>
            <a:fillRef idx="0">
              <a:schemeClr val="accent6"/>
            </a:fillRef>
            <a:effectRef idx="0">
              <a:schemeClr val="accent6"/>
            </a:effectRef>
            <a:fontRef idx="minor">
              <a:schemeClr val="tx1"/>
            </a:fontRef>
          </p:style>
        </p:cxnSp>
        <p:sp>
          <p:nvSpPr>
            <p:cNvPr id="25" name="Rectangle : coins arrondis 24">
              <a:extLst>
                <a:ext uri="{FF2B5EF4-FFF2-40B4-BE49-F238E27FC236}">
                  <a16:creationId xmlns:a16="http://schemas.microsoft.com/office/drawing/2014/main" id="{AA53C645-F386-438E-9BE4-E94809D98960}"/>
                </a:ext>
              </a:extLst>
            </p:cNvPr>
            <p:cNvSpPr/>
            <p:nvPr/>
          </p:nvSpPr>
          <p:spPr>
            <a:xfrm>
              <a:off x="681135" y="2930936"/>
              <a:ext cx="223934" cy="1286499"/>
            </a:xfrm>
            <a:prstGeom prst="roundRect">
              <a:avLst/>
            </a:prstGeom>
            <a:grpFill/>
            <a:ln>
              <a:solidFill>
                <a:srgbClr val="017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 coins arrondis 34">
              <a:extLst>
                <a:ext uri="{FF2B5EF4-FFF2-40B4-BE49-F238E27FC236}">
                  <a16:creationId xmlns:a16="http://schemas.microsoft.com/office/drawing/2014/main" id="{ED9FEC6D-52C7-4C01-9775-0BD011BD77FE}"/>
                </a:ext>
              </a:extLst>
            </p:cNvPr>
            <p:cNvSpPr/>
            <p:nvPr/>
          </p:nvSpPr>
          <p:spPr>
            <a:xfrm>
              <a:off x="11012409" y="2930936"/>
              <a:ext cx="223934" cy="1286499"/>
            </a:xfrm>
            <a:prstGeom prst="roundRect">
              <a:avLst/>
            </a:prstGeom>
            <a:grpFill/>
            <a:ln>
              <a:solidFill>
                <a:srgbClr val="017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8" name="Image 27">
            <a:extLst>
              <a:ext uri="{FF2B5EF4-FFF2-40B4-BE49-F238E27FC236}">
                <a16:creationId xmlns:a16="http://schemas.microsoft.com/office/drawing/2014/main" id="{0126787F-58C5-4ADE-B523-65010BA1AA0B}"/>
              </a:ext>
            </a:extLst>
          </p:cNvPr>
          <p:cNvPicPr>
            <a:picLocks noChangeAspect="1"/>
          </p:cNvPicPr>
          <p:nvPr/>
        </p:nvPicPr>
        <p:blipFill>
          <a:blip r:embed="rId3"/>
          <a:stretch>
            <a:fillRect/>
          </a:stretch>
        </p:blipFill>
        <p:spPr>
          <a:xfrm>
            <a:off x="0" y="0"/>
            <a:ext cx="12192000" cy="2930936"/>
          </a:xfrm>
          <a:prstGeom prst="rect">
            <a:avLst/>
          </a:prstGeom>
        </p:spPr>
      </p:pic>
      <p:sp>
        <p:nvSpPr>
          <p:cNvPr id="110" name="Google Shape;110;p5"/>
          <p:cNvSpPr txBox="1">
            <a:spLocks noGrp="1"/>
          </p:cNvSpPr>
          <p:nvPr>
            <p:ph type="title"/>
          </p:nvPr>
        </p:nvSpPr>
        <p:spPr>
          <a:xfrm>
            <a:off x="1800808" y="365126"/>
            <a:ext cx="9552992" cy="80000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dirty="0">
                <a:solidFill>
                  <a:srgbClr val="B71C20"/>
                </a:solidFill>
              </a:rPr>
              <a:t>L’équipe </a:t>
            </a:r>
            <a:endParaRPr dirty="0">
              <a:solidFill>
                <a:srgbClr val="B71C20"/>
              </a:solidFill>
            </a:endParaRPr>
          </a:p>
        </p:txBody>
      </p:sp>
      <p:pic>
        <p:nvPicPr>
          <p:cNvPr id="16" name="Image 15">
            <a:extLst>
              <a:ext uri="{FF2B5EF4-FFF2-40B4-BE49-F238E27FC236}">
                <a16:creationId xmlns:a16="http://schemas.microsoft.com/office/drawing/2014/main" id="{0A24BBE6-0F99-4534-88B6-453CE83AAB8E}"/>
              </a:ext>
            </a:extLst>
          </p:cNvPr>
          <p:cNvPicPr preferRelativeResize="0"/>
          <p:nvPr/>
        </p:nvPicPr>
        <p:blipFill>
          <a:blip r:embed="rId4">
            <a:alphaModFix/>
          </a:blip>
          <a:srcRect l="20995" t="1024" r="32960" b="30831"/>
          <a:stretch>
            <a:fillRect/>
          </a:stretch>
        </p:blipFill>
        <p:spPr>
          <a:xfrm>
            <a:off x="2039983" y="3231915"/>
            <a:ext cx="1174570" cy="1738312"/>
          </a:xfrm>
          <a:custGeom>
            <a:avLst/>
            <a:gdLst>
              <a:gd name="connsiteX0" fmla="*/ 587285 w 1174570"/>
              <a:gd name="connsiteY0" fmla="*/ 0 h 1738312"/>
              <a:gd name="connsiteX1" fmla="*/ 1174570 w 1174570"/>
              <a:gd name="connsiteY1" fmla="*/ 869156 h 1738312"/>
              <a:gd name="connsiteX2" fmla="*/ 587285 w 1174570"/>
              <a:gd name="connsiteY2" fmla="*/ 1738312 h 1738312"/>
              <a:gd name="connsiteX3" fmla="*/ 0 w 1174570"/>
              <a:gd name="connsiteY3" fmla="*/ 869156 h 1738312"/>
              <a:gd name="connsiteX4" fmla="*/ 587285 w 1174570"/>
              <a:gd name="connsiteY4" fmla="*/ 0 h 1738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570" h="1738312">
                <a:moveTo>
                  <a:pt x="587285" y="0"/>
                </a:moveTo>
                <a:cubicBezTo>
                  <a:pt x="911634" y="0"/>
                  <a:pt x="1174570" y="389134"/>
                  <a:pt x="1174570" y="869156"/>
                </a:cubicBezTo>
                <a:cubicBezTo>
                  <a:pt x="1174570" y="1349178"/>
                  <a:pt x="911634" y="1738312"/>
                  <a:pt x="587285" y="1738312"/>
                </a:cubicBezTo>
                <a:cubicBezTo>
                  <a:pt x="262936" y="1738312"/>
                  <a:pt x="0" y="1349178"/>
                  <a:pt x="0" y="869156"/>
                </a:cubicBezTo>
                <a:cubicBezTo>
                  <a:pt x="0" y="389134"/>
                  <a:pt x="262936" y="0"/>
                  <a:pt x="587285" y="0"/>
                </a:cubicBezTo>
                <a:close/>
              </a:path>
            </a:pathLst>
          </a:custGeom>
          <a:noFill/>
          <a:ln w="38100">
            <a:solidFill>
              <a:srgbClr val="017F3D"/>
            </a:solidFill>
          </a:ln>
        </p:spPr>
      </p:pic>
      <p:pic>
        <p:nvPicPr>
          <p:cNvPr id="17" name="Image 16">
            <a:extLst>
              <a:ext uri="{FF2B5EF4-FFF2-40B4-BE49-F238E27FC236}">
                <a16:creationId xmlns:a16="http://schemas.microsoft.com/office/drawing/2014/main" id="{CAE0A259-3245-4BFB-BC27-47C2E5A9054C}"/>
              </a:ext>
            </a:extLst>
          </p:cNvPr>
          <p:cNvPicPr preferRelativeResize="0"/>
          <p:nvPr/>
        </p:nvPicPr>
        <p:blipFill rotWithShape="1">
          <a:blip r:embed="rId5">
            <a:alphaModFix/>
          </a:blip>
          <a:srcRect l="20865" t="491" r="22625" b="34152"/>
          <a:stretch/>
        </p:blipFill>
        <p:spPr>
          <a:xfrm>
            <a:off x="3750775" y="3271985"/>
            <a:ext cx="1174570" cy="1738312"/>
          </a:xfrm>
          <a:custGeom>
            <a:avLst/>
            <a:gdLst>
              <a:gd name="connsiteX0" fmla="*/ 587285 w 1174570"/>
              <a:gd name="connsiteY0" fmla="*/ 0 h 1738312"/>
              <a:gd name="connsiteX1" fmla="*/ 1174570 w 1174570"/>
              <a:gd name="connsiteY1" fmla="*/ 869156 h 1738312"/>
              <a:gd name="connsiteX2" fmla="*/ 587285 w 1174570"/>
              <a:gd name="connsiteY2" fmla="*/ 1738312 h 1738312"/>
              <a:gd name="connsiteX3" fmla="*/ 0 w 1174570"/>
              <a:gd name="connsiteY3" fmla="*/ 869156 h 1738312"/>
              <a:gd name="connsiteX4" fmla="*/ 587285 w 1174570"/>
              <a:gd name="connsiteY4" fmla="*/ 0 h 1738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570" h="1738312">
                <a:moveTo>
                  <a:pt x="587285" y="0"/>
                </a:moveTo>
                <a:cubicBezTo>
                  <a:pt x="911634" y="0"/>
                  <a:pt x="1174570" y="389134"/>
                  <a:pt x="1174570" y="869156"/>
                </a:cubicBezTo>
                <a:cubicBezTo>
                  <a:pt x="1174570" y="1349178"/>
                  <a:pt x="911634" y="1738312"/>
                  <a:pt x="587285" y="1738312"/>
                </a:cubicBezTo>
                <a:cubicBezTo>
                  <a:pt x="262936" y="1738312"/>
                  <a:pt x="0" y="1349178"/>
                  <a:pt x="0" y="869156"/>
                </a:cubicBezTo>
                <a:cubicBezTo>
                  <a:pt x="0" y="389134"/>
                  <a:pt x="262936" y="0"/>
                  <a:pt x="587285" y="0"/>
                </a:cubicBezTo>
                <a:close/>
              </a:path>
            </a:pathLst>
          </a:custGeom>
          <a:noFill/>
          <a:ln w="38100">
            <a:solidFill>
              <a:srgbClr val="017F3D"/>
            </a:solidFill>
          </a:ln>
        </p:spPr>
      </p:pic>
      <p:pic>
        <p:nvPicPr>
          <p:cNvPr id="18" name="Image 17">
            <a:extLst>
              <a:ext uri="{FF2B5EF4-FFF2-40B4-BE49-F238E27FC236}">
                <a16:creationId xmlns:a16="http://schemas.microsoft.com/office/drawing/2014/main" id="{3D4D6C80-3CB2-4F2F-AD9E-B25FA5184F07}"/>
              </a:ext>
            </a:extLst>
          </p:cNvPr>
          <p:cNvPicPr preferRelativeResize="0"/>
          <p:nvPr/>
        </p:nvPicPr>
        <p:blipFill rotWithShape="1">
          <a:blip r:embed="rId6">
            <a:alphaModFix/>
          </a:blip>
          <a:srcRect l="37419" t="3972" r="35621" b="50722"/>
          <a:stretch/>
        </p:blipFill>
        <p:spPr>
          <a:xfrm>
            <a:off x="5461567" y="3298992"/>
            <a:ext cx="1174570" cy="1738312"/>
          </a:xfrm>
          <a:custGeom>
            <a:avLst/>
            <a:gdLst>
              <a:gd name="connsiteX0" fmla="*/ 587285 w 1174570"/>
              <a:gd name="connsiteY0" fmla="*/ 0 h 1738312"/>
              <a:gd name="connsiteX1" fmla="*/ 1174570 w 1174570"/>
              <a:gd name="connsiteY1" fmla="*/ 869156 h 1738312"/>
              <a:gd name="connsiteX2" fmla="*/ 587285 w 1174570"/>
              <a:gd name="connsiteY2" fmla="*/ 1738312 h 1738312"/>
              <a:gd name="connsiteX3" fmla="*/ 0 w 1174570"/>
              <a:gd name="connsiteY3" fmla="*/ 869156 h 1738312"/>
              <a:gd name="connsiteX4" fmla="*/ 587285 w 1174570"/>
              <a:gd name="connsiteY4" fmla="*/ 0 h 1738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570" h="1738312">
                <a:moveTo>
                  <a:pt x="587285" y="0"/>
                </a:moveTo>
                <a:cubicBezTo>
                  <a:pt x="911634" y="0"/>
                  <a:pt x="1174570" y="389134"/>
                  <a:pt x="1174570" y="869156"/>
                </a:cubicBezTo>
                <a:cubicBezTo>
                  <a:pt x="1174570" y="1349178"/>
                  <a:pt x="911634" y="1738312"/>
                  <a:pt x="587285" y="1738312"/>
                </a:cubicBezTo>
                <a:cubicBezTo>
                  <a:pt x="262936" y="1738312"/>
                  <a:pt x="0" y="1349178"/>
                  <a:pt x="0" y="869156"/>
                </a:cubicBezTo>
                <a:cubicBezTo>
                  <a:pt x="0" y="389134"/>
                  <a:pt x="262936" y="0"/>
                  <a:pt x="587285" y="0"/>
                </a:cubicBezTo>
                <a:close/>
              </a:path>
            </a:pathLst>
          </a:custGeom>
          <a:noFill/>
          <a:ln w="38100">
            <a:solidFill>
              <a:srgbClr val="017F3D"/>
            </a:solidFill>
          </a:ln>
        </p:spPr>
      </p:pic>
      <p:pic>
        <p:nvPicPr>
          <p:cNvPr id="19" name="Image 18">
            <a:extLst>
              <a:ext uri="{FF2B5EF4-FFF2-40B4-BE49-F238E27FC236}">
                <a16:creationId xmlns:a16="http://schemas.microsoft.com/office/drawing/2014/main" id="{A5722A62-889E-4C27-9240-39036DA76033}"/>
              </a:ext>
            </a:extLst>
          </p:cNvPr>
          <p:cNvPicPr>
            <a:picLocks noChangeAspect="1"/>
          </p:cNvPicPr>
          <p:nvPr/>
        </p:nvPicPr>
        <p:blipFill>
          <a:blip r:embed="rId7"/>
          <a:srcRect l="26951" t="1024" r="27954" b="30831"/>
          <a:stretch>
            <a:fillRect/>
          </a:stretch>
        </p:blipFill>
        <p:spPr>
          <a:xfrm>
            <a:off x="7172359" y="3232321"/>
            <a:ext cx="1174570" cy="1738312"/>
          </a:xfrm>
          <a:custGeom>
            <a:avLst/>
            <a:gdLst>
              <a:gd name="connsiteX0" fmla="*/ 587285 w 1174570"/>
              <a:gd name="connsiteY0" fmla="*/ 0 h 1738312"/>
              <a:gd name="connsiteX1" fmla="*/ 1174570 w 1174570"/>
              <a:gd name="connsiteY1" fmla="*/ 869156 h 1738312"/>
              <a:gd name="connsiteX2" fmla="*/ 587285 w 1174570"/>
              <a:gd name="connsiteY2" fmla="*/ 1738312 h 1738312"/>
              <a:gd name="connsiteX3" fmla="*/ 0 w 1174570"/>
              <a:gd name="connsiteY3" fmla="*/ 869156 h 1738312"/>
              <a:gd name="connsiteX4" fmla="*/ 587285 w 1174570"/>
              <a:gd name="connsiteY4" fmla="*/ 0 h 1738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570" h="1738312">
                <a:moveTo>
                  <a:pt x="587285" y="0"/>
                </a:moveTo>
                <a:cubicBezTo>
                  <a:pt x="911634" y="0"/>
                  <a:pt x="1174570" y="389134"/>
                  <a:pt x="1174570" y="869156"/>
                </a:cubicBezTo>
                <a:cubicBezTo>
                  <a:pt x="1174570" y="1349178"/>
                  <a:pt x="911634" y="1738312"/>
                  <a:pt x="587285" y="1738312"/>
                </a:cubicBezTo>
                <a:cubicBezTo>
                  <a:pt x="262936" y="1738312"/>
                  <a:pt x="0" y="1349178"/>
                  <a:pt x="0" y="869156"/>
                </a:cubicBezTo>
                <a:cubicBezTo>
                  <a:pt x="0" y="389134"/>
                  <a:pt x="262936" y="0"/>
                  <a:pt x="587285" y="0"/>
                </a:cubicBezTo>
                <a:close/>
              </a:path>
            </a:pathLst>
          </a:custGeom>
          <a:ln w="38100">
            <a:solidFill>
              <a:srgbClr val="017F3D"/>
            </a:solidFill>
          </a:ln>
        </p:spPr>
      </p:pic>
      <p:pic>
        <p:nvPicPr>
          <p:cNvPr id="24" name="Image 23" descr="https://lh7-rt.googleusercontent.com/slidesz/AGV_vUcVNdkySbOss7ixYGEs5CKOTIgbZGqpxe4MSbOviDfPQhZ7wCW3Y3sLdhx_51f3e99D6LBlg0dxv8I_gm_VKiS85VYvlOfDQ6AgDzY0X67QK_J4V6cWrioWe-i5DARvKmVmSQCL4QLRJI6sG5cx9w=s2048?key=e4tQ-qIBxhRQWxtrQblYrjiS">
            <a:extLst>
              <a:ext uri="{FF2B5EF4-FFF2-40B4-BE49-F238E27FC236}">
                <a16:creationId xmlns:a16="http://schemas.microsoft.com/office/drawing/2014/main" id="{DF41B9CC-44A7-4D5F-8108-ED52A7D743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0755" t="6311" r="10755" b="6311"/>
          <a:stretch>
            <a:fillRect/>
          </a:stretch>
        </p:blipFill>
        <p:spPr bwMode="auto">
          <a:xfrm>
            <a:off x="8883153" y="3271497"/>
            <a:ext cx="1173600" cy="1738800"/>
          </a:xfrm>
          <a:custGeom>
            <a:avLst/>
            <a:gdLst>
              <a:gd name="connsiteX0" fmla="*/ 586800 w 1173600"/>
              <a:gd name="connsiteY0" fmla="*/ 0 h 1738800"/>
              <a:gd name="connsiteX1" fmla="*/ 1173600 w 1173600"/>
              <a:gd name="connsiteY1" fmla="*/ 869400 h 1738800"/>
              <a:gd name="connsiteX2" fmla="*/ 586800 w 1173600"/>
              <a:gd name="connsiteY2" fmla="*/ 1738800 h 1738800"/>
              <a:gd name="connsiteX3" fmla="*/ 0 w 1173600"/>
              <a:gd name="connsiteY3" fmla="*/ 869400 h 1738800"/>
              <a:gd name="connsiteX4" fmla="*/ 586800 w 1173600"/>
              <a:gd name="connsiteY4" fmla="*/ 0 h 17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00" h="1738800">
                <a:moveTo>
                  <a:pt x="586800" y="0"/>
                </a:moveTo>
                <a:cubicBezTo>
                  <a:pt x="910881" y="0"/>
                  <a:pt x="1173600" y="389244"/>
                  <a:pt x="1173600" y="869400"/>
                </a:cubicBezTo>
                <a:cubicBezTo>
                  <a:pt x="1173600" y="1349556"/>
                  <a:pt x="910881" y="1738800"/>
                  <a:pt x="586800" y="1738800"/>
                </a:cubicBezTo>
                <a:cubicBezTo>
                  <a:pt x="262719" y="1738800"/>
                  <a:pt x="0" y="1349556"/>
                  <a:pt x="0" y="869400"/>
                </a:cubicBezTo>
                <a:cubicBezTo>
                  <a:pt x="0" y="389244"/>
                  <a:pt x="262719" y="0"/>
                  <a:pt x="586800" y="0"/>
                </a:cubicBezTo>
                <a:close/>
              </a:path>
            </a:pathLst>
          </a:custGeom>
          <a:noFill/>
          <a:ln w="38100">
            <a:solidFill>
              <a:srgbClr val="017F3D"/>
            </a:solidFill>
          </a:ln>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18999226-D78B-4E98-803F-835C2EE051F2}"/>
              </a:ext>
            </a:extLst>
          </p:cNvPr>
          <p:cNvSpPr/>
          <p:nvPr/>
        </p:nvSpPr>
        <p:spPr>
          <a:xfrm>
            <a:off x="5128621" y="5056205"/>
            <a:ext cx="1840461" cy="286232"/>
          </a:xfrm>
          <a:prstGeom prst="rect">
            <a:avLst/>
          </a:prstGeom>
        </p:spPr>
        <p:txBody>
          <a:bodyPr wrap="square">
            <a:spAutoFit/>
          </a:bodyPr>
          <a:lstStyle/>
          <a:p>
            <a:pPr lvl="0" algn="ctr">
              <a:lnSpc>
                <a:spcPct val="90000"/>
              </a:lnSpc>
              <a:spcBef>
                <a:spcPts val="1000"/>
              </a:spcBef>
              <a:buClr>
                <a:schemeClr val="dk1"/>
              </a:buClr>
              <a:buSzPct val="100000"/>
            </a:pPr>
            <a:r>
              <a:rPr lang="fr-FR" dirty="0"/>
              <a:t>Romain Akpassonou</a:t>
            </a:r>
          </a:p>
        </p:txBody>
      </p:sp>
      <p:sp>
        <p:nvSpPr>
          <p:cNvPr id="27" name="Rectangle 26">
            <a:extLst>
              <a:ext uri="{FF2B5EF4-FFF2-40B4-BE49-F238E27FC236}">
                <a16:creationId xmlns:a16="http://schemas.microsoft.com/office/drawing/2014/main" id="{1BE38D37-32E6-4758-87C3-F30E9D4E28DE}"/>
              </a:ext>
            </a:extLst>
          </p:cNvPr>
          <p:cNvSpPr/>
          <p:nvPr/>
        </p:nvSpPr>
        <p:spPr>
          <a:xfrm>
            <a:off x="6975615" y="5056205"/>
            <a:ext cx="1568058" cy="286232"/>
          </a:xfrm>
          <a:prstGeom prst="rect">
            <a:avLst/>
          </a:prstGeom>
        </p:spPr>
        <p:txBody>
          <a:bodyPr wrap="none">
            <a:spAutoFit/>
          </a:bodyPr>
          <a:lstStyle/>
          <a:p>
            <a:pPr lvl="0" algn="ctr">
              <a:lnSpc>
                <a:spcPct val="90000"/>
              </a:lnSpc>
              <a:spcBef>
                <a:spcPts val="1000"/>
              </a:spcBef>
              <a:buClr>
                <a:schemeClr val="dk1"/>
              </a:buClr>
              <a:buSzPct val="100000"/>
            </a:pPr>
            <a:r>
              <a:rPr lang="fr-FR" dirty="0"/>
              <a:t>Moise </a:t>
            </a:r>
            <a:r>
              <a:rPr lang="fr-FR" dirty="0" err="1"/>
              <a:t>Pakodtogo</a:t>
            </a:r>
            <a:endParaRPr lang="fr-FR" dirty="0"/>
          </a:p>
        </p:txBody>
      </p:sp>
      <p:sp>
        <p:nvSpPr>
          <p:cNvPr id="29" name="Rectangle 28">
            <a:extLst>
              <a:ext uri="{FF2B5EF4-FFF2-40B4-BE49-F238E27FC236}">
                <a16:creationId xmlns:a16="http://schemas.microsoft.com/office/drawing/2014/main" id="{FB1142B4-BFDD-4197-A2FB-B2CE79B040E6}"/>
              </a:ext>
            </a:extLst>
          </p:cNvPr>
          <p:cNvSpPr/>
          <p:nvPr/>
        </p:nvSpPr>
        <p:spPr>
          <a:xfrm>
            <a:off x="8883153" y="5056205"/>
            <a:ext cx="1388521" cy="286232"/>
          </a:xfrm>
          <a:prstGeom prst="rect">
            <a:avLst/>
          </a:prstGeom>
        </p:spPr>
        <p:txBody>
          <a:bodyPr wrap="none">
            <a:spAutoFit/>
          </a:bodyPr>
          <a:lstStyle/>
          <a:p>
            <a:pPr lvl="0" algn="ctr">
              <a:lnSpc>
                <a:spcPct val="90000"/>
              </a:lnSpc>
              <a:spcBef>
                <a:spcPts val="1000"/>
              </a:spcBef>
              <a:buClr>
                <a:schemeClr val="dk1"/>
              </a:buClr>
              <a:buSzPct val="100000"/>
            </a:pPr>
            <a:r>
              <a:rPr lang="fr-FR" dirty="0"/>
              <a:t>Chloé Lecomte</a:t>
            </a:r>
          </a:p>
        </p:txBody>
      </p:sp>
      <p:sp>
        <p:nvSpPr>
          <p:cNvPr id="30" name="Rectangle 29">
            <a:extLst>
              <a:ext uri="{FF2B5EF4-FFF2-40B4-BE49-F238E27FC236}">
                <a16:creationId xmlns:a16="http://schemas.microsoft.com/office/drawing/2014/main" id="{98D22709-73C5-4E68-9120-E65434922159}"/>
              </a:ext>
            </a:extLst>
          </p:cNvPr>
          <p:cNvSpPr/>
          <p:nvPr/>
        </p:nvSpPr>
        <p:spPr>
          <a:xfrm>
            <a:off x="1943855" y="5056205"/>
            <a:ext cx="1266693" cy="307777"/>
          </a:xfrm>
          <a:prstGeom prst="rect">
            <a:avLst/>
          </a:prstGeom>
        </p:spPr>
        <p:txBody>
          <a:bodyPr wrap="none">
            <a:spAutoFit/>
          </a:bodyPr>
          <a:lstStyle/>
          <a:p>
            <a:r>
              <a:rPr lang="fr-FR" dirty="0"/>
              <a:t>Thierry Ferré </a:t>
            </a:r>
          </a:p>
        </p:txBody>
      </p:sp>
      <p:sp>
        <p:nvSpPr>
          <p:cNvPr id="31" name="Rectangle 30">
            <a:extLst>
              <a:ext uri="{FF2B5EF4-FFF2-40B4-BE49-F238E27FC236}">
                <a16:creationId xmlns:a16="http://schemas.microsoft.com/office/drawing/2014/main" id="{F6CADA8E-C8B0-4FD5-86D2-800797D367D4}"/>
              </a:ext>
            </a:extLst>
          </p:cNvPr>
          <p:cNvSpPr/>
          <p:nvPr/>
        </p:nvSpPr>
        <p:spPr>
          <a:xfrm>
            <a:off x="3623762" y="5056205"/>
            <a:ext cx="1428596" cy="307777"/>
          </a:xfrm>
          <a:prstGeom prst="rect">
            <a:avLst/>
          </a:prstGeom>
        </p:spPr>
        <p:txBody>
          <a:bodyPr wrap="none">
            <a:spAutoFit/>
          </a:bodyPr>
          <a:lstStyle/>
          <a:p>
            <a:r>
              <a:rPr lang="fr-FR" dirty="0"/>
              <a:t>Ibrahima Diallo </a:t>
            </a:r>
          </a:p>
        </p:txBody>
      </p:sp>
      <p:sp>
        <p:nvSpPr>
          <p:cNvPr id="36" name="Espace réservé du numéro de diapositive 35">
            <a:extLst>
              <a:ext uri="{FF2B5EF4-FFF2-40B4-BE49-F238E27FC236}">
                <a16:creationId xmlns:a16="http://schemas.microsoft.com/office/drawing/2014/main" id="{D4E1E92B-68F7-4341-BBFE-A791823999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a:t>
            </a:fld>
            <a:endParaRPr lang="fr-FR" dirty="0"/>
          </a:p>
        </p:txBody>
      </p:sp>
      <p:sp>
        <p:nvSpPr>
          <p:cNvPr id="45" name="Google Shape;110;p5">
            <a:extLst>
              <a:ext uri="{FF2B5EF4-FFF2-40B4-BE49-F238E27FC236}">
                <a16:creationId xmlns:a16="http://schemas.microsoft.com/office/drawing/2014/main" id="{01374221-57B0-4F01-8FB9-B205CC5359C3}"/>
              </a:ext>
            </a:extLst>
          </p:cNvPr>
          <p:cNvSpPr txBox="1">
            <a:spLocks/>
          </p:cNvSpPr>
          <p:nvPr/>
        </p:nvSpPr>
        <p:spPr>
          <a:xfrm>
            <a:off x="9909514" y="377325"/>
            <a:ext cx="2205789" cy="800004"/>
          </a:xfrm>
          <a:prstGeom prst="rect">
            <a:avLst/>
          </a:prstGeom>
          <a:noFill/>
          <a:ln>
            <a:noFill/>
          </a:ln>
        </p:spPr>
        <p:txBody>
          <a:bodyPr spcFirstLastPara="1" wrap="square" lIns="91425" tIns="45700" rIns="91425" bIns="45700" anchor="ctr" anchorCtr="0">
            <a:normAutofit fontScale="92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fr-FR" i="1" dirty="0">
                <a:solidFill>
                  <a:schemeClr val="tx1">
                    <a:lumMod val="65000"/>
                    <a:lumOff val="35000"/>
                  </a:schemeClr>
                </a:solidFill>
              </a:rPr>
              <a:t>The team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7F3D"/>
        </a:solidFill>
        <a:effectLst/>
      </p:bgPr>
    </p:bg>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FBD7ECD9-A71B-461A-A786-7A04280EE285}"/>
              </a:ext>
            </a:extLst>
          </p:cNvPr>
          <p:cNvPicPr>
            <a:picLocks noChangeAspect="1"/>
          </p:cNvPicPr>
          <p:nvPr/>
        </p:nvPicPr>
        <p:blipFill rotWithShape="1">
          <a:blip r:embed="rId3"/>
          <a:srcRect l="132" r="30593" b="11443"/>
          <a:stretch/>
        </p:blipFill>
        <p:spPr>
          <a:xfrm>
            <a:off x="8610600" y="3980355"/>
            <a:ext cx="3581400" cy="2877645"/>
          </a:xfrm>
          <a:prstGeom prst="rect">
            <a:avLst/>
          </a:prstGeom>
        </p:spPr>
      </p:pic>
      <p:sp>
        <p:nvSpPr>
          <p:cNvPr id="23" name="Titre 22">
            <a:extLst>
              <a:ext uri="{FF2B5EF4-FFF2-40B4-BE49-F238E27FC236}">
                <a16:creationId xmlns:a16="http://schemas.microsoft.com/office/drawing/2014/main" id="{6360B59E-B2DF-4226-9B8E-86FAD2EE7552}"/>
              </a:ext>
            </a:extLst>
          </p:cNvPr>
          <p:cNvSpPr>
            <a:spLocks noGrp="1"/>
          </p:cNvSpPr>
          <p:nvPr>
            <p:ph type="ctrTitle"/>
          </p:nvPr>
        </p:nvSpPr>
        <p:spPr/>
        <p:txBody>
          <a:bodyPr/>
          <a:lstStyle/>
          <a:p>
            <a:r>
              <a:rPr lang="fr-FR" dirty="0">
                <a:solidFill>
                  <a:schemeClr val="bg1"/>
                </a:solidFill>
              </a:rPr>
              <a:t>Contexte</a:t>
            </a:r>
          </a:p>
        </p:txBody>
      </p:sp>
      <p:sp>
        <p:nvSpPr>
          <p:cNvPr id="24" name="Sous-titre 23">
            <a:extLst>
              <a:ext uri="{FF2B5EF4-FFF2-40B4-BE49-F238E27FC236}">
                <a16:creationId xmlns:a16="http://schemas.microsoft.com/office/drawing/2014/main" id="{9ABE9882-F773-46ED-A198-51609701D933}"/>
              </a:ext>
            </a:extLst>
          </p:cNvPr>
          <p:cNvSpPr>
            <a:spLocks noGrp="1"/>
          </p:cNvSpPr>
          <p:nvPr>
            <p:ph type="subTitle" idx="1"/>
          </p:nvPr>
        </p:nvSpPr>
        <p:spPr/>
        <p:txBody>
          <a:bodyPr/>
          <a:lstStyle/>
          <a:p>
            <a:r>
              <a:rPr lang="fr-FR" i="1" dirty="0" err="1">
                <a:solidFill>
                  <a:schemeClr val="bg1"/>
                </a:solidFill>
              </a:rPr>
              <a:t>Context</a:t>
            </a:r>
            <a:endParaRPr lang="fr-FR" i="1" dirty="0">
              <a:solidFill>
                <a:schemeClr val="bg1"/>
              </a:solidFill>
            </a:endParaRPr>
          </a:p>
        </p:txBody>
      </p:sp>
      <p:sp>
        <p:nvSpPr>
          <p:cNvPr id="4" name="Espace réservé du numéro de diapositive 3">
            <a:extLst>
              <a:ext uri="{FF2B5EF4-FFF2-40B4-BE49-F238E27FC236}">
                <a16:creationId xmlns:a16="http://schemas.microsoft.com/office/drawing/2014/main" id="{BC3A1170-0789-4AFA-9C78-7222850C3B68}"/>
              </a:ext>
            </a:extLst>
          </p:cNvPr>
          <p:cNvSpPr>
            <a:spLocks noGrp="1"/>
          </p:cNvSpPr>
          <p:nvPr>
            <p:ph type="sldNum" idx="12"/>
          </p:nvPr>
        </p:nvSpPr>
        <p:spPr/>
        <p:txBody>
          <a:bodyPr/>
          <a:lstStyle/>
          <a:p>
            <a:fld id="{00000000-1234-1234-1234-123412341234}" type="slidenum">
              <a:rPr lang="fr-FR" smtClean="0"/>
              <a:pPr/>
              <a:t>3</a:t>
            </a:fld>
            <a:endParaRPr lang="fr-FR" dirty="0"/>
          </a:p>
        </p:txBody>
      </p:sp>
      <p:grpSp>
        <p:nvGrpSpPr>
          <p:cNvPr id="7" name="Groupe 6">
            <a:extLst>
              <a:ext uri="{FF2B5EF4-FFF2-40B4-BE49-F238E27FC236}">
                <a16:creationId xmlns:a16="http://schemas.microsoft.com/office/drawing/2014/main" id="{AE09EE47-99CE-49AE-9DBB-72A4EAA9B037}"/>
              </a:ext>
            </a:extLst>
          </p:cNvPr>
          <p:cNvGrpSpPr/>
          <p:nvPr/>
        </p:nvGrpSpPr>
        <p:grpSpPr>
          <a:xfrm>
            <a:off x="0" y="1017627"/>
            <a:ext cx="12192000" cy="390065"/>
            <a:chOff x="0" y="2816170"/>
            <a:chExt cx="12192000" cy="1860295"/>
          </a:xfrm>
          <a:solidFill>
            <a:schemeClr val="accent6">
              <a:lumMod val="20000"/>
              <a:lumOff val="80000"/>
            </a:schemeClr>
          </a:solidFill>
        </p:grpSpPr>
        <p:cxnSp>
          <p:nvCxnSpPr>
            <p:cNvPr id="8" name="Connecteur droit 7">
              <a:extLst>
                <a:ext uri="{FF2B5EF4-FFF2-40B4-BE49-F238E27FC236}">
                  <a16:creationId xmlns:a16="http://schemas.microsoft.com/office/drawing/2014/main" id="{6D272CEC-0D93-4443-AE5A-CC85E8DD5127}"/>
                </a:ext>
              </a:extLst>
            </p:cNvPr>
            <p:cNvCxnSpPr/>
            <p:nvPr/>
          </p:nvCxnSpPr>
          <p:spPr>
            <a:xfrm>
              <a:off x="0" y="3013788"/>
              <a:ext cx="12192000" cy="0"/>
            </a:xfrm>
            <a:prstGeom prst="line">
              <a:avLst/>
            </a:prstGeom>
            <a:grpFill/>
            <a:ln w="38100">
              <a:solidFill>
                <a:schemeClr val="bg1"/>
              </a:solidFill>
            </a:ln>
          </p:spPr>
          <p:style>
            <a:lnRef idx="1">
              <a:schemeClr val="accent6"/>
            </a:lnRef>
            <a:fillRef idx="0">
              <a:schemeClr val="accent6"/>
            </a:fillRef>
            <a:effectRef idx="0">
              <a:schemeClr val="accent6"/>
            </a:effectRef>
            <a:fontRef idx="minor">
              <a:schemeClr val="tx1"/>
            </a:fontRef>
          </p:style>
        </p:cxnSp>
        <p:cxnSp>
          <p:nvCxnSpPr>
            <p:cNvPr id="9" name="Connecteur droit 8">
              <a:extLst>
                <a:ext uri="{FF2B5EF4-FFF2-40B4-BE49-F238E27FC236}">
                  <a16:creationId xmlns:a16="http://schemas.microsoft.com/office/drawing/2014/main" id="{3111880A-7085-482F-9B2C-205F42E24279}"/>
                </a:ext>
              </a:extLst>
            </p:cNvPr>
            <p:cNvCxnSpPr/>
            <p:nvPr/>
          </p:nvCxnSpPr>
          <p:spPr>
            <a:xfrm>
              <a:off x="0" y="4145902"/>
              <a:ext cx="12192000" cy="0"/>
            </a:xfrm>
            <a:prstGeom prst="line">
              <a:avLst/>
            </a:prstGeom>
            <a:grpFill/>
            <a:ln w="38100">
              <a:solidFill>
                <a:schemeClr val="bg1"/>
              </a:solidFill>
            </a:ln>
          </p:spPr>
          <p:style>
            <a:lnRef idx="1">
              <a:schemeClr val="accent6"/>
            </a:lnRef>
            <a:fillRef idx="0">
              <a:schemeClr val="accent6"/>
            </a:fillRef>
            <a:effectRef idx="0">
              <a:schemeClr val="accent6"/>
            </a:effectRef>
            <a:fontRef idx="minor">
              <a:schemeClr val="tx1"/>
            </a:fontRef>
          </p:style>
        </p:cxnSp>
        <p:sp>
          <p:nvSpPr>
            <p:cNvPr id="10" name="Rectangle : coins arrondis 9">
              <a:extLst>
                <a:ext uri="{FF2B5EF4-FFF2-40B4-BE49-F238E27FC236}">
                  <a16:creationId xmlns:a16="http://schemas.microsoft.com/office/drawing/2014/main" id="{F83A8A19-D797-41F3-958C-B044B9A0F825}"/>
                </a:ext>
              </a:extLst>
            </p:cNvPr>
            <p:cNvSpPr/>
            <p:nvPr/>
          </p:nvSpPr>
          <p:spPr>
            <a:xfrm>
              <a:off x="681135" y="2816170"/>
              <a:ext cx="76854" cy="1860295"/>
            </a:xfrm>
            <a:prstGeom prst="roundRect">
              <a:avLst/>
            </a:prstGeom>
            <a:solidFill>
              <a:srgbClr val="017F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Rectangle : coins arrondis 12">
            <a:extLst>
              <a:ext uri="{FF2B5EF4-FFF2-40B4-BE49-F238E27FC236}">
                <a16:creationId xmlns:a16="http://schemas.microsoft.com/office/drawing/2014/main" id="{4369B5E9-64AB-4E69-9E08-37932648E65C}"/>
              </a:ext>
            </a:extLst>
          </p:cNvPr>
          <p:cNvSpPr/>
          <p:nvPr/>
        </p:nvSpPr>
        <p:spPr>
          <a:xfrm>
            <a:off x="11276946" y="1017626"/>
            <a:ext cx="76854" cy="390065"/>
          </a:xfrm>
          <a:prstGeom prst="roundRect">
            <a:avLst/>
          </a:prstGeom>
          <a:solidFill>
            <a:srgbClr val="017F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a:extLst>
              <a:ext uri="{FF2B5EF4-FFF2-40B4-BE49-F238E27FC236}">
                <a16:creationId xmlns:a16="http://schemas.microsoft.com/office/drawing/2014/main" id="{8F9FF366-4C87-4FF3-A8A3-B2448F68AEA9}"/>
              </a:ext>
            </a:extLst>
          </p:cNvPr>
          <p:cNvPicPr>
            <a:picLocks noChangeAspect="1"/>
          </p:cNvPicPr>
          <p:nvPr/>
        </p:nvPicPr>
        <p:blipFill rotWithShape="1">
          <a:blip r:embed="rId3"/>
          <a:srcRect r="38984" b="18528"/>
          <a:stretch/>
        </p:blipFill>
        <p:spPr>
          <a:xfrm>
            <a:off x="9037577" y="4210597"/>
            <a:ext cx="3154423" cy="2647403"/>
          </a:xfrm>
          <a:prstGeom prst="rect">
            <a:avLst/>
          </a:prstGeom>
        </p:spPr>
      </p:pic>
    </p:spTree>
    <p:extLst>
      <p:ext uri="{BB962C8B-B14F-4D97-AF65-F5344CB8AC3E}">
        <p14:creationId xmlns:p14="http://schemas.microsoft.com/office/powerpoint/2010/main" val="771243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7" name="Image 6">
            <a:extLst>
              <a:ext uri="{FF2B5EF4-FFF2-40B4-BE49-F238E27FC236}">
                <a16:creationId xmlns:a16="http://schemas.microsoft.com/office/drawing/2014/main" id="{597C5E8F-A960-45D1-A9E8-CA50C177623F}"/>
              </a:ext>
            </a:extLst>
          </p:cNvPr>
          <p:cNvPicPr>
            <a:picLocks noChangeAspect="1"/>
          </p:cNvPicPr>
          <p:nvPr/>
        </p:nvPicPr>
        <p:blipFill>
          <a:blip r:embed="rId3"/>
          <a:stretch>
            <a:fillRect/>
          </a:stretch>
        </p:blipFill>
        <p:spPr>
          <a:xfrm>
            <a:off x="0" y="0"/>
            <a:ext cx="12192000" cy="2930936"/>
          </a:xfrm>
          <a:prstGeom prst="rect">
            <a:avLst/>
          </a:prstGeom>
        </p:spPr>
      </p:pic>
      <p:sp>
        <p:nvSpPr>
          <p:cNvPr id="103" name="Google Shape;103;p4"/>
          <p:cNvSpPr txBox="1">
            <a:spLocks noGrp="1"/>
          </p:cNvSpPr>
          <p:nvPr>
            <p:ph type="title"/>
          </p:nvPr>
        </p:nvSpPr>
        <p:spPr>
          <a:xfrm>
            <a:off x="1726163" y="374457"/>
            <a:ext cx="9664958" cy="8758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dirty="0">
                <a:solidFill>
                  <a:srgbClr val="B71C20"/>
                </a:solidFill>
              </a:rPr>
              <a:t>Notre point de départ</a:t>
            </a:r>
            <a:endParaRPr dirty="0">
              <a:solidFill>
                <a:srgbClr val="B71C20"/>
              </a:solidFill>
            </a:endParaRPr>
          </a:p>
        </p:txBody>
      </p:sp>
      <p:pic>
        <p:nvPicPr>
          <p:cNvPr id="10" name="Google Shape;133;p7">
            <a:extLst>
              <a:ext uri="{FF2B5EF4-FFF2-40B4-BE49-F238E27FC236}">
                <a16:creationId xmlns:a16="http://schemas.microsoft.com/office/drawing/2014/main" id="{19CB4E65-9539-4488-BE4A-FA3A28FD2E5E}"/>
              </a:ext>
            </a:extLst>
          </p:cNvPr>
          <p:cNvPicPr preferRelativeResize="0"/>
          <p:nvPr/>
        </p:nvPicPr>
        <p:blipFill>
          <a:blip r:embed="rId4">
            <a:alphaModFix/>
          </a:blip>
          <a:stretch>
            <a:fillRect/>
          </a:stretch>
        </p:blipFill>
        <p:spPr>
          <a:xfrm>
            <a:off x="0" y="1766039"/>
            <a:ext cx="5101389" cy="4949694"/>
          </a:xfrm>
          <a:prstGeom prst="rect">
            <a:avLst/>
          </a:prstGeom>
          <a:noFill/>
          <a:ln>
            <a:noFill/>
          </a:ln>
        </p:spPr>
      </p:pic>
      <p:pic>
        <p:nvPicPr>
          <p:cNvPr id="8" name="Google Shape;123;p6">
            <a:extLst>
              <a:ext uri="{FF2B5EF4-FFF2-40B4-BE49-F238E27FC236}">
                <a16:creationId xmlns:a16="http://schemas.microsoft.com/office/drawing/2014/main" id="{895152D2-83E5-443B-9DCB-24939915C6C5}"/>
              </a:ext>
            </a:extLst>
          </p:cNvPr>
          <p:cNvPicPr preferRelativeResize="0"/>
          <p:nvPr/>
        </p:nvPicPr>
        <p:blipFill>
          <a:blip r:embed="rId5">
            <a:alphaModFix/>
          </a:blip>
          <a:stretch>
            <a:fillRect/>
          </a:stretch>
        </p:blipFill>
        <p:spPr>
          <a:xfrm>
            <a:off x="5101389" y="681469"/>
            <a:ext cx="7090611" cy="4669745"/>
          </a:xfrm>
          <a:prstGeom prst="rect">
            <a:avLst/>
          </a:prstGeom>
          <a:noFill/>
          <a:ln>
            <a:noFill/>
          </a:ln>
        </p:spPr>
      </p:pic>
      <p:sp>
        <p:nvSpPr>
          <p:cNvPr id="6" name="Rectangle 5">
            <a:extLst>
              <a:ext uri="{FF2B5EF4-FFF2-40B4-BE49-F238E27FC236}">
                <a16:creationId xmlns:a16="http://schemas.microsoft.com/office/drawing/2014/main" id="{4BC47EC4-5C2E-4795-9458-FAA80CA75BA8}"/>
              </a:ext>
            </a:extLst>
          </p:cNvPr>
          <p:cNvSpPr/>
          <p:nvPr/>
        </p:nvSpPr>
        <p:spPr>
          <a:xfrm>
            <a:off x="4355432" y="5170695"/>
            <a:ext cx="7688179" cy="1545038"/>
          </a:xfrm>
          <a:prstGeom prst="rect">
            <a:avLst/>
          </a:prstGeom>
          <a:solidFill>
            <a:srgbClr val="017F3D"/>
          </a:solidFill>
        </p:spPr>
        <p:style>
          <a:lnRef idx="2">
            <a:schemeClr val="dk1"/>
          </a:lnRef>
          <a:fillRef idx="1">
            <a:schemeClr val="lt1"/>
          </a:fillRef>
          <a:effectRef idx="0">
            <a:schemeClr val="dk1"/>
          </a:effectRef>
          <a:fontRef idx="minor">
            <a:schemeClr val="dk1"/>
          </a:fontRef>
        </p:style>
        <p:txBody>
          <a:bodyPr wrap="square">
            <a:spAutoFit/>
          </a:bodyPr>
          <a:lstStyle/>
          <a:p>
            <a:pPr marL="342900" indent="-342900">
              <a:lnSpc>
                <a:spcPct val="120000"/>
              </a:lnSpc>
              <a:buClr>
                <a:schemeClr val="bg1"/>
              </a:buClr>
              <a:buSzPts val="2800"/>
              <a:buFontTx/>
              <a:buChar char="-"/>
            </a:pPr>
            <a:r>
              <a:rPr lang="fr-FR" sz="2000" dirty="0">
                <a:solidFill>
                  <a:schemeClr val="bg1"/>
                </a:solidFill>
                <a:latin typeface="Calibri" panose="020F0502020204030204" pitchFamily="34" charset="0"/>
                <a:cs typeface="Calibri" panose="020F0502020204030204" pitchFamily="34" charset="0"/>
              </a:rPr>
              <a:t>Plusieurs équipements, plusieurs contextes, plusieurs dynamiques</a:t>
            </a:r>
          </a:p>
          <a:p>
            <a:pPr marL="342900" indent="-342900">
              <a:lnSpc>
                <a:spcPct val="120000"/>
              </a:lnSpc>
              <a:buClr>
                <a:schemeClr val="bg1"/>
              </a:buClr>
              <a:buSzPts val="2800"/>
              <a:buFontTx/>
              <a:buChar char="-"/>
            </a:pPr>
            <a:r>
              <a:rPr lang="fr-FR" sz="2000" dirty="0">
                <a:solidFill>
                  <a:schemeClr val="bg1"/>
                </a:solidFill>
                <a:latin typeface="Calibri" panose="020F0502020204030204" pitchFamily="34" charset="0"/>
                <a:cs typeface="Calibri" panose="020F0502020204030204" pitchFamily="34" charset="0"/>
              </a:rPr>
              <a:t>Une volonté de construire un secteur bioénergie</a:t>
            </a:r>
          </a:p>
          <a:p>
            <a:pPr marL="342900" indent="-342900">
              <a:lnSpc>
                <a:spcPct val="120000"/>
              </a:lnSpc>
              <a:buClr>
                <a:schemeClr val="bg1"/>
              </a:buClr>
              <a:buSzPts val="2800"/>
              <a:buFontTx/>
              <a:buChar char="-"/>
            </a:pPr>
            <a:r>
              <a:rPr lang="fr-FR" sz="2000" dirty="0">
                <a:solidFill>
                  <a:schemeClr val="bg1"/>
                </a:solidFill>
                <a:latin typeface="Calibri" panose="020F0502020204030204" pitchFamily="34" charset="0"/>
                <a:cs typeface="Calibri" panose="020F050202020403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Comment construire à partir d’expériences disséminées des scénarios de changement d’échelle communs ?</a:t>
            </a:r>
            <a:endParaRPr lang="fr-FR" sz="2000" dirty="0">
              <a:solidFill>
                <a:schemeClr val="bg1"/>
              </a:solidFill>
              <a:latin typeface="Calibri" panose="020F0502020204030204" pitchFamily="34" charset="0"/>
              <a:cs typeface="Calibri" panose="020F0502020204030204" pitchFamily="34" charset="0"/>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p:txBody>
      </p:sp>
      <p:sp>
        <p:nvSpPr>
          <p:cNvPr id="13" name="Espace réservé du numéro de diapositive 12">
            <a:extLst>
              <a:ext uri="{FF2B5EF4-FFF2-40B4-BE49-F238E27FC236}">
                <a16:creationId xmlns:a16="http://schemas.microsoft.com/office/drawing/2014/main" id="{08E807ED-8983-4C05-B827-015E8442ED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4</a:t>
            </a:fld>
            <a:endParaRPr lang="fr-FR"/>
          </a:p>
        </p:txBody>
      </p:sp>
      <p:sp>
        <p:nvSpPr>
          <p:cNvPr id="17" name="Google Shape;110;p5">
            <a:extLst>
              <a:ext uri="{FF2B5EF4-FFF2-40B4-BE49-F238E27FC236}">
                <a16:creationId xmlns:a16="http://schemas.microsoft.com/office/drawing/2014/main" id="{E01045FA-C175-446D-A0C5-128FA226B7A8}"/>
              </a:ext>
            </a:extLst>
          </p:cNvPr>
          <p:cNvSpPr txBox="1">
            <a:spLocks/>
          </p:cNvSpPr>
          <p:nvPr/>
        </p:nvSpPr>
        <p:spPr>
          <a:xfrm>
            <a:off x="8199521" y="424061"/>
            <a:ext cx="2677026" cy="837925"/>
          </a:xfrm>
          <a:prstGeom prst="rect">
            <a:avLst/>
          </a:prstGeom>
          <a:noFill/>
          <a:ln>
            <a:noFill/>
          </a:ln>
        </p:spPr>
        <p:txBody>
          <a:bodyPr spcFirstLastPara="1" wrap="square" lIns="91425" tIns="45700" rIns="91425" bIns="45700" anchor="ctr" anchorCtr="0">
            <a:normAutofit fontScale="775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fr-FR" i="1" dirty="0" err="1">
                <a:solidFill>
                  <a:schemeClr val="tx1">
                    <a:lumMod val="65000"/>
                    <a:lumOff val="35000"/>
                  </a:schemeClr>
                </a:solidFill>
              </a:rPr>
              <a:t>Starting</a:t>
            </a:r>
            <a:r>
              <a:rPr lang="fr-FR" i="1" dirty="0">
                <a:solidFill>
                  <a:schemeClr val="tx1">
                    <a:lumMod val="65000"/>
                    <a:lumOff val="35000"/>
                  </a:schemeClr>
                </a:solidFill>
              </a:rPr>
              <a:t> point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E56EB4-26A2-418D-A8E5-9BC3D85F0C49}"/>
              </a:ext>
            </a:extLst>
          </p:cNvPr>
          <p:cNvSpPr>
            <a:spLocks noGrp="1"/>
          </p:cNvSpPr>
          <p:nvPr>
            <p:ph type="title"/>
          </p:nvPr>
        </p:nvSpPr>
        <p:spPr>
          <a:xfrm>
            <a:off x="1683496" y="298435"/>
            <a:ext cx="9718431" cy="971306"/>
          </a:xfrm>
        </p:spPr>
        <p:txBody>
          <a:bodyPr/>
          <a:lstStyle/>
          <a:p>
            <a:r>
              <a:rPr lang="fr-FR" dirty="0">
                <a:solidFill>
                  <a:srgbClr val="B71C20"/>
                </a:solidFill>
              </a:rPr>
              <a:t>Les trajectoires de conception</a:t>
            </a:r>
          </a:p>
        </p:txBody>
      </p:sp>
      <p:sp>
        <p:nvSpPr>
          <p:cNvPr id="8" name="Espace réservé du texte 7">
            <a:extLst>
              <a:ext uri="{FF2B5EF4-FFF2-40B4-BE49-F238E27FC236}">
                <a16:creationId xmlns:a16="http://schemas.microsoft.com/office/drawing/2014/main" id="{5C12BA0F-E986-4E24-A2A2-56A4C61318C8}"/>
              </a:ext>
            </a:extLst>
          </p:cNvPr>
          <p:cNvSpPr>
            <a:spLocks noGrp="1"/>
          </p:cNvSpPr>
          <p:nvPr>
            <p:ph type="body" idx="1"/>
          </p:nvPr>
        </p:nvSpPr>
        <p:spPr>
          <a:xfrm>
            <a:off x="5772671" y="2057400"/>
            <a:ext cx="6212305" cy="4664075"/>
          </a:xfrm>
        </p:spPr>
        <p:txBody>
          <a:bodyPr>
            <a:normAutofit fontScale="62500" lnSpcReduction="20000"/>
          </a:bodyPr>
          <a:lstStyle/>
          <a:p>
            <a:pPr>
              <a:lnSpc>
                <a:spcPct val="134000"/>
              </a:lnSpc>
              <a:spcBef>
                <a:spcPts val="600"/>
              </a:spcBef>
              <a:spcAft>
                <a:spcPts val="600"/>
              </a:spcAft>
            </a:pPr>
            <a:r>
              <a:rPr lang="fr-FR" dirty="0">
                <a:latin typeface="Arial" panose="020B0604020202020204" pitchFamily="34" charset="0"/>
                <a:ea typeface="Calibri" panose="020F0502020204030204" pitchFamily="34" charset="0"/>
                <a:cs typeface="Arial" panose="020B0604020202020204" pitchFamily="34" charset="0"/>
              </a:rPr>
              <a:t>Les processus de conception influencés par des interactions entre les différents acteurs et les contextes socioéconomiques </a:t>
            </a:r>
          </a:p>
          <a:p>
            <a:pPr lvl="1">
              <a:lnSpc>
                <a:spcPct val="134000"/>
              </a:lnSpc>
              <a:spcBef>
                <a:spcPts val="600"/>
              </a:spcBef>
              <a:spcAft>
                <a:spcPts val="600"/>
              </a:spcAft>
              <a:buFont typeface="Wingdings" panose="05000000000000000000" pitchFamily="2" charset="2"/>
              <a:buChar char="Ø"/>
            </a:pPr>
            <a:r>
              <a:rPr lang="fr-FR" dirty="0">
                <a:latin typeface="Arial" panose="020B0604020202020204" pitchFamily="34" charset="0"/>
                <a:ea typeface="Calibri" panose="020F0502020204030204" pitchFamily="34" charset="0"/>
                <a:cs typeface="Arial" panose="020B0604020202020204" pitchFamily="34" charset="0"/>
              </a:rPr>
              <a:t> Progression d’une innovation, de la recherche à la pratique réelle, en intégrant les utilisateurs (Chesbrough, 2003)</a:t>
            </a:r>
          </a:p>
          <a:p>
            <a:pPr lvl="1">
              <a:lnSpc>
                <a:spcPct val="134000"/>
              </a:lnSpc>
              <a:spcBef>
                <a:spcPts val="600"/>
              </a:spcBef>
              <a:spcAft>
                <a:spcPts val="600"/>
              </a:spcAft>
              <a:buFont typeface="Wingdings" panose="05000000000000000000" pitchFamily="2" charset="2"/>
              <a:buChar char="Ø"/>
            </a:pPr>
            <a:r>
              <a:rPr lang="fr-FR" dirty="0">
                <a:latin typeface="Arial" panose="020B0604020202020204" pitchFamily="34" charset="0"/>
                <a:ea typeface="Calibri" panose="020F0502020204030204" pitchFamily="34" charset="0"/>
                <a:cs typeface="Arial" panose="020B0604020202020204" pitchFamily="34" charset="0"/>
              </a:rPr>
              <a:t>Réseaux socio techniques ou l’innovation résulte des acteurs ( Callon, 1981, Latour, 1999)</a:t>
            </a:r>
          </a:p>
          <a:p>
            <a:pPr>
              <a:lnSpc>
                <a:spcPct val="134000"/>
              </a:lnSpc>
              <a:spcBef>
                <a:spcPts val="600"/>
              </a:spcBef>
              <a:spcAft>
                <a:spcPts val="600"/>
              </a:spcAft>
              <a:buFont typeface="Symbol" panose="05050102010706020507" pitchFamily="18" charset="2"/>
              <a:buChar char="Þ"/>
            </a:pPr>
            <a:r>
              <a:rPr lang="fr-FR" dirty="0">
                <a:latin typeface="Arial" panose="020B0604020202020204" pitchFamily="34" charset="0"/>
                <a:ea typeface="Calibri" panose="020F0502020204030204" pitchFamily="34" charset="0"/>
                <a:cs typeface="Arial" panose="020B0604020202020204" pitchFamily="34" charset="0"/>
              </a:rPr>
              <a:t>Etudier le processus de conception et l’évolution des technologies dans le cadre de BIOSTAR</a:t>
            </a:r>
          </a:p>
          <a:p>
            <a:pPr>
              <a:lnSpc>
                <a:spcPct val="134000"/>
              </a:lnSpc>
              <a:spcBef>
                <a:spcPts val="600"/>
              </a:spcBef>
              <a:spcAft>
                <a:spcPts val="600"/>
              </a:spcAft>
              <a:buFont typeface="Symbol" panose="05050102010706020507" pitchFamily="18" charset="2"/>
              <a:buChar char="Þ"/>
            </a:pPr>
            <a:r>
              <a:rPr lang="fr-FR" dirty="0">
                <a:latin typeface="Arial" panose="020B0604020202020204" pitchFamily="34" charset="0"/>
                <a:ea typeface="Calibri" panose="020F0502020204030204" pitchFamily="34" charset="0"/>
                <a:cs typeface="Arial" panose="020B0604020202020204" pitchFamily="34" charset="0"/>
              </a:rPr>
              <a:t>Comprendre les dynamiques de conception et de collaboration et leurs influences dans des contextes locaux pour une mise à l’échelle réussie</a:t>
            </a:r>
          </a:p>
        </p:txBody>
      </p:sp>
      <p:sp>
        <p:nvSpPr>
          <p:cNvPr id="5" name="Espace réservé du numéro de diapositive 4">
            <a:extLst>
              <a:ext uri="{FF2B5EF4-FFF2-40B4-BE49-F238E27FC236}">
                <a16:creationId xmlns:a16="http://schemas.microsoft.com/office/drawing/2014/main" id="{E34B1A98-EFA0-48F3-95FF-29C7EC8438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5</a:t>
            </a:fld>
            <a:endParaRPr lang="fr-FR"/>
          </a:p>
        </p:txBody>
      </p:sp>
      <p:sp>
        <p:nvSpPr>
          <p:cNvPr id="6" name="Google Shape;110;p5">
            <a:extLst>
              <a:ext uri="{FF2B5EF4-FFF2-40B4-BE49-F238E27FC236}">
                <a16:creationId xmlns:a16="http://schemas.microsoft.com/office/drawing/2014/main" id="{B5C5130B-E1F1-4DA0-8160-27A321C5C559}"/>
              </a:ext>
            </a:extLst>
          </p:cNvPr>
          <p:cNvSpPr txBox="1">
            <a:spLocks/>
          </p:cNvSpPr>
          <p:nvPr/>
        </p:nvSpPr>
        <p:spPr>
          <a:xfrm>
            <a:off x="9514974" y="431816"/>
            <a:ext cx="2677026" cy="837925"/>
          </a:xfrm>
          <a:prstGeom prst="rect">
            <a:avLst/>
          </a:prstGeom>
          <a:noFill/>
          <a:ln>
            <a:noFill/>
          </a:ln>
        </p:spPr>
        <p:txBody>
          <a:bodyPr spcFirstLastPara="1" wrap="square" lIns="91425" tIns="45700" rIns="91425" bIns="45700" anchor="ctr" anchorCtr="0">
            <a:normAutofit fontScale="55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20000"/>
              </a:lnSpc>
              <a:buSzPts val="4400"/>
            </a:pPr>
            <a:r>
              <a:rPr lang="fr-FR" i="1" dirty="0">
                <a:solidFill>
                  <a:schemeClr val="tx1">
                    <a:lumMod val="65000"/>
                    <a:lumOff val="35000"/>
                  </a:schemeClr>
                </a:solidFill>
              </a:rPr>
              <a:t>Design </a:t>
            </a:r>
            <a:r>
              <a:rPr lang="fr-FR" i="1" dirty="0" err="1">
                <a:solidFill>
                  <a:schemeClr val="tx1">
                    <a:lumMod val="65000"/>
                    <a:lumOff val="35000"/>
                  </a:schemeClr>
                </a:solidFill>
              </a:rPr>
              <a:t>trajectories</a:t>
            </a:r>
            <a:endParaRPr lang="fr-FR" i="1" dirty="0">
              <a:solidFill>
                <a:schemeClr val="tx1">
                  <a:lumMod val="65000"/>
                  <a:lumOff val="35000"/>
                </a:schemeClr>
              </a:solidFill>
            </a:endParaRPr>
          </a:p>
        </p:txBody>
      </p:sp>
      <p:pic>
        <p:nvPicPr>
          <p:cNvPr id="9" name="Image 8">
            <a:extLst>
              <a:ext uri="{FF2B5EF4-FFF2-40B4-BE49-F238E27FC236}">
                <a16:creationId xmlns:a16="http://schemas.microsoft.com/office/drawing/2014/main" id="{9153C538-1BB5-4425-9DCB-B325061A180D}"/>
              </a:ext>
            </a:extLst>
          </p:cNvPr>
          <p:cNvPicPr/>
          <p:nvPr/>
        </p:nvPicPr>
        <p:blipFill rotWithShape="1">
          <a:blip r:embed="rId3">
            <a:extLst>
              <a:ext uri="{28A0092B-C50C-407E-A947-70E740481C1C}">
                <a14:useLocalDpi xmlns:a14="http://schemas.microsoft.com/office/drawing/2010/main" val="0"/>
              </a:ext>
            </a:extLst>
          </a:blip>
          <a:srcRect b="15190"/>
          <a:stretch/>
        </p:blipFill>
        <p:spPr bwMode="auto">
          <a:xfrm>
            <a:off x="207024" y="2865971"/>
            <a:ext cx="5754365" cy="2415891"/>
          </a:xfrm>
          <a:prstGeom prst="rect">
            <a:avLst/>
          </a:prstGeom>
          <a:noFill/>
          <a:ln>
            <a:noFill/>
          </a:ln>
        </p:spPr>
      </p:pic>
    </p:spTree>
    <p:extLst>
      <p:ext uri="{BB962C8B-B14F-4D97-AF65-F5344CB8AC3E}">
        <p14:creationId xmlns:p14="http://schemas.microsoft.com/office/powerpoint/2010/main" val="3592391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8" name="Image 7">
            <a:extLst>
              <a:ext uri="{FF2B5EF4-FFF2-40B4-BE49-F238E27FC236}">
                <a16:creationId xmlns:a16="http://schemas.microsoft.com/office/drawing/2014/main" id="{F6FE70AF-A040-48CA-94A1-F8A892EB4D1C}"/>
              </a:ext>
            </a:extLst>
          </p:cNvPr>
          <p:cNvPicPr>
            <a:picLocks noChangeAspect="1"/>
          </p:cNvPicPr>
          <p:nvPr/>
        </p:nvPicPr>
        <p:blipFill>
          <a:blip r:embed="rId3"/>
          <a:stretch>
            <a:fillRect/>
          </a:stretch>
        </p:blipFill>
        <p:spPr>
          <a:xfrm>
            <a:off x="0" y="0"/>
            <a:ext cx="12192000" cy="2930936"/>
          </a:xfrm>
          <a:prstGeom prst="rect">
            <a:avLst/>
          </a:prstGeom>
        </p:spPr>
      </p:pic>
      <p:sp>
        <p:nvSpPr>
          <p:cNvPr id="120" name="Google Shape;120;p6"/>
          <p:cNvSpPr txBox="1">
            <a:spLocks noGrp="1"/>
          </p:cNvSpPr>
          <p:nvPr>
            <p:ph type="title"/>
          </p:nvPr>
        </p:nvSpPr>
        <p:spPr>
          <a:xfrm>
            <a:off x="1660357" y="270454"/>
            <a:ext cx="9657347" cy="10052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dirty="0">
                <a:solidFill>
                  <a:srgbClr val="B71C20"/>
                </a:solidFill>
              </a:rPr>
              <a:t>Les équipements étudiés</a:t>
            </a:r>
            <a:endParaRPr dirty="0">
              <a:solidFill>
                <a:srgbClr val="B71C20"/>
              </a:solidFill>
            </a:endParaRPr>
          </a:p>
        </p:txBody>
      </p:sp>
      <p:sp>
        <p:nvSpPr>
          <p:cNvPr id="3" name="Espace réservé du numéro de diapositive 2">
            <a:extLst>
              <a:ext uri="{FF2B5EF4-FFF2-40B4-BE49-F238E27FC236}">
                <a16:creationId xmlns:a16="http://schemas.microsoft.com/office/drawing/2014/main" id="{4A11E28A-77EA-4B21-AC80-9691C93566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6</a:t>
            </a:fld>
            <a:endParaRPr lang="fr-FR"/>
          </a:p>
        </p:txBody>
      </p:sp>
      <p:sp>
        <p:nvSpPr>
          <p:cNvPr id="11" name="Google Shape;110;p5">
            <a:extLst>
              <a:ext uri="{FF2B5EF4-FFF2-40B4-BE49-F238E27FC236}">
                <a16:creationId xmlns:a16="http://schemas.microsoft.com/office/drawing/2014/main" id="{8FB965F3-A190-449E-BAA3-72C5E870942D}"/>
              </a:ext>
            </a:extLst>
          </p:cNvPr>
          <p:cNvSpPr txBox="1">
            <a:spLocks/>
          </p:cNvSpPr>
          <p:nvPr/>
        </p:nvSpPr>
        <p:spPr>
          <a:xfrm>
            <a:off x="8772410" y="405399"/>
            <a:ext cx="3446276" cy="837925"/>
          </a:xfrm>
          <a:prstGeom prst="rect">
            <a:avLst/>
          </a:prstGeom>
          <a:noFill/>
          <a:ln>
            <a:noFill/>
          </a:ln>
        </p:spPr>
        <p:txBody>
          <a:bodyPr spcFirstLastPara="1" wrap="square" lIns="91425" tIns="45700" rIns="91425" bIns="45700" anchor="ctr" anchorCtr="0">
            <a:normAutofit fontScale="85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fr-FR" sz="3600" i="1" dirty="0" err="1">
                <a:solidFill>
                  <a:schemeClr val="tx1">
                    <a:lumMod val="65000"/>
                    <a:lumOff val="35000"/>
                  </a:schemeClr>
                </a:solidFill>
              </a:rPr>
              <a:t>Equipments</a:t>
            </a:r>
            <a:r>
              <a:rPr lang="fr-FR" sz="3600" i="1" dirty="0">
                <a:solidFill>
                  <a:schemeClr val="tx1">
                    <a:lumMod val="65000"/>
                    <a:lumOff val="35000"/>
                  </a:schemeClr>
                </a:solidFill>
              </a:rPr>
              <a:t> </a:t>
            </a:r>
            <a:r>
              <a:rPr lang="fr-FR" sz="3600" i="1" dirty="0" err="1">
                <a:solidFill>
                  <a:schemeClr val="tx1">
                    <a:lumMod val="65000"/>
                    <a:lumOff val="35000"/>
                  </a:schemeClr>
                </a:solidFill>
              </a:rPr>
              <a:t>studied</a:t>
            </a:r>
            <a:r>
              <a:rPr lang="fr-FR" i="1" dirty="0">
                <a:solidFill>
                  <a:schemeClr val="tx1">
                    <a:lumMod val="65000"/>
                    <a:lumOff val="35000"/>
                  </a:schemeClr>
                </a:solidFill>
              </a:rPr>
              <a:t> </a:t>
            </a:r>
          </a:p>
        </p:txBody>
      </p:sp>
      <p:pic>
        <p:nvPicPr>
          <p:cNvPr id="25" name="Image 24">
            <a:extLst>
              <a:ext uri="{FF2B5EF4-FFF2-40B4-BE49-F238E27FC236}">
                <a16:creationId xmlns:a16="http://schemas.microsoft.com/office/drawing/2014/main" id="{1C6C7E5A-F1F8-4BD7-95C1-519F9283C4E7}"/>
              </a:ext>
            </a:extLst>
          </p:cNvPr>
          <p:cNvPicPr>
            <a:picLocks noChangeAspect="1"/>
          </p:cNvPicPr>
          <p:nvPr/>
        </p:nvPicPr>
        <p:blipFill rotWithShape="1">
          <a:blip r:embed="rId4"/>
          <a:srcRect b="24699"/>
          <a:stretch/>
        </p:blipFill>
        <p:spPr>
          <a:xfrm>
            <a:off x="6095999" y="4633322"/>
            <a:ext cx="2595223" cy="1954224"/>
          </a:xfrm>
          <a:prstGeom prst="rect">
            <a:avLst/>
          </a:prstGeom>
        </p:spPr>
      </p:pic>
      <p:pic>
        <p:nvPicPr>
          <p:cNvPr id="29" name="Image 28">
            <a:extLst>
              <a:ext uri="{FF2B5EF4-FFF2-40B4-BE49-F238E27FC236}">
                <a16:creationId xmlns:a16="http://schemas.microsoft.com/office/drawing/2014/main" id="{B99F0EF0-88A5-4A29-BB9A-79325C63B802}"/>
              </a:ext>
            </a:extLst>
          </p:cNvPr>
          <p:cNvPicPr>
            <a:picLocks noChangeAspect="1"/>
          </p:cNvPicPr>
          <p:nvPr/>
        </p:nvPicPr>
        <p:blipFill>
          <a:blip r:embed="rId5"/>
          <a:stretch>
            <a:fillRect/>
          </a:stretch>
        </p:blipFill>
        <p:spPr>
          <a:xfrm>
            <a:off x="3072968" y="4633322"/>
            <a:ext cx="2002096" cy="1700510"/>
          </a:xfrm>
          <a:prstGeom prst="rect">
            <a:avLst/>
          </a:prstGeom>
        </p:spPr>
      </p:pic>
      <p:cxnSp>
        <p:nvCxnSpPr>
          <p:cNvPr id="31" name="Connecteur droit 30">
            <a:extLst>
              <a:ext uri="{FF2B5EF4-FFF2-40B4-BE49-F238E27FC236}">
                <a16:creationId xmlns:a16="http://schemas.microsoft.com/office/drawing/2014/main" id="{BDABF4ED-AAFF-4951-AB82-E0A2D0AEA2E4}"/>
              </a:ext>
            </a:extLst>
          </p:cNvPr>
          <p:cNvCxnSpPr>
            <a:cxnSpLocks/>
          </p:cNvCxnSpPr>
          <p:nvPr/>
        </p:nvCxnSpPr>
        <p:spPr>
          <a:xfrm flipH="1" flipV="1">
            <a:off x="187568" y="4973566"/>
            <a:ext cx="3264759" cy="1156646"/>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34" name="Connecteur droit 33">
            <a:extLst>
              <a:ext uri="{FF2B5EF4-FFF2-40B4-BE49-F238E27FC236}">
                <a16:creationId xmlns:a16="http://schemas.microsoft.com/office/drawing/2014/main" id="{F055E353-728B-445A-9294-97BC4E641048}"/>
              </a:ext>
            </a:extLst>
          </p:cNvPr>
          <p:cNvCxnSpPr>
            <a:cxnSpLocks/>
          </p:cNvCxnSpPr>
          <p:nvPr/>
        </p:nvCxnSpPr>
        <p:spPr>
          <a:xfrm flipV="1">
            <a:off x="4805265" y="4392963"/>
            <a:ext cx="1386293" cy="1737249"/>
          </a:xfrm>
          <a:prstGeom prst="line">
            <a:avLst/>
          </a:prstGeom>
          <a:ln>
            <a:prstDash val="dash"/>
          </a:ln>
        </p:spPr>
        <p:style>
          <a:lnRef idx="1">
            <a:schemeClr val="accent2"/>
          </a:lnRef>
          <a:fillRef idx="0">
            <a:schemeClr val="accent2"/>
          </a:fillRef>
          <a:effectRef idx="0">
            <a:schemeClr val="accent2"/>
          </a:effectRef>
          <a:fontRef idx="minor">
            <a:schemeClr val="tx1"/>
          </a:fontRef>
        </p:style>
      </p:cxnSp>
      <p:cxnSp>
        <p:nvCxnSpPr>
          <p:cNvPr id="38" name="Connecteur droit 37">
            <a:extLst>
              <a:ext uri="{FF2B5EF4-FFF2-40B4-BE49-F238E27FC236}">
                <a16:creationId xmlns:a16="http://schemas.microsoft.com/office/drawing/2014/main" id="{4E9BFFBE-CABB-4192-87CA-6474E1EC2678}"/>
              </a:ext>
            </a:extLst>
          </p:cNvPr>
          <p:cNvCxnSpPr>
            <a:cxnSpLocks/>
          </p:cNvCxnSpPr>
          <p:nvPr/>
        </p:nvCxnSpPr>
        <p:spPr>
          <a:xfrm flipH="1" flipV="1">
            <a:off x="6271107" y="4392961"/>
            <a:ext cx="47660" cy="1737251"/>
          </a:xfrm>
          <a:prstGeom prst="line">
            <a:avLst/>
          </a:prstGeom>
          <a:ln>
            <a:solidFill>
              <a:schemeClr val="accent6"/>
            </a:solidFill>
            <a:prstDash val="dash"/>
          </a:ln>
        </p:spPr>
        <p:style>
          <a:lnRef idx="1">
            <a:schemeClr val="accent2"/>
          </a:lnRef>
          <a:fillRef idx="0">
            <a:schemeClr val="accent2"/>
          </a:fillRef>
          <a:effectRef idx="0">
            <a:schemeClr val="accent2"/>
          </a:effectRef>
          <a:fontRef idx="minor">
            <a:schemeClr val="tx1"/>
          </a:fontRef>
        </p:style>
      </p:cxnSp>
      <p:cxnSp>
        <p:nvCxnSpPr>
          <p:cNvPr id="41" name="Connecteur droit 40">
            <a:extLst>
              <a:ext uri="{FF2B5EF4-FFF2-40B4-BE49-F238E27FC236}">
                <a16:creationId xmlns:a16="http://schemas.microsoft.com/office/drawing/2014/main" id="{5A07E28D-6164-469D-8626-1BC45E31B4BA}"/>
              </a:ext>
            </a:extLst>
          </p:cNvPr>
          <p:cNvCxnSpPr>
            <a:cxnSpLocks/>
          </p:cNvCxnSpPr>
          <p:nvPr/>
        </p:nvCxnSpPr>
        <p:spPr>
          <a:xfrm>
            <a:off x="7072604" y="6503437"/>
            <a:ext cx="1698167" cy="270861"/>
          </a:xfrm>
          <a:prstGeom prst="line">
            <a:avLst/>
          </a:prstGeom>
          <a:ln>
            <a:solidFill>
              <a:schemeClr val="accent6"/>
            </a:solidFill>
            <a:prstDash val="dash"/>
          </a:ln>
        </p:spPr>
        <p:style>
          <a:lnRef idx="1">
            <a:schemeClr val="accent2"/>
          </a:lnRef>
          <a:fillRef idx="0">
            <a:schemeClr val="accent2"/>
          </a:fillRef>
          <a:effectRef idx="0">
            <a:schemeClr val="accent2"/>
          </a:effectRef>
          <a:fontRef idx="minor">
            <a:schemeClr val="tx1"/>
          </a:fontRef>
        </p:style>
      </p:cxnSp>
      <p:pic>
        <p:nvPicPr>
          <p:cNvPr id="43" name="Image 42">
            <a:extLst>
              <a:ext uri="{FF2B5EF4-FFF2-40B4-BE49-F238E27FC236}">
                <a16:creationId xmlns:a16="http://schemas.microsoft.com/office/drawing/2014/main" id="{F2C9FEF0-A9DA-41B7-B16C-388582269F85}"/>
              </a:ext>
            </a:extLst>
          </p:cNvPr>
          <p:cNvPicPr>
            <a:picLocks noChangeAspect="1"/>
          </p:cNvPicPr>
          <p:nvPr/>
        </p:nvPicPr>
        <p:blipFill>
          <a:blip r:embed="rId6"/>
          <a:stretch>
            <a:fillRect/>
          </a:stretch>
        </p:blipFill>
        <p:spPr>
          <a:xfrm>
            <a:off x="133809" y="1738800"/>
            <a:ext cx="2385060" cy="3238500"/>
          </a:xfrm>
          <a:prstGeom prst="rect">
            <a:avLst/>
          </a:prstGeom>
        </p:spPr>
      </p:pic>
      <p:pic>
        <p:nvPicPr>
          <p:cNvPr id="44" name="Image 43">
            <a:extLst>
              <a:ext uri="{FF2B5EF4-FFF2-40B4-BE49-F238E27FC236}">
                <a16:creationId xmlns:a16="http://schemas.microsoft.com/office/drawing/2014/main" id="{2827BE72-CC80-4CD5-A600-E2FD548270AF}"/>
              </a:ext>
            </a:extLst>
          </p:cNvPr>
          <p:cNvPicPr>
            <a:picLocks noChangeAspect="1"/>
          </p:cNvPicPr>
          <p:nvPr/>
        </p:nvPicPr>
        <p:blipFill>
          <a:blip r:embed="rId7"/>
          <a:stretch>
            <a:fillRect/>
          </a:stretch>
        </p:blipFill>
        <p:spPr>
          <a:xfrm>
            <a:off x="2606427" y="1803820"/>
            <a:ext cx="3543300" cy="2659380"/>
          </a:xfrm>
          <a:prstGeom prst="rect">
            <a:avLst/>
          </a:prstGeom>
        </p:spPr>
      </p:pic>
      <p:pic>
        <p:nvPicPr>
          <p:cNvPr id="45" name="Image 44">
            <a:extLst>
              <a:ext uri="{FF2B5EF4-FFF2-40B4-BE49-F238E27FC236}">
                <a16:creationId xmlns:a16="http://schemas.microsoft.com/office/drawing/2014/main" id="{0C85CDFB-4893-4593-95EF-88534B0C27F0}"/>
              </a:ext>
            </a:extLst>
          </p:cNvPr>
          <p:cNvPicPr>
            <a:picLocks noChangeAspect="1"/>
          </p:cNvPicPr>
          <p:nvPr/>
        </p:nvPicPr>
        <p:blipFill>
          <a:blip r:embed="rId8"/>
          <a:stretch>
            <a:fillRect/>
          </a:stretch>
        </p:blipFill>
        <p:spPr>
          <a:xfrm>
            <a:off x="6271107" y="1787190"/>
            <a:ext cx="2499360" cy="2659380"/>
          </a:xfrm>
          <a:prstGeom prst="rect">
            <a:avLst/>
          </a:prstGeom>
        </p:spPr>
      </p:pic>
      <p:pic>
        <p:nvPicPr>
          <p:cNvPr id="46" name="Image 45">
            <a:extLst>
              <a:ext uri="{FF2B5EF4-FFF2-40B4-BE49-F238E27FC236}">
                <a16:creationId xmlns:a16="http://schemas.microsoft.com/office/drawing/2014/main" id="{CE9F11EB-AE77-4A33-A8CF-A1701F832C6C}"/>
              </a:ext>
            </a:extLst>
          </p:cNvPr>
          <p:cNvPicPr>
            <a:picLocks noChangeAspect="1"/>
          </p:cNvPicPr>
          <p:nvPr/>
        </p:nvPicPr>
        <p:blipFill>
          <a:blip r:embed="rId9"/>
          <a:stretch>
            <a:fillRect/>
          </a:stretch>
        </p:blipFill>
        <p:spPr>
          <a:xfrm>
            <a:off x="8891847" y="1782756"/>
            <a:ext cx="2903220" cy="2659380"/>
          </a:xfrm>
          <a:prstGeom prst="rect">
            <a:avLst/>
          </a:prstGeom>
        </p:spPr>
      </p:pic>
      <p:pic>
        <p:nvPicPr>
          <p:cNvPr id="47" name="Image 46">
            <a:extLst>
              <a:ext uri="{FF2B5EF4-FFF2-40B4-BE49-F238E27FC236}">
                <a16:creationId xmlns:a16="http://schemas.microsoft.com/office/drawing/2014/main" id="{B7CD53CB-D7DB-43DC-980B-0B644B98E01A}"/>
              </a:ext>
            </a:extLst>
          </p:cNvPr>
          <p:cNvPicPr>
            <a:picLocks noChangeAspect="1"/>
          </p:cNvPicPr>
          <p:nvPr/>
        </p:nvPicPr>
        <p:blipFill>
          <a:blip r:embed="rId10"/>
          <a:stretch>
            <a:fillRect/>
          </a:stretch>
        </p:blipFill>
        <p:spPr>
          <a:xfrm>
            <a:off x="8891847" y="4463200"/>
            <a:ext cx="3070860" cy="23164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7F3D"/>
        </a:solidFill>
        <a:effectLst/>
      </p:bgPr>
    </p:bg>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FBD7ECD9-A71B-461A-A786-7A04280EE285}"/>
              </a:ext>
            </a:extLst>
          </p:cNvPr>
          <p:cNvPicPr>
            <a:picLocks noChangeAspect="1"/>
          </p:cNvPicPr>
          <p:nvPr/>
        </p:nvPicPr>
        <p:blipFill rotWithShape="1">
          <a:blip r:embed="rId3"/>
          <a:srcRect l="132" r="30593" b="11443"/>
          <a:stretch/>
        </p:blipFill>
        <p:spPr>
          <a:xfrm>
            <a:off x="8610600" y="3980355"/>
            <a:ext cx="3581400" cy="2877645"/>
          </a:xfrm>
          <a:prstGeom prst="rect">
            <a:avLst/>
          </a:prstGeom>
        </p:spPr>
      </p:pic>
      <p:sp>
        <p:nvSpPr>
          <p:cNvPr id="23" name="Titre 22">
            <a:extLst>
              <a:ext uri="{FF2B5EF4-FFF2-40B4-BE49-F238E27FC236}">
                <a16:creationId xmlns:a16="http://schemas.microsoft.com/office/drawing/2014/main" id="{6360B59E-B2DF-4226-9B8E-86FAD2EE7552}"/>
              </a:ext>
            </a:extLst>
          </p:cNvPr>
          <p:cNvSpPr>
            <a:spLocks noGrp="1"/>
          </p:cNvSpPr>
          <p:nvPr>
            <p:ph type="ctrTitle"/>
          </p:nvPr>
        </p:nvSpPr>
        <p:spPr/>
        <p:txBody>
          <a:bodyPr/>
          <a:lstStyle/>
          <a:p>
            <a:r>
              <a:rPr lang="fr-FR" dirty="0">
                <a:solidFill>
                  <a:schemeClr val="bg1"/>
                </a:solidFill>
              </a:rPr>
              <a:t>Quelques trajectoires</a:t>
            </a:r>
          </a:p>
        </p:txBody>
      </p:sp>
      <p:sp>
        <p:nvSpPr>
          <p:cNvPr id="24" name="Sous-titre 23">
            <a:extLst>
              <a:ext uri="{FF2B5EF4-FFF2-40B4-BE49-F238E27FC236}">
                <a16:creationId xmlns:a16="http://schemas.microsoft.com/office/drawing/2014/main" id="{9ABE9882-F773-46ED-A198-51609701D933}"/>
              </a:ext>
            </a:extLst>
          </p:cNvPr>
          <p:cNvSpPr>
            <a:spLocks noGrp="1"/>
          </p:cNvSpPr>
          <p:nvPr>
            <p:ph type="subTitle" idx="1"/>
          </p:nvPr>
        </p:nvSpPr>
        <p:spPr/>
        <p:txBody>
          <a:bodyPr/>
          <a:lstStyle/>
          <a:p>
            <a:r>
              <a:rPr lang="fr-FR" i="1" dirty="0" err="1">
                <a:solidFill>
                  <a:schemeClr val="bg1"/>
                </a:solidFill>
              </a:rPr>
              <a:t>Some</a:t>
            </a:r>
            <a:r>
              <a:rPr lang="fr-FR" i="1" dirty="0">
                <a:solidFill>
                  <a:schemeClr val="bg1"/>
                </a:solidFill>
              </a:rPr>
              <a:t> </a:t>
            </a:r>
            <a:r>
              <a:rPr lang="fr-FR" i="1" dirty="0" err="1">
                <a:solidFill>
                  <a:schemeClr val="bg1"/>
                </a:solidFill>
              </a:rPr>
              <a:t>trajectories</a:t>
            </a:r>
            <a:endParaRPr lang="fr-FR" i="1" dirty="0">
              <a:solidFill>
                <a:schemeClr val="bg1"/>
              </a:solidFill>
            </a:endParaRPr>
          </a:p>
        </p:txBody>
      </p:sp>
      <p:sp>
        <p:nvSpPr>
          <p:cNvPr id="4" name="Espace réservé du numéro de diapositive 3">
            <a:extLst>
              <a:ext uri="{FF2B5EF4-FFF2-40B4-BE49-F238E27FC236}">
                <a16:creationId xmlns:a16="http://schemas.microsoft.com/office/drawing/2014/main" id="{BC3A1170-0789-4AFA-9C78-7222850C3B68}"/>
              </a:ext>
            </a:extLst>
          </p:cNvPr>
          <p:cNvSpPr>
            <a:spLocks noGrp="1"/>
          </p:cNvSpPr>
          <p:nvPr>
            <p:ph type="sldNum" idx="12"/>
          </p:nvPr>
        </p:nvSpPr>
        <p:spPr/>
        <p:txBody>
          <a:bodyPr/>
          <a:lstStyle/>
          <a:p>
            <a:fld id="{00000000-1234-1234-1234-123412341234}" type="slidenum">
              <a:rPr lang="fr-FR" smtClean="0"/>
              <a:pPr/>
              <a:t>7</a:t>
            </a:fld>
            <a:endParaRPr lang="fr-FR" dirty="0"/>
          </a:p>
        </p:txBody>
      </p:sp>
      <p:grpSp>
        <p:nvGrpSpPr>
          <p:cNvPr id="7" name="Groupe 6">
            <a:extLst>
              <a:ext uri="{FF2B5EF4-FFF2-40B4-BE49-F238E27FC236}">
                <a16:creationId xmlns:a16="http://schemas.microsoft.com/office/drawing/2014/main" id="{AE09EE47-99CE-49AE-9DBB-72A4EAA9B037}"/>
              </a:ext>
            </a:extLst>
          </p:cNvPr>
          <p:cNvGrpSpPr/>
          <p:nvPr/>
        </p:nvGrpSpPr>
        <p:grpSpPr>
          <a:xfrm>
            <a:off x="0" y="1017627"/>
            <a:ext cx="12192000" cy="390065"/>
            <a:chOff x="0" y="2816170"/>
            <a:chExt cx="12192000" cy="1860295"/>
          </a:xfrm>
          <a:solidFill>
            <a:schemeClr val="accent6">
              <a:lumMod val="20000"/>
              <a:lumOff val="80000"/>
            </a:schemeClr>
          </a:solidFill>
        </p:grpSpPr>
        <p:cxnSp>
          <p:nvCxnSpPr>
            <p:cNvPr id="8" name="Connecteur droit 7">
              <a:extLst>
                <a:ext uri="{FF2B5EF4-FFF2-40B4-BE49-F238E27FC236}">
                  <a16:creationId xmlns:a16="http://schemas.microsoft.com/office/drawing/2014/main" id="{6D272CEC-0D93-4443-AE5A-CC85E8DD5127}"/>
                </a:ext>
              </a:extLst>
            </p:cNvPr>
            <p:cNvCxnSpPr/>
            <p:nvPr/>
          </p:nvCxnSpPr>
          <p:spPr>
            <a:xfrm>
              <a:off x="0" y="3013788"/>
              <a:ext cx="12192000" cy="0"/>
            </a:xfrm>
            <a:prstGeom prst="line">
              <a:avLst/>
            </a:prstGeom>
            <a:grpFill/>
            <a:ln w="38100">
              <a:solidFill>
                <a:schemeClr val="bg1"/>
              </a:solidFill>
            </a:ln>
          </p:spPr>
          <p:style>
            <a:lnRef idx="1">
              <a:schemeClr val="accent6"/>
            </a:lnRef>
            <a:fillRef idx="0">
              <a:schemeClr val="accent6"/>
            </a:fillRef>
            <a:effectRef idx="0">
              <a:schemeClr val="accent6"/>
            </a:effectRef>
            <a:fontRef idx="minor">
              <a:schemeClr val="tx1"/>
            </a:fontRef>
          </p:style>
        </p:cxnSp>
        <p:cxnSp>
          <p:nvCxnSpPr>
            <p:cNvPr id="9" name="Connecteur droit 8">
              <a:extLst>
                <a:ext uri="{FF2B5EF4-FFF2-40B4-BE49-F238E27FC236}">
                  <a16:creationId xmlns:a16="http://schemas.microsoft.com/office/drawing/2014/main" id="{3111880A-7085-482F-9B2C-205F42E24279}"/>
                </a:ext>
              </a:extLst>
            </p:cNvPr>
            <p:cNvCxnSpPr/>
            <p:nvPr/>
          </p:nvCxnSpPr>
          <p:spPr>
            <a:xfrm>
              <a:off x="0" y="4145902"/>
              <a:ext cx="12192000" cy="0"/>
            </a:xfrm>
            <a:prstGeom prst="line">
              <a:avLst/>
            </a:prstGeom>
            <a:grpFill/>
            <a:ln w="38100">
              <a:solidFill>
                <a:schemeClr val="bg1"/>
              </a:solidFill>
            </a:ln>
          </p:spPr>
          <p:style>
            <a:lnRef idx="1">
              <a:schemeClr val="accent6"/>
            </a:lnRef>
            <a:fillRef idx="0">
              <a:schemeClr val="accent6"/>
            </a:fillRef>
            <a:effectRef idx="0">
              <a:schemeClr val="accent6"/>
            </a:effectRef>
            <a:fontRef idx="minor">
              <a:schemeClr val="tx1"/>
            </a:fontRef>
          </p:style>
        </p:cxnSp>
        <p:sp>
          <p:nvSpPr>
            <p:cNvPr id="10" name="Rectangle : coins arrondis 9">
              <a:extLst>
                <a:ext uri="{FF2B5EF4-FFF2-40B4-BE49-F238E27FC236}">
                  <a16:creationId xmlns:a16="http://schemas.microsoft.com/office/drawing/2014/main" id="{F83A8A19-D797-41F3-958C-B044B9A0F825}"/>
                </a:ext>
              </a:extLst>
            </p:cNvPr>
            <p:cNvSpPr/>
            <p:nvPr/>
          </p:nvSpPr>
          <p:spPr>
            <a:xfrm>
              <a:off x="681135" y="2816170"/>
              <a:ext cx="76854" cy="1860295"/>
            </a:xfrm>
            <a:prstGeom prst="roundRect">
              <a:avLst/>
            </a:prstGeom>
            <a:solidFill>
              <a:srgbClr val="017F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Rectangle : coins arrondis 12">
            <a:extLst>
              <a:ext uri="{FF2B5EF4-FFF2-40B4-BE49-F238E27FC236}">
                <a16:creationId xmlns:a16="http://schemas.microsoft.com/office/drawing/2014/main" id="{4369B5E9-64AB-4E69-9E08-37932648E65C}"/>
              </a:ext>
            </a:extLst>
          </p:cNvPr>
          <p:cNvSpPr/>
          <p:nvPr/>
        </p:nvSpPr>
        <p:spPr>
          <a:xfrm>
            <a:off x="11276946" y="1017626"/>
            <a:ext cx="76854" cy="390065"/>
          </a:xfrm>
          <a:prstGeom prst="roundRect">
            <a:avLst/>
          </a:prstGeom>
          <a:solidFill>
            <a:srgbClr val="017F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a:extLst>
              <a:ext uri="{FF2B5EF4-FFF2-40B4-BE49-F238E27FC236}">
                <a16:creationId xmlns:a16="http://schemas.microsoft.com/office/drawing/2014/main" id="{8F9FF366-4C87-4FF3-A8A3-B2448F68AEA9}"/>
              </a:ext>
            </a:extLst>
          </p:cNvPr>
          <p:cNvPicPr>
            <a:picLocks noChangeAspect="1"/>
          </p:cNvPicPr>
          <p:nvPr/>
        </p:nvPicPr>
        <p:blipFill rotWithShape="1">
          <a:blip r:embed="rId3"/>
          <a:srcRect r="38984" b="18528"/>
          <a:stretch/>
        </p:blipFill>
        <p:spPr>
          <a:xfrm>
            <a:off x="9037577" y="4210597"/>
            <a:ext cx="3154423" cy="2647403"/>
          </a:xfrm>
          <a:prstGeom prst="rect">
            <a:avLst/>
          </a:prstGeom>
        </p:spPr>
      </p:pic>
    </p:spTree>
    <p:extLst>
      <p:ext uri="{BB962C8B-B14F-4D97-AF65-F5344CB8AC3E}">
        <p14:creationId xmlns:p14="http://schemas.microsoft.com/office/powerpoint/2010/main" val="364418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9"/>
          <p:cNvSpPr txBox="1">
            <a:spLocks noGrp="1"/>
          </p:cNvSpPr>
          <p:nvPr>
            <p:ph type="title"/>
          </p:nvPr>
        </p:nvSpPr>
        <p:spPr>
          <a:xfrm>
            <a:off x="1635369" y="294447"/>
            <a:ext cx="9718431" cy="81338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5000"/>
              </a:lnSpc>
              <a:spcBef>
                <a:spcPts val="0"/>
              </a:spcBef>
              <a:spcAft>
                <a:spcPts val="0"/>
              </a:spcAft>
              <a:buClr>
                <a:schemeClr val="dk1"/>
              </a:buClr>
              <a:buSzPts val="1100"/>
              <a:buFont typeface="Arial"/>
              <a:buNone/>
            </a:pPr>
            <a:r>
              <a:rPr lang="fr-FR" dirty="0">
                <a:solidFill>
                  <a:srgbClr val="B71C20"/>
                </a:solidFill>
              </a:rPr>
              <a:t>Exemple du torréfacteur</a:t>
            </a:r>
            <a:endParaRPr dirty="0">
              <a:solidFill>
                <a:srgbClr val="B71C20"/>
              </a:solidFill>
            </a:endParaRPr>
          </a:p>
        </p:txBody>
      </p:sp>
      <p:sp>
        <p:nvSpPr>
          <p:cNvPr id="3" name="Espace réservé du numéro de diapositive 2">
            <a:extLst>
              <a:ext uri="{FF2B5EF4-FFF2-40B4-BE49-F238E27FC236}">
                <a16:creationId xmlns:a16="http://schemas.microsoft.com/office/drawing/2014/main" id="{20F8C4DA-415E-4CB7-8116-3B66A72043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8</a:t>
            </a:fld>
            <a:endParaRPr lang="fr-FR"/>
          </a:p>
        </p:txBody>
      </p:sp>
      <p:pic>
        <p:nvPicPr>
          <p:cNvPr id="146" name="Google Shape;146;p9"/>
          <p:cNvPicPr preferRelativeResize="0"/>
          <p:nvPr/>
        </p:nvPicPr>
        <p:blipFill>
          <a:blip r:embed="rId3">
            <a:alphaModFix/>
          </a:blip>
          <a:stretch>
            <a:fillRect/>
          </a:stretch>
        </p:blipFill>
        <p:spPr>
          <a:xfrm>
            <a:off x="771307" y="2635861"/>
            <a:ext cx="11213932" cy="4222139"/>
          </a:xfrm>
          <a:prstGeom prst="rect">
            <a:avLst/>
          </a:prstGeom>
          <a:noFill/>
          <a:ln>
            <a:noFill/>
          </a:ln>
        </p:spPr>
      </p:pic>
      <p:pic>
        <p:nvPicPr>
          <p:cNvPr id="147" name="Google Shape;147;p9"/>
          <p:cNvPicPr preferRelativeResize="0"/>
          <p:nvPr/>
        </p:nvPicPr>
        <p:blipFill>
          <a:blip r:embed="rId4">
            <a:alphaModFix/>
          </a:blip>
          <a:stretch>
            <a:fillRect/>
          </a:stretch>
        </p:blipFill>
        <p:spPr>
          <a:xfrm>
            <a:off x="3249914" y="1822256"/>
            <a:ext cx="2134000" cy="1105575"/>
          </a:xfrm>
          <a:prstGeom prst="rect">
            <a:avLst/>
          </a:prstGeom>
          <a:noFill/>
          <a:ln>
            <a:noFill/>
          </a:ln>
        </p:spPr>
      </p:pic>
      <p:sp>
        <p:nvSpPr>
          <p:cNvPr id="8" name="Google Shape;110;p5">
            <a:extLst>
              <a:ext uri="{FF2B5EF4-FFF2-40B4-BE49-F238E27FC236}">
                <a16:creationId xmlns:a16="http://schemas.microsoft.com/office/drawing/2014/main" id="{742A3994-3851-44FB-8D85-5FC7811BF529}"/>
              </a:ext>
            </a:extLst>
          </p:cNvPr>
          <p:cNvSpPr txBox="1">
            <a:spLocks/>
          </p:cNvSpPr>
          <p:nvPr/>
        </p:nvSpPr>
        <p:spPr>
          <a:xfrm>
            <a:off x="8807115" y="294447"/>
            <a:ext cx="3337373" cy="8379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fr-FR" sz="3600" i="1" dirty="0" err="1">
                <a:solidFill>
                  <a:schemeClr val="tx1">
                    <a:lumMod val="65000"/>
                    <a:lumOff val="35000"/>
                  </a:schemeClr>
                </a:solidFill>
              </a:rPr>
              <a:t>Shea</a:t>
            </a:r>
            <a:r>
              <a:rPr lang="fr-FR" sz="3600" i="1" dirty="0">
                <a:solidFill>
                  <a:schemeClr val="tx1">
                    <a:lumMod val="65000"/>
                    <a:lumOff val="35000"/>
                  </a:schemeClr>
                </a:solidFill>
              </a:rPr>
              <a:t> </a:t>
            </a:r>
            <a:r>
              <a:rPr lang="fr-FR" sz="3600" i="1" dirty="0" err="1">
                <a:solidFill>
                  <a:schemeClr val="tx1">
                    <a:lumMod val="65000"/>
                    <a:lumOff val="35000"/>
                  </a:schemeClr>
                </a:solidFill>
              </a:rPr>
              <a:t>torrefactor</a:t>
            </a:r>
            <a:endParaRPr lang="fr-FR" i="1" dirty="0">
              <a:solidFill>
                <a:schemeClr val="tx1">
                  <a:lumMod val="65000"/>
                  <a:lumOff val="3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fr-FR" sz="4000" dirty="0">
                <a:solidFill>
                  <a:srgbClr val="B71C20"/>
                </a:solidFill>
              </a:rPr>
              <a:t>Exemple du bouilleur d’anacarde</a:t>
            </a:r>
            <a:endParaRPr sz="4000" dirty="0">
              <a:solidFill>
                <a:srgbClr val="B71C20"/>
              </a:solidFill>
            </a:endParaRPr>
          </a:p>
        </p:txBody>
      </p:sp>
      <p:sp>
        <p:nvSpPr>
          <p:cNvPr id="6" name="Espace réservé du texte 5">
            <a:extLst>
              <a:ext uri="{FF2B5EF4-FFF2-40B4-BE49-F238E27FC236}">
                <a16:creationId xmlns:a16="http://schemas.microsoft.com/office/drawing/2014/main" id="{53DD2209-3120-4A17-8333-423D76FF939E}"/>
              </a:ext>
            </a:extLst>
          </p:cNvPr>
          <p:cNvSpPr>
            <a:spLocks noGrp="1"/>
          </p:cNvSpPr>
          <p:nvPr>
            <p:ph type="body" idx="1"/>
          </p:nvPr>
        </p:nvSpPr>
        <p:spPr/>
        <p:txBody>
          <a:bodyPr/>
          <a:lstStyle/>
          <a:p>
            <a:endParaRPr lang="fr-FR"/>
          </a:p>
        </p:txBody>
      </p:sp>
      <p:sp>
        <p:nvSpPr>
          <p:cNvPr id="3" name="Espace réservé du numéro de diapositive 2">
            <a:extLst>
              <a:ext uri="{FF2B5EF4-FFF2-40B4-BE49-F238E27FC236}">
                <a16:creationId xmlns:a16="http://schemas.microsoft.com/office/drawing/2014/main" id="{10310D1C-6C25-4E49-870A-0091A04C9B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9</a:t>
            </a:fld>
            <a:endParaRPr lang="fr-FR"/>
          </a:p>
        </p:txBody>
      </p:sp>
      <p:pic>
        <p:nvPicPr>
          <p:cNvPr id="154" name="Google Shape;154;p10"/>
          <p:cNvPicPr preferRelativeResize="0"/>
          <p:nvPr/>
        </p:nvPicPr>
        <p:blipFill>
          <a:blip r:embed="rId3">
            <a:alphaModFix/>
          </a:blip>
          <a:stretch>
            <a:fillRect/>
          </a:stretch>
        </p:blipFill>
        <p:spPr>
          <a:xfrm>
            <a:off x="1371600" y="1720515"/>
            <a:ext cx="9662932" cy="5010404"/>
          </a:xfrm>
          <a:prstGeom prst="rect">
            <a:avLst/>
          </a:prstGeom>
          <a:noFill/>
          <a:ln>
            <a:noFill/>
          </a:ln>
        </p:spPr>
      </p:pic>
      <p:sp>
        <p:nvSpPr>
          <p:cNvPr id="7" name="Google Shape;110;p5">
            <a:extLst>
              <a:ext uri="{FF2B5EF4-FFF2-40B4-BE49-F238E27FC236}">
                <a16:creationId xmlns:a16="http://schemas.microsoft.com/office/drawing/2014/main" id="{D8503947-D209-42DD-8C97-D8541017A358}"/>
              </a:ext>
            </a:extLst>
          </p:cNvPr>
          <p:cNvSpPr txBox="1">
            <a:spLocks/>
          </p:cNvSpPr>
          <p:nvPr/>
        </p:nvSpPr>
        <p:spPr>
          <a:xfrm>
            <a:off x="8985847" y="316433"/>
            <a:ext cx="3206153" cy="83792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fr-FR" sz="3200" i="1" dirty="0">
                <a:solidFill>
                  <a:schemeClr val="tx1">
                    <a:lumMod val="65000"/>
                    <a:lumOff val="35000"/>
                  </a:schemeClr>
                </a:solidFill>
              </a:rPr>
              <a:t>Cashew </a:t>
            </a:r>
            <a:r>
              <a:rPr lang="fr-FR" sz="3200" i="1" dirty="0" err="1">
                <a:solidFill>
                  <a:schemeClr val="tx1">
                    <a:lumMod val="65000"/>
                    <a:lumOff val="35000"/>
                  </a:schemeClr>
                </a:solidFill>
              </a:rPr>
              <a:t>nut</a:t>
            </a:r>
            <a:r>
              <a:rPr lang="fr-FR" sz="3200" i="1" dirty="0">
                <a:solidFill>
                  <a:schemeClr val="tx1">
                    <a:lumMod val="65000"/>
                    <a:lumOff val="35000"/>
                  </a:schemeClr>
                </a:solidFill>
              </a:rPr>
              <a:t> boiler</a:t>
            </a:r>
            <a:endParaRPr lang="fr-FR" sz="4000" i="1" dirty="0">
              <a:solidFill>
                <a:schemeClr val="tx1">
                  <a:lumMod val="65000"/>
                  <a:lumOff val="35000"/>
                </a:schemeClr>
              </a:solidFill>
            </a:endParaRPr>
          </a:p>
        </p:txBody>
      </p:sp>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2132</Words>
  <Application>Microsoft Office PowerPoint</Application>
  <PresentationFormat>Grand écran</PresentationFormat>
  <Paragraphs>225</Paragraphs>
  <Slides>18</Slides>
  <Notes>18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Noto Sans Symbols</vt:lpstr>
      <vt:lpstr>Symbol</vt:lpstr>
      <vt:lpstr>Wingdings</vt:lpstr>
      <vt:lpstr>Thème Office</vt:lpstr>
      <vt:lpstr>Trajecto ire des équipements</vt:lpstr>
      <vt:lpstr>L’équipe </vt:lpstr>
      <vt:lpstr>Contexte</vt:lpstr>
      <vt:lpstr>Notre point de départ</vt:lpstr>
      <vt:lpstr>Les trajectoires de conception</vt:lpstr>
      <vt:lpstr>Les équipements étudiés</vt:lpstr>
      <vt:lpstr>Quelques trajectoires</vt:lpstr>
      <vt:lpstr>Exemple du torréfacteur</vt:lpstr>
      <vt:lpstr>Exemple du bouilleur d’anacarde</vt:lpstr>
      <vt:lpstr>Les enseignements</vt:lpstr>
      <vt:lpstr>1. Des choix de conception qui influencent les stratégies de mise à l’échelle possible</vt:lpstr>
      <vt:lpstr>1.bis. Des choix de conception qui influencent les stratégies de mise à l’échelle possible</vt:lpstr>
      <vt:lpstr>2. Le rôle des prototypes pour comprendre et faire évoluer la collaboration</vt:lpstr>
      <vt:lpstr>3. La mise en place de dispositifs innovants pour accompagner la mise à l’échelle</vt:lpstr>
      <vt:lpstr>4. Le rôle clé des OIP dans la mise à l’échelle </vt:lpstr>
      <vt:lpstr>5. La structuration nécessaire des équipementiers</vt:lpstr>
      <vt:lpstr>Conclusion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Trajectoire des équipements</dc:title>
  <dc:creator>Chloé LECOMTE</dc:creator>
  <cp:lastModifiedBy>Ignace MEDAH</cp:lastModifiedBy>
  <cp:revision>48</cp:revision>
  <dcterms:created xsi:type="dcterms:W3CDTF">2025-01-16T16:41:19Z</dcterms:created>
  <dcterms:modified xsi:type="dcterms:W3CDTF">2025-01-27T19:33:30Z</dcterms:modified>
</cp:coreProperties>
</file>