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 autoCompressPictures="0" bookmarkIdSeed="2">
  <p:sldMasterIdLst>
    <p:sldMasterId id="2147483648" r:id="rId4"/>
  </p:sldMasterIdLst>
  <p:notesMasterIdLst>
    <p:notesMasterId r:id="rId27"/>
  </p:notesMasterIdLst>
  <p:sldIdLst>
    <p:sldId id="256" r:id="rId5"/>
    <p:sldId id="284" r:id="rId6"/>
    <p:sldId id="332" r:id="rId7"/>
    <p:sldId id="350" r:id="rId8"/>
    <p:sldId id="356" r:id="rId9"/>
    <p:sldId id="357" r:id="rId10"/>
    <p:sldId id="360" r:id="rId11"/>
    <p:sldId id="361" r:id="rId12"/>
    <p:sldId id="362" r:id="rId13"/>
    <p:sldId id="353" r:id="rId14"/>
    <p:sldId id="363" r:id="rId15"/>
    <p:sldId id="364" r:id="rId16"/>
    <p:sldId id="365" r:id="rId17"/>
    <p:sldId id="367" r:id="rId18"/>
    <p:sldId id="354" r:id="rId19"/>
    <p:sldId id="369" r:id="rId20"/>
    <p:sldId id="370" r:id="rId21"/>
    <p:sldId id="371" r:id="rId22"/>
    <p:sldId id="372" r:id="rId23"/>
    <p:sldId id="373" r:id="rId24"/>
    <p:sldId id="374" r:id="rId25"/>
    <p:sldId id="359" r:id="rId2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5A48F34D-F59C-952E-C9EE-ABE89EE11662}" name="Genowefa BLUNDO CANTO" initials="GC" userId="S::genowefa.blundo_canto_cirad.fr#ext#@uniroma3.onmicrosoft.com::6161180b-3499-4eba-90df-8267000b5249" providerId="AD"/>
  <p188:author id="{C0C28371-3EC0-EB3A-BBB8-9C57789F74F7}" name="Pasquale De Muro" initials="PM" userId="S::pdemuro@os.uniroma3.it::1617b8f5-616c-4f35-a729-126b8646efbc" providerId="AD"/>
  <p188:author id="{838867A5-6875-B246-6387-66F00CCE2CB8}" name="LIVIA BARTOLOMEI" initials="LB" userId="S::liv.bartolomei@stud.uniroma3.it::fb1b4792-dd37-48cf-93ff-4651cc3bd45e" providerId="AD"/>
  <p188:author id="{DF9FECBC-E478-41DB-5482-2FC646BC6637}" name="Livia Bartolomei" initials="LB" userId="S::lbartolomei@os.uniroma3.it::5c079064-9af0-4731-8ccc-e3498923387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4FB05B"/>
    <a:srgbClr val="78C382"/>
    <a:srgbClr val="A19968"/>
    <a:srgbClr val="5B7461"/>
    <a:srgbClr val="556899"/>
    <a:srgbClr val="FFFFFF"/>
    <a:srgbClr val="F9B233"/>
    <a:srgbClr val="EF7E23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FFDEF2-4E25-4329-A15F-B89191754FBA}" v="4638" dt="2025-01-25T09:20:51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Stile medio 2 - Color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Stile chiaro 1 - Colore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ile me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Stile con tema 1 - Color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7853C-536D-4A76-A0AE-DD22124D55A5}" styleName="Stile con tema 1 - Colore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08FB837D-C827-4EFA-A057-4D05807E0F7C}" styleName="Stile con tema 1 - Colore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Stile medio 1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D7B26C5-4107-4FEC-AEDC-1716B250A1EF}" styleName="Stile chi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04" autoAdjust="0"/>
    <p:restoredTop sz="93969" autoAdjust="0"/>
  </p:normalViewPr>
  <p:slideViewPr>
    <p:cSldViewPr snapToGrid="0">
      <p:cViewPr>
        <p:scale>
          <a:sx n="73" d="100"/>
          <a:sy n="73" d="100"/>
        </p:scale>
        <p:origin x="462" y="-30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5438541702577249"/>
          <c:y val="2.058724300140119E-2"/>
        </c:manualLayout>
      </c:layout>
      <c:overlay val="0"/>
      <c:spPr>
        <a:noFill/>
        <a:ln>
          <a:noFill/>
        </a:ln>
        <a:effectLst>
          <a:softEdge rad="635000"/>
        </a:effectLst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A19968"/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2877983789034379"/>
          <c:y val="9.3128501072421099E-2"/>
          <c:w val="0.44151357774835082"/>
          <c:h val="0.44116779920143379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Overall frequency of the interactions</c:v>
                </c:pt>
              </c:strCache>
            </c:strRef>
          </c:tx>
          <c:explosion val="2"/>
          <c:dPt>
            <c:idx val="0"/>
            <c:bubble3D val="0"/>
            <c:explosion val="1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1A6-45B1-BC33-78DFCC18EB3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1A6-45B1-BC33-78DFCC18EB3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1A6-45B1-BC33-78DFCC18EB39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1A6-45B1-BC33-78DFCC18EB39}"/>
              </c:ext>
            </c:extLst>
          </c:dPt>
          <c:dPt>
            <c:idx val="4"/>
            <c:bubble3D val="0"/>
            <c:explosion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1A6-45B1-BC33-78DFCC18EB39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Bembo" panose="020205020502010202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1=one to three times per year/ the year of the last time/as required </c:v>
                </c:pt>
                <c:pt idx="1">
                  <c:v>2=1-3 times per production season/4-6 times per year</c:v>
                </c:pt>
                <c:pt idx="2">
                  <c:v>3= 1-3 times per month</c:v>
                </c:pt>
                <c:pt idx="3">
                  <c:v>4=weekly/once a week</c:v>
                </c:pt>
                <c:pt idx="4">
                  <c:v>5= more than four times per month/often/weekly/every day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33</c:v>
                </c:pt>
                <c:pt idx="1">
                  <c:v>6</c:v>
                </c:pt>
                <c:pt idx="2">
                  <c:v>25</c:v>
                </c:pt>
                <c:pt idx="3">
                  <c:v>14</c:v>
                </c:pt>
                <c:pt idx="4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11A6-45B1-BC33-78DFCC18EB39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9611841264755447E-2"/>
          <c:y val="0.59742760777654735"/>
          <c:w val="0.90970934229391043"/>
          <c:h val="0.402572392223452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500" b="0" i="0" u="none" strike="noStrike" kern="1200" baseline="0">
              <a:solidFill>
                <a:schemeClr val="tx1">
                  <a:lumMod val="95000"/>
                  <a:lumOff val="5000"/>
                </a:schemeClr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>
      <a:outerShdw blurRad="50800" dist="50800" dir="5400000" algn="ctr" rotWithShape="0">
        <a:schemeClr val="bg1"/>
      </a:outerShdw>
    </a:effectLst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14630689715618245"/>
          <c:y val="2.98507462686567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A19968"/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971253733827458"/>
          <c:y val="0.12789611000117523"/>
          <c:w val="0.70507233931040825"/>
          <c:h val="0.46797861088259485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Overall level of satisfaction of the interactions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603-4D03-A3E8-754E4D2E84F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603-4D03-A3E8-754E4D2E84F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603-4D03-A3E8-754E4D2E84F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B603-4D03-A3E8-754E4D2E84F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B603-4D03-A3E8-754E4D2E84F2}"/>
              </c:ext>
            </c:extLst>
          </c:dPt>
          <c:dLbls>
            <c:dLbl>
              <c:idx val="0"/>
              <c:layout>
                <c:manualLayout>
                  <c:x val="-1.1932443845033454E-2"/>
                  <c:y val="-3.0880864502101792E-2"/>
                </c:manualLayout>
              </c:layout>
              <c:spPr>
                <a:pattFill prst="pct75">
                  <a:fgClr>
                    <a:schemeClr val="dk1">
                      <a:lumMod val="75000"/>
                      <a:lumOff val="25000"/>
                    </a:schemeClr>
                  </a:fgClr>
                  <a:bgClr>
                    <a:schemeClr val="dk1">
                      <a:lumMod val="65000"/>
                      <a:lumOff val="35000"/>
                    </a:schemeClr>
                  </a:bgClr>
                </a:pattFill>
                <a:ln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330" b="1" i="0" u="none" strike="noStrike" kern="1200" baseline="0">
                      <a:solidFill>
                        <a:schemeClr val="lt1"/>
                      </a:solidFill>
                      <a:latin typeface="Bembo" panose="02020502050201020203" pitchFamily="18" charset="0"/>
                      <a:ea typeface="+mn-ea"/>
                      <a:cs typeface="+mn-cs"/>
                    </a:defRPr>
                  </a:pPr>
                  <a:endParaRPr lang="it-IT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6561356921542237E-2"/>
                      <c:h val="5.49294390482857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603-4D03-A3E8-754E4D2E84F2}"/>
                </c:ext>
              </c:extLst>
            </c:dLbl>
            <c:dLbl>
              <c:idx val="4"/>
              <c:layout>
                <c:manualLayout>
                  <c:x val="-2.0455618020057242E-2"/>
                  <c:y val="2.5734053751751487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603-4D03-A3E8-754E4D2E84F2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Bembo" panose="020205020502010202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Foglio1!$A$2:$A$6</c:f>
              <c:strCache>
                <c:ptCount val="5"/>
                <c:pt idx="0">
                  <c:v>1=not satisfied/not satisfied at all</c:v>
                </c:pt>
                <c:pt idx="1">
                  <c:v>2= not very satisfied</c:v>
                </c:pt>
                <c:pt idx="2">
                  <c:v>3= satisfied</c:v>
                </c:pt>
                <c:pt idx="3">
                  <c:v>4= very satisfied</c:v>
                </c:pt>
                <c:pt idx="4">
                  <c:v>not specified</c:v>
                </c:pt>
              </c:strCache>
            </c:strRef>
          </c:cat>
          <c:val>
            <c:numRef>
              <c:f>Foglio1!$B$2:$B$6</c:f>
              <c:numCache>
                <c:formatCode>General</c:formatCode>
                <c:ptCount val="5"/>
                <c:pt idx="0">
                  <c:v>2</c:v>
                </c:pt>
                <c:pt idx="1">
                  <c:v>8</c:v>
                </c:pt>
                <c:pt idx="2">
                  <c:v>46</c:v>
                </c:pt>
                <c:pt idx="3">
                  <c:v>13</c:v>
                </c:pt>
                <c:pt idx="4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B603-4D03-A3E8-754E4D2E84F2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72253624296999353"/>
          <c:w val="1"/>
          <c:h val="0.256876514028605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rgbClr val="A19968"/>
                </a:solidFill>
                <a:latin typeface="Bembo" panose="02020502050201020203" pitchFamily="18" charset="0"/>
                <a:ea typeface="+mn-ea"/>
                <a:cs typeface="+mn-cs"/>
              </a:defRPr>
            </a:pPr>
            <a:r>
              <a:rPr lang="en-US" dirty="0"/>
              <a:t>Type</a:t>
            </a:r>
            <a:r>
              <a:rPr lang="en-US" baseline="0" dirty="0"/>
              <a:t> of strengths of the relations </a:t>
            </a:r>
            <a:endParaRPr lang="en-US" dirty="0"/>
          </a:p>
        </c:rich>
      </c:tx>
      <c:layout>
        <c:manualLayout>
          <c:xMode val="edge"/>
          <c:yMode val="edge"/>
          <c:x val="0.14630689715618245"/>
          <c:y val="2.9850746268656717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baseline="0">
              <a:solidFill>
                <a:srgbClr val="A19968"/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title>
    <c:autoTitleDeleted val="0"/>
    <c:plotArea>
      <c:layout>
        <c:manualLayout>
          <c:layoutTarget val="inner"/>
          <c:xMode val="edge"/>
          <c:yMode val="edge"/>
          <c:x val="0.14971253733827458"/>
          <c:y val="0.12789611000117523"/>
          <c:w val="0.70507233931040825"/>
          <c:h val="0.46797861088259485"/>
        </c:manualLayout>
      </c:layout>
      <c:doughnut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Type of strenghts of the relations </c:v>
                </c:pt>
              </c:strCache>
            </c:strRef>
          </c:tx>
          <c:dPt>
            <c:idx val="0"/>
            <c:bubble3D val="0"/>
            <c:spPr>
              <a:solidFill>
                <a:srgbClr val="7030A0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131-4531-8006-5E4C177D600A}"/>
              </c:ext>
            </c:extLst>
          </c:dPt>
          <c:dPt>
            <c:idx val="1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131-4531-8006-5E4C177D600A}"/>
              </c:ext>
            </c:extLst>
          </c:dPt>
          <c:dPt>
            <c:idx val="2"/>
            <c:bubble3D val="0"/>
            <c:spPr>
              <a:solidFill>
                <a:schemeClr val="accent2">
                  <a:lumMod val="75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C131-4531-8006-5E4C177D600A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C131-4531-8006-5E4C177D600A}"/>
              </c:ext>
            </c:extLst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C131-4531-8006-5E4C177D600A}"/>
              </c:ext>
            </c:extLst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lt1"/>
                    </a:solidFill>
                    <a:latin typeface="Bembo" panose="02020502050201020203" pitchFamily="18" charset="0"/>
                    <a:ea typeface="+mn-ea"/>
                    <a:cs typeface="+mn-cs"/>
                  </a:defRPr>
                </a:pPr>
                <a:endParaRPr lang="it-IT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Foglio1!$A$2:$A$10</c:f>
              <c:strCache>
                <c:ptCount val="9"/>
                <c:pt idx="0">
                  <c:v>Commitment</c:v>
                </c:pt>
                <c:pt idx="1">
                  <c:v>Cost accessibility</c:v>
                </c:pt>
                <c:pt idx="2">
                  <c:v>Reliability and sale promptness </c:v>
                </c:pt>
                <c:pt idx="3">
                  <c:v>Communication</c:v>
                </c:pt>
                <c:pt idx="4">
                  <c:v>Sale promptness</c:v>
                </c:pt>
                <c:pt idx="5">
                  <c:v>Trust and reliability </c:v>
                </c:pt>
                <c:pt idx="6">
                  <c:v>Trust</c:v>
                </c:pt>
                <c:pt idx="7">
                  <c:v>Quality of products/training/services </c:v>
                </c:pt>
                <c:pt idx="8">
                  <c:v>Reliability 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2</c:v>
                </c:pt>
                <c:pt idx="4">
                  <c:v>2</c:v>
                </c:pt>
                <c:pt idx="5">
                  <c:v>2</c:v>
                </c:pt>
                <c:pt idx="6">
                  <c:v>4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131-4531-8006-5E4C177D600A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"/>
          <c:y val="0.62208479740535638"/>
          <c:w val="0.99659073032999057"/>
          <c:h val="0.376928244105160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0" i="0" u="none" strike="noStrike" kern="1200" baseline="0">
              <a:solidFill>
                <a:schemeClr val="tx1"/>
              </a:solidFill>
              <a:latin typeface="Bembo" panose="02020502050201020203" pitchFamily="18" charset="0"/>
              <a:ea typeface="+mn-ea"/>
              <a:cs typeface="+mn-cs"/>
            </a:defRPr>
          </a:pPr>
          <a:endParaRPr lang="it-IT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it-IT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image" Target="../media/image10.jp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8618B2-A401-4E4C-B3C5-5CBB00D8DA49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5C35C8C-8080-45E2-A90D-662515466B19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it-IT" b="1" dirty="0" err="1">
              <a:latin typeface="Bembo" panose="02020502050201020203" pitchFamily="18" charset="0"/>
            </a:rPr>
            <a:t>Which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will</a:t>
          </a:r>
          <a:r>
            <a:rPr lang="it-IT" b="1" dirty="0">
              <a:latin typeface="Bembo" panose="02020502050201020203" pitchFamily="18" charset="0"/>
            </a:rPr>
            <a:t> the </a:t>
          </a:r>
          <a:r>
            <a:rPr lang="it-IT" b="1" dirty="0" err="1">
              <a:latin typeface="Bembo" panose="02020502050201020203" pitchFamily="18" charset="0"/>
            </a:rPr>
            <a:t>potential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actor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reconfiguration</a:t>
          </a:r>
          <a:r>
            <a:rPr lang="it-IT" b="1" dirty="0">
              <a:latin typeface="Bembo" panose="02020502050201020203" pitchFamily="18" charset="0"/>
            </a:rPr>
            <a:t> be due to the </a:t>
          </a:r>
          <a:r>
            <a:rPr lang="it-IT" b="1" dirty="0" err="1">
              <a:latin typeface="Bembo" panose="02020502050201020203" pitchFamily="18" charset="0"/>
            </a:rPr>
            <a:t>bioenergy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innovation</a:t>
          </a:r>
          <a:r>
            <a:rPr lang="it-IT" b="1" dirty="0">
              <a:latin typeface="Bembo" panose="02020502050201020203" pitchFamily="18" charset="0"/>
            </a:rPr>
            <a:t>(s) </a:t>
          </a:r>
          <a:r>
            <a:rPr lang="it-IT" b="1" dirty="0" err="1">
              <a:latin typeface="Bembo" panose="02020502050201020203" pitchFamily="18" charset="0"/>
            </a:rPr>
            <a:t>at</a:t>
          </a:r>
          <a:r>
            <a:rPr lang="it-IT" b="1" dirty="0">
              <a:latin typeface="Bembo" panose="02020502050201020203" pitchFamily="18" charset="0"/>
            </a:rPr>
            <a:t> Small and Medium Entreprise (SME) </a:t>
          </a:r>
          <a:r>
            <a:rPr lang="it-IT" b="1" dirty="0" err="1">
              <a:latin typeface="Bembo" panose="02020502050201020203" pitchFamily="18" charset="0"/>
            </a:rPr>
            <a:t>level</a:t>
          </a:r>
          <a:r>
            <a:rPr lang="it-IT" b="1" dirty="0">
              <a:latin typeface="Bembo" panose="02020502050201020203" pitchFamily="18" charset="0"/>
            </a:rPr>
            <a:t>?</a:t>
          </a:r>
          <a:endParaRPr lang="en-US" dirty="0">
            <a:latin typeface="Bembo" panose="02020502050201020203" pitchFamily="18" charset="0"/>
          </a:endParaRPr>
        </a:p>
      </dgm:t>
    </dgm:pt>
    <dgm:pt modelId="{78FDCC43-9C2A-47D3-8B05-D64B1161431E}" type="parTrans" cxnId="{5699EC80-13C1-43EA-8893-5DD9E29E516B}">
      <dgm:prSet/>
      <dgm:spPr/>
      <dgm:t>
        <a:bodyPr/>
        <a:lstStyle/>
        <a:p>
          <a:endParaRPr lang="en-US">
            <a:latin typeface="Bembo" panose="02020502050201020203" pitchFamily="18" charset="0"/>
          </a:endParaRPr>
        </a:p>
      </dgm:t>
    </dgm:pt>
    <dgm:pt modelId="{4B9B8942-9016-48D7-9922-3F5613BA5224}" type="sibTrans" cxnId="{5699EC80-13C1-43EA-8893-5DD9E29E516B}">
      <dgm:prSet/>
      <dgm:spPr/>
      <dgm:t>
        <a:bodyPr/>
        <a:lstStyle/>
        <a:p>
          <a:endParaRPr lang="en-US">
            <a:latin typeface="Bembo" panose="02020502050201020203" pitchFamily="18" charset="0"/>
          </a:endParaRPr>
        </a:p>
      </dgm:t>
    </dgm:pt>
    <dgm:pt modelId="{8400C3D0-3C9C-4657-9D9A-C7164B8B581A}">
      <dgm:prSet/>
      <dgm:spPr>
        <a:ln>
          <a:solidFill>
            <a:srgbClr val="92D050"/>
          </a:solidFill>
        </a:ln>
      </dgm:spPr>
      <dgm:t>
        <a:bodyPr/>
        <a:lstStyle/>
        <a:p>
          <a:r>
            <a:rPr lang="it-IT" b="1" dirty="0" err="1">
              <a:latin typeface="Bembo" panose="02020502050201020203" pitchFamily="18" charset="0"/>
            </a:rPr>
            <a:t>Which</a:t>
          </a:r>
          <a:r>
            <a:rPr lang="it-IT" b="1" dirty="0">
              <a:latin typeface="Bembo" panose="02020502050201020203" pitchFamily="18" charset="0"/>
            </a:rPr>
            <a:t> are the </a:t>
          </a:r>
          <a:r>
            <a:rPr lang="it-IT" b="1" dirty="0" err="1">
              <a:latin typeface="Bembo" panose="02020502050201020203" pitchFamily="18" charset="0"/>
            </a:rPr>
            <a:t>expected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changes</a:t>
          </a:r>
          <a:r>
            <a:rPr lang="it-IT" b="1" dirty="0">
              <a:latin typeface="Bembo" panose="02020502050201020203" pitchFamily="18" charset="0"/>
            </a:rPr>
            <a:t> in </a:t>
          </a:r>
          <a:r>
            <a:rPr lang="it-IT" b="1" dirty="0" err="1">
              <a:latin typeface="Bembo" panose="02020502050201020203" pitchFamily="18" charset="0"/>
            </a:rPr>
            <a:t>local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perspectives</a:t>
          </a:r>
          <a:r>
            <a:rPr lang="it-IT" b="1" dirty="0">
              <a:latin typeface="Bembo" panose="02020502050201020203" pitchFamily="18" charset="0"/>
            </a:rPr>
            <a:t> </a:t>
          </a:r>
          <a:r>
            <a:rPr lang="it-IT" b="1" dirty="0" err="1">
              <a:latin typeface="Bembo" panose="02020502050201020203" pitchFamily="18" charset="0"/>
            </a:rPr>
            <a:t>related</a:t>
          </a:r>
          <a:r>
            <a:rPr lang="it-IT" b="1" dirty="0">
              <a:latin typeface="Bembo" panose="02020502050201020203" pitchFamily="18" charset="0"/>
            </a:rPr>
            <a:t> to </a:t>
          </a:r>
          <a:r>
            <a:rPr lang="it-IT" b="1" dirty="0" err="1">
              <a:latin typeface="Bembo" panose="02020502050201020203" pitchFamily="18" charset="0"/>
            </a:rPr>
            <a:t>changes</a:t>
          </a:r>
          <a:r>
            <a:rPr lang="it-IT" b="1" dirty="0">
              <a:latin typeface="Bembo" panose="02020502050201020203" pitchFamily="18" charset="0"/>
            </a:rPr>
            <a:t> in </a:t>
          </a:r>
          <a:r>
            <a:rPr lang="it-IT" b="1" dirty="0" err="1">
              <a:latin typeface="Bembo" panose="02020502050201020203" pitchFamily="18" charset="0"/>
            </a:rPr>
            <a:t>technology</a:t>
          </a:r>
          <a:r>
            <a:rPr lang="it-IT" b="1" dirty="0">
              <a:latin typeface="Bembo" panose="02020502050201020203" pitchFamily="18" charset="0"/>
            </a:rPr>
            <a:t> before the </a:t>
          </a:r>
          <a:r>
            <a:rPr lang="it-IT" b="1" dirty="0" err="1">
              <a:latin typeface="Bembo" panose="02020502050201020203" pitchFamily="18" charset="0"/>
            </a:rPr>
            <a:t>implementation</a:t>
          </a:r>
          <a:r>
            <a:rPr lang="it-IT" b="1" dirty="0">
              <a:latin typeface="Bembo" panose="02020502050201020203" pitchFamily="18" charset="0"/>
            </a:rPr>
            <a:t>? </a:t>
          </a:r>
          <a:endParaRPr lang="en-US" dirty="0">
            <a:latin typeface="Bembo" panose="02020502050201020203" pitchFamily="18" charset="0"/>
          </a:endParaRPr>
        </a:p>
      </dgm:t>
    </dgm:pt>
    <dgm:pt modelId="{8284A116-51C0-4B9F-84BF-70BC378E8BB9}" type="parTrans" cxnId="{B470F09E-A2BC-48A9-A81A-45680B8F402F}">
      <dgm:prSet/>
      <dgm:spPr/>
      <dgm:t>
        <a:bodyPr/>
        <a:lstStyle/>
        <a:p>
          <a:endParaRPr lang="en-US">
            <a:latin typeface="Bembo" panose="02020502050201020203" pitchFamily="18" charset="0"/>
          </a:endParaRPr>
        </a:p>
      </dgm:t>
    </dgm:pt>
    <dgm:pt modelId="{F61C4D03-A3E9-46A4-BAAF-5876CD161E91}" type="sibTrans" cxnId="{B470F09E-A2BC-48A9-A81A-45680B8F402F}">
      <dgm:prSet/>
      <dgm:spPr/>
      <dgm:t>
        <a:bodyPr/>
        <a:lstStyle/>
        <a:p>
          <a:endParaRPr lang="en-US">
            <a:latin typeface="Bembo" panose="02020502050201020203" pitchFamily="18" charset="0"/>
          </a:endParaRPr>
        </a:p>
      </dgm:t>
    </dgm:pt>
    <dgm:pt modelId="{778DB8E3-A812-4739-BC8C-B30A86243724}" type="pres">
      <dgm:prSet presAssocID="{578618B2-A401-4E4C-B3C5-5CBB00D8DA49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4531A7F-B5FD-41D7-92C5-0BBB7D258F7F}" type="pres">
      <dgm:prSet presAssocID="{25C35C8C-8080-45E2-A90D-662515466B19}" presName="hierRoot1" presStyleCnt="0"/>
      <dgm:spPr/>
    </dgm:pt>
    <dgm:pt modelId="{59769AD9-B95D-4D0D-9470-71F93A85CB23}" type="pres">
      <dgm:prSet presAssocID="{25C35C8C-8080-45E2-A90D-662515466B19}" presName="composite" presStyleCnt="0"/>
      <dgm:spPr/>
    </dgm:pt>
    <dgm:pt modelId="{21FA9F0B-932B-4169-B14D-406CC820B07A}" type="pres">
      <dgm:prSet presAssocID="{25C35C8C-8080-45E2-A90D-662515466B19}" presName="background" presStyleLbl="node0" presStyleIdx="0" presStyleCnt="2"/>
      <dgm:spPr>
        <a:solidFill>
          <a:schemeClr val="accent6"/>
        </a:solidFill>
      </dgm:spPr>
    </dgm:pt>
    <dgm:pt modelId="{7F2CECDD-9076-4C49-B955-206C2F820B4A}" type="pres">
      <dgm:prSet presAssocID="{25C35C8C-8080-45E2-A90D-662515466B19}" presName="text" presStyleLbl="fgAcc0" presStyleIdx="0" presStyleCnt="2">
        <dgm:presLayoutVars>
          <dgm:chPref val="3"/>
        </dgm:presLayoutVars>
      </dgm:prSet>
      <dgm:spPr/>
    </dgm:pt>
    <dgm:pt modelId="{5657AE72-CD9B-40FB-86C9-DB29E11F9488}" type="pres">
      <dgm:prSet presAssocID="{25C35C8C-8080-45E2-A90D-662515466B19}" presName="hierChild2" presStyleCnt="0"/>
      <dgm:spPr/>
    </dgm:pt>
    <dgm:pt modelId="{ED66AD7B-0C50-4DCC-8B06-80D67CBF5211}" type="pres">
      <dgm:prSet presAssocID="{8400C3D0-3C9C-4657-9D9A-C7164B8B581A}" presName="hierRoot1" presStyleCnt="0"/>
      <dgm:spPr/>
    </dgm:pt>
    <dgm:pt modelId="{4688CB1E-E325-4D13-A7C7-A6B95D68C275}" type="pres">
      <dgm:prSet presAssocID="{8400C3D0-3C9C-4657-9D9A-C7164B8B581A}" presName="composite" presStyleCnt="0"/>
      <dgm:spPr/>
    </dgm:pt>
    <dgm:pt modelId="{3E9DC091-CE64-496E-9294-36F55D746AE1}" type="pres">
      <dgm:prSet presAssocID="{8400C3D0-3C9C-4657-9D9A-C7164B8B581A}" presName="background" presStyleLbl="node0" presStyleIdx="1" presStyleCnt="2"/>
      <dgm:spPr>
        <a:solidFill>
          <a:schemeClr val="accent6"/>
        </a:solidFill>
      </dgm:spPr>
    </dgm:pt>
    <dgm:pt modelId="{8D0F6256-2E10-4943-A5C2-05C06A79E67D}" type="pres">
      <dgm:prSet presAssocID="{8400C3D0-3C9C-4657-9D9A-C7164B8B581A}" presName="text" presStyleLbl="fgAcc0" presStyleIdx="1" presStyleCnt="2">
        <dgm:presLayoutVars>
          <dgm:chPref val="3"/>
        </dgm:presLayoutVars>
      </dgm:prSet>
      <dgm:spPr/>
    </dgm:pt>
    <dgm:pt modelId="{A1C871EA-531B-4FDD-8D32-6B73FF2A7193}" type="pres">
      <dgm:prSet presAssocID="{8400C3D0-3C9C-4657-9D9A-C7164B8B581A}" presName="hierChild2" presStyleCnt="0"/>
      <dgm:spPr/>
    </dgm:pt>
  </dgm:ptLst>
  <dgm:cxnLst>
    <dgm:cxn modelId="{41D9AC05-9D3A-4A6D-8336-4553C2FC396A}" type="presOf" srcId="{25C35C8C-8080-45E2-A90D-662515466B19}" destId="{7F2CECDD-9076-4C49-B955-206C2F820B4A}" srcOrd="0" destOrd="0" presId="urn:microsoft.com/office/officeart/2005/8/layout/hierarchy1"/>
    <dgm:cxn modelId="{5FAA6F4F-BF2A-42A4-91D8-D83706DE77C1}" type="presOf" srcId="{578618B2-A401-4E4C-B3C5-5CBB00D8DA49}" destId="{778DB8E3-A812-4739-BC8C-B30A86243724}" srcOrd="0" destOrd="0" presId="urn:microsoft.com/office/officeart/2005/8/layout/hierarchy1"/>
    <dgm:cxn modelId="{5699EC80-13C1-43EA-8893-5DD9E29E516B}" srcId="{578618B2-A401-4E4C-B3C5-5CBB00D8DA49}" destId="{25C35C8C-8080-45E2-A90D-662515466B19}" srcOrd="0" destOrd="0" parTransId="{78FDCC43-9C2A-47D3-8B05-D64B1161431E}" sibTransId="{4B9B8942-9016-48D7-9922-3F5613BA5224}"/>
    <dgm:cxn modelId="{B470F09E-A2BC-48A9-A81A-45680B8F402F}" srcId="{578618B2-A401-4E4C-B3C5-5CBB00D8DA49}" destId="{8400C3D0-3C9C-4657-9D9A-C7164B8B581A}" srcOrd="1" destOrd="0" parTransId="{8284A116-51C0-4B9F-84BF-70BC378E8BB9}" sibTransId="{F61C4D03-A3E9-46A4-BAAF-5876CD161E91}"/>
    <dgm:cxn modelId="{173AAED5-427C-4ED1-93FF-4D290A4690FC}" type="presOf" srcId="{8400C3D0-3C9C-4657-9D9A-C7164B8B581A}" destId="{8D0F6256-2E10-4943-A5C2-05C06A79E67D}" srcOrd="0" destOrd="0" presId="urn:microsoft.com/office/officeart/2005/8/layout/hierarchy1"/>
    <dgm:cxn modelId="{366DB7EA-6F7F-40F6-922B-A38405109EAF}" type="presParOf" srcId="{778DB8E3-A812-4739-BC8C-B30A86243724}" destId="{24531A7F-B5FD-41D7-92C5-0BBB7D258F7F}" srcOrd="0" destOrd="0" presId="urn:microsoft.com/office/officeart/2005/8/layout/hierarchy1"/>
    <dgm:cxn modelId="{9CE38410-87F4-4B01-86A9-06D73B2637E8}" type="presParOf" srcId="{24531A7F-B5FD-41D7-92C5-0BBB7D258F7F}" destId="{59769AD9-B95D-4D0D-9470-71F93A85CB23}" srcOrd="0" destOrd="0" presId="urn:microsoft.com/office/officeart/2005/8/layout/hierarchy1"/>
    <dgm:cxn modelId="{B54035E2-80BF-4600-B71E-AA4F39572784}" type="presParOf" srcId="{59769AD9-B95D-4D0D-9470-71F93A85CB23}" destId="{21FA9F0B-932B-4169-B14D-406CC820B07A}" srcOrd="0" destOrd="0" presId="urn:microsoft.com/office/officeart/2005/8/layout/hierarchy1"/>
    <dgm:cxn modelId="{96F4E175-E1DE-49DF-A5F9-979E4D7DE643}" type="presParOf" srcId="{59769AD9-B95D-4D0D-9470-71F93A85CB23}" destId="{7F2CECDD-9076-4C49-B955-206C2F820B4A}" srcOrd="1" destOrd="0" presId="urn:microsoft.com/office/officeart/2005/8/layout/hierarchy1"/>
    <dgm:cxn modelId="{62204E5E-E800-436B-9B06-7442466C3276}" type="presParOf" srcId="{24531A7F-B5FD-41D7-92C5-0BBB7D258F7F}" destId="{5657AE72-CD9B-40FB-86C9-DB29E11F9488}" srcOrd="1" destOrd="0" presId="urn:microsoft.com/office/officeart/2005/8/layout/hierarchy1"/>
    <dgm:cxn modelId="{BD832847-A5C7-41B9-A397-91457F2180D7}" type="presParOf" srcId="{778DB8E3-A812-4739-BC8C-B30A86243724}" destId="{ED66AD7B-0C50-4DCC-8B06-80D67CBF5211}" srcOrd="1" destOrd="0" presId="urn:microsoft.com/office/officeart/2005/8/layout/hierarchy1"/>
    <dgm:cxn modelId="{E1D0295B-5C49-40E8-9F38-3897BA7F8C04}" type="presParOf" srcId="{ED66AD7B-0C50-4DCC-8B06-80D67CBF5211}" destId="{4688CB1E-E325-4D13-A7C7-A6B95D68C275}" srcOrd="0" destOrd="0" presId="urn:microsoft.com/office/officeart/2005/8/layout/hierarchy1"/>
    <dgm:cxn modelId="{029C1DFC-8CE3-400F-94F1-C796C41C9C00}" type="presParOf" srcId="{4688CB1E-E325-4D13-A7C7-A6B95D68C275}" destId="{3E9DC091-CE64-496E-9294-36F55D746AE1}" srcOrd="0" destOrd="0" presId="urn:microsoft.com/office/officeart/2005/8/layout/hierarchy1"/>
    <dgm:cxn modelId="{A80C7472-8369-4413-B5EE-E18E2C5DEB1A}" type="presParOf" srcId="{4688CB1E-E325-4D13-A7C7-A6B95D68C275}" destId="{8D0F6256-2E10-4943-A5C2-05C06A79E67D}" srcOrd="1" destOrd="0" presId="urn:microsoft.com/office/officeart/2005/8/layout/hierarchy1"/>
    <dgm:cxn modelId="{8A96ABB7-6203-4CCD-8D8B-8DCF5ED980CF}" type="presParOf" srcId="{ED66AD7B-0C50-4DCC-8B06-80D67CBF5211}" destId="{A1C871EA-531B-4FDD-8D32-6B73FF2A719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222D964-04DB-4156-AE1D-CA086B1AA772}" type="doc">
      <dgm:prSet loTypeId="urn:microsoft.com/office/officeart/2005/8/layout/hList1" loCatId="list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54A71532-162F-4FED-8925-34C36347830F}">
      <dgm:prSet phldrT="[Testo]" custT="1"/>
      <dgm:spPr/>
      <dgm:t>
        <a:bodyPr/>
        <a:lstStyle/>
        <a:p>
          <a:r>
            <a:rPr lang="it-IT" sz="2500" b="1" dirty="0" err="1">
              <a:latin typeface="Bembo" panose="02020502050201020203" pitchFamily="18" charset="0"/>
            </a:rPr>
            <a:t>Localized</a:t>
          </a:r>
          <a:r>
            <a:rPr lang="it-IT" sz="2500" b="1" dirty="0">
              <a:latin typeface="Bembo" panose="02020502050201020203" pitchFamily="18" charset="0"/>
            </a:rPr>
            <a:t> Agrifood Systems (</a:t>
          </a:r>
          <a:r>
            <a:rPr lang="it-IT" sz="2500" b="1" dirty="0" err="1">
              <a:latin typeface="Bembo" panose="02020502050201020203" pitchFamily="18" charset="0"/>
            </a:rPr>
            <a:t>LAFs</a:t>
          </a:r>
          <a:r>
            <a:rPr lang="it-IT" sz="2500" b="1" dirty="0">
              <a:latin typeface="Bembo" panose="02020502050201020203" pitchFamily="18" charset="0"/>
            </a:rPr>
            <a:t>)</a:t>
          </a:r>
        </a:p>
      </dgm:t>
    </dgm:pt>
    <dgm:pt modelId="{FB5E9FB6-CEB2-4D37-A3BD-E09F8E24349C}" type="parTrans" cxnId="{E12D02BB-E213-4460-9010-C4985D6C0393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806BC262-AD0A-4A4B-9C6B-1A09599461BF}" type="sibTrans" cxnId="{E12D02BB-E213-4460-9010-C4985D6C0393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6FE36B99-C745-45FA-AEA7-18D1A657A052}">
      <dgm:prSet phldrT="[Testo]" custT="1"/>
      <dgm:spPr/>
      <dgm:t>
        <a:bodyPr/>
        <a:lstStyle/>
        <a:p>
          <a:pPr algn="just"/>
          <a:r>
            <a:rPr lang="it-IT" sz="1750" b="1" dirty="0">
              <a:effectLst/>
              <a:latin typeface="Bembo" panose="02020502050201020203" pitchFamily="18" charset="0"/>
            </a:rPr>
            <a:t>Multi-</a:t>
          </a:r>
          <a:r>
            <a:rPr lang="it-IT" sz="1750" b="1" dirty="0" err="1">
              <a:effectLst/>
              <a:latin typeface="Bembo" panose="02020502050201020203" pitchFamily="18" charset="0"/>
            </a:rPr>
            <a:t>actor</a:t>
          </a:r>
          <a:r>
            <a:rPr lang="it-IT" sz="1750" dirty="0">
              <a:latin typeface="Bembo" panose="02020502050201020203" pitchFamily="18" charset="0"/>
            </a:rPr>
            <a:t> approach </a:t>
          </a:r>
          <a:r>
            <a:rPr lang="it-IT" sz="1750" dirty="0" err="1">
              <a:latin typeface="Bembo" panose="02020502050201020203" pitchFamily="18" charset="0"/>
            </a:rPr>
            <a:t>defined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as</a:t>
          </a:r>
          <a:r>
            <a:rPr lang="it-IT" sz="1750" dirty="0">
              <a:latin typeface="Bembo" panose="02020502050201020203" pitchFamily="18" charset="0"/>
            </a:rPr>
            <a:t> the production and services </a:t>
          </a:r>
          <a:r>
            <a:rPr lang="it-IT" sz="1750" dirty="0" err="1">
              <a:latin typeface="Bembo" panose="02020502050201020203" pitchFamily="18" charset="0"/>
            </a:rPr>
            <a:t>entities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connect</a:t>
          </a:r>
          <a:r>
            <a:rPr lang="it-IT" sz="1750" dirty="0">
              <a:latin typeface="Bembo" panose="02020502050201020203" pitchFamily="18" charset="0"/>
            </a:rPr>
            <a:t> to a </a:t>
          </a:r>
          <a:r>
            <a:rPr lang="it-IT" sz="1750" dirty="0" err="1">
              <a:latin typeface="Bembo" panose="02020502050201020203" pitchFamily="18" charset="0"/>
            </a:rPr>
            <a:t>specific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territory</a:t>
          </a:r>
          <a:r>
            <a:rPr lang="it-IT" sz="1750" dirty="0">
              <a:latin typeface="Bembo" panose="02020502050201020203" pitchFamily="18" charset="0"/>
            </a:rPr>
            <a:t> by </a:t>
          </a:r>
          <a:r>
            <a:rPr lang="it-IT" sz="1750" dirty="0" err="1">
              <a:latin typeface="Bembo" panose="02020502050201020203" pitchFamily="18" charset="0"/>
            </a:rPr>
            <a:t>its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characteristics</a:t>
          </a:r>
          <a:r>
            <a:rPr lang="it-IT" sz="1750" dirty="0">
              <a:latin typeface="Bembo" panose="02020502050201020203" pitchFamily="18" charset="0"/>
            </a:rPr>
            <a:t> (CIRAD-SAR, 1996).</a:t>
          </a:r>
        </a:p>
      </dgm:t>
    </dgm:pt>
    <dgm:pt modelId="{C2C0D43F-C8DE-4527-8937-CD3A98FD1C29}" type="parTrans" cxnId="{3C8EB6C4-DC1C-4373-BEF8-A280743A3FCA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E2D12153-EAC3-4510-99D4-14C1E6B83F61}" type="sibTrans" cxnId="{3C8EB6C4-DC1C-4373-BEF8-A280743A3FCA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9FDCD8E4-6F99-42C1-9868-BA9D8728FE62}">
      <dgm:prSet phldrT="[Testo]" custT="1"/>
      <dgm:spPr>
        <a:solidFill>
          <a:srgbClr val="92D050"/>
        </a:solidFill>
        <a:ln>
          <a:solidFill>
            <a:srgbClr val="92D050"/>
          </a:solidFill>
        </a:ln>
      </dgm:spPr>
      <dgm:t>
        <a:bodyPr/>
        <a:lstStyle/>
        <a:p>
          <a:r>
            <a:rPr lang="it-IT" sz="2500" b="1" dirty="0" err="1">
              <a:latin typeface="Bembo" panose="02020502050201020203" pitchFamily="18" charset="0"/>
            </a:rPr>
            <a:t>Actor</a:t>
          </a:r>
          <a:r>
            <a:rPr lang="it-IT" sz="2500" b="1" dirty="0">
              <a:latin typeface="Bembo" panose="02020502050201020203" pitchFamily="18" charset="0"/>
            </a:rPr>
            <a:t> Network Theory (ATN)</a:t>
          </a:r>
        </a:p>
      </dgm:t>
    </dgm:pt>
    <dgm:pt modelId="{0C423B42-65CE-4973-A3E2-38FCFD981FD3}" type="parTrans" cxnId="{34339880-A195-46B0-B94B-3D4E00C92712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1402FFBF-B8C8-4BDE-BBFC-2AA6A9C32A1E}" type="sibTrans" cxnId="{34339880-A195-46B0-B94B-3D4E00C92712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0FC91169-84D5-4DE6-ACE7-C39E3EA084B6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Analysis of the </a:t>
          </a:r>
          <a:r>
            <a:rPr lang="it-IT" sz="1750" b="1" dirty="0">
              <a:solidFill>
                <a:schemeClr val="tx1"/>
              </a:solidFill>
              <a:latin typeface="Bembo" panose="02020502050201020203" pitchFamily="18" charset="0"/>
            </a:rPr>
            <a:t>set of interactions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between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actors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as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a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connected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network (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Callon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and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Ferrary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2006) </a:t>
          </a:r>
        </a:p>
      </dgm:t>
    </dgm:pt>
    <dgm:pt modelId="{2A788FFC-40E7-4DE1-9B97-EC2FEAA5AFD7}" type="parTrans" cxnId="{F4C8D1BE-CD00-4C81-BA83-915540643D81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13DC9BE1-79A9-4A71-8AC7-C8EC87B48A44}" type="sibTrans" cxnId="{F4C8D1BE-CD00-4C81-BA83-915540643D81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BFFA936E-9F8B-4D51-A3DB-FD5610325B69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Frequent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application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of the ANT to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ICTs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, just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few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to the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enterprise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context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in Africa (Rhodes 2009)</a:t>
          </a:r>
        </a:p>
      </dgm:t>
    </dgm:pt>
    <dgm:pt modelId="{76C4A721-C8EE-4837-A832-5C1312B11910}" type="parTrans" cxnId="{6D98869F-CC90-4E8B-A845-7711E4C1D98C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024C9062-C85D-40DF-A061-41FF06DDE3DB}" type="sibTrans" cxnId="{6D98869F-CC90-4E8B-A845-7711E4C1D98C}">
      <dgm:prSet/>
      <dgm:spPr/>
      <dgm:t>
        <a:bodyPr/>
        <a:lstStyle/>
        <a:p>
          <a:endParaRPr lang="it-IT" sz="2200">
            <a:latin typeface="Bembo" panose="02020502050201020203" pitchFamily="18" charset="0"/>
          </a:endParaRPr>
        </a:p>
      </dgm:t>
    </dgm:pt>
    <dgm:pt modelId="{B1281AF8-1AC8-4BCD-A709-34F039055E3D}">
      <dgm:prSet phldrT="[Testo]" custT="1"/>
      <dgm:spPr/>
      <dgm:t>
        <a:bodyPr/>
        <a:lstStyle/>
        <a:p>
          <a:pPr algn="just"/>
          <a:r>
            <a:rPr lang="it-IT" sz="1750" dirty="0" err="1">
              <a:latin typeface="Bembo" panose="02020502050201020203" pitchFamily="18" charset="0"/>
            </a:rPr>
            <a:t>Aimed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at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analyzing</a:t>
          </a:r>
          <a:r>
            <a:rPr lang="it-IT" sz="1750" dirty="0">
              <a:latin typeface="Bembo" panose="02020502050201020203" pitchFamily="18" charset="0"/>
            </a:rPr>
            <a:t> the </a:t>
          </a:r>
          <a:r>
            <a:rPr lang="it-IT" sz="1750" dirty="0" err="1">
              <a:latin typeface="Bembo" panose="02020502050201020203" pitchFamily="18" charset="0"/>
            </a:rPr>
            <a:t>spatial</a:t>
          </a:r>
          <a:r>
            <a:rPr lang="it-IT" sz="1750" dirty="0">
              <a:latin typeface="Bembo" panose="02020502050201020203" pitchFamily="18" charset="0"/>
            </a:rPr>
            <a:t> dynamics </a:t>
          </a:r>
          <a:r>
            <a:rPr lang="it-IT" sz="1750" dirty="0" err="1">
              <a:latin typeface="Bembo" panose="02020502050201020203" pitchFamily="18" charset="0"/>
            </a:rPr>
            <a:t>among</a:t>
          </a:r>
          <a:r>
            <a:rPr lang="it-IT" sz="1750" dirty="0">
              <a:latin typeface="Bembo" panose="02020502050201020203" pitchFamily="18" charset="0"/>
            </a:rPr>
            <a:t>: </a:t>
          </a:r>
        </a:p>
      </dgm:t>
    </dgm:pt>
    <dgm:pt modelId="{A0C9C9FE-A054-4020-A4FC-473693D86D5C}" type="parTrans" cxnId="{C9641DCD-E766-4FA7-A16A-2A3591C94948}">
      <dgm:prSet/>
      <dgm:spPr/>
      <dgm:t>
        <a:bodyPr/>
        <a:lstStyle/>
        <a:p>
          <a:endParaRPr lang="it-IT"/>
        </a:p>
      </dgm:t>
    </dgm:pt>
    <dgm:pt modelId="{CC725A5C-6213-40EF-B505-C42B1E7AA91F}" type="sibTrans" cxnId="{C9641DCD-E766-4FA7-A16A-2A3591C94948}">
      <dgm:prSet/>
      <dgm:spPr/>
      <dgm:t>
        <a:bodyPr/>
        <a:lstStyle/>
        <a:p>
          <a:endParaRPr lang="it-IT"/>
        </a:p>
      </dgm:t>
    </dgm:pt>
    <dgm:pt modelId="{AFE48E36-15E9-42B2-814C-18C9FFD226AC}">
      <dgm:prSet phldrT="[Testo]" custT="1"/>
      <dgm:spPr/>
      <dgm:t>
        <a:bodyPr/>
        <a:lstStyle/>
        <a:p>
          <a:pPr algn="just">
            <a:buFont typeface="+mj-lt"/>
            <a:buAutoNum type="arabicPeriod"/>
          </a:pP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b="1" dirty="0">
              <a:latin typeface="Bembo" panose="02020502050201020203" pitchFamily="18" charset="0"/>
            </a:rPr>
            <a:t>Area </a:t>
          </a:r>
          <a:r>
            <a:rPr lang="it-IT" sz="1750" b="0" dirty="0">
              <a:latin typeface="Bembo" panose="02020502050201020203" pitchFamily="18" charset="0"/>
            </a:rPr>
            <a:t>(</a:t>
          </a:r>
          <a:r>
            <a:rPr lang="it-IT" sz="1750" b="1" dirty="0" err="1">
              <a:latin typeface="Bembo" panose="02020502050201020203" pitchFamily="18" charset="0"/>
            </a:rPr>
            <a:t>geographical</a:t>
          </a:r>
          <a:r>
            <a:rPr lang="it-IT" sz="1750" b="1" dirty="0">
              <a:latin typeface="Bembo" panose="02020502050201020203" pitchFamily="18" charset="0"/>
            </a:rPr>
            <a:t> </a:t>
          </a:r>
          <a:r>
            <a:rPr lang="it-IT" sz="1750" b="1" dirty="0" err="1">
              <a:latin typeface="Bembo" panose="02020502050201020203" pitchFamily="18" charset="0"/>
            </a:rPr>
            <a:t>proximity</a:t>
          </a:r>
          <a:r>
            <a:rPr lang="it-IT" sz="1750" b="0" dirty="0">
              <a:latin typeface="Bembo" panose="02020502050201020203" pitchFamily="18" charset="0"/>
            </a:rPr>
            <a:t>)</a:t>
          </a:r>
        </a:p>
      </dgm:t>
    </dgm:pt>
    <dgm:pt modelId="{094D3052-D31B-45C4-BA3B-78B69BD6A49F}" type="parTrans" cxnId="{434814EF-E350-45FE-964A-E50A89E21336}">
      <dgm:prSet/>
      <dgm:spPr/>
      <dgm:t>
        <a:bodyPr/>
        <a:lstStyle/>
        <a:p>
          <a:endParaRPr lang="it-IT"/>
        </a:p>
      </dgm:t>
    </dgm:pt>
    <dgm:pt modelId="{D37ECEF6-1F59-4323-9069-CE64D607B954}" type="sibTrans" cxnId="{434814EF-E350-45FE-964A-E50A89E21336}">
      <dgm:prSet/>
      <dgm:spPr/>
      <dgm:t>
        <a:bodyPr/>
        <a:lstStyle/>
        <a:p>
          <a:endParaRPr lang="it-IT"/>
        </a:p>
      </dgm:t>
    </dgm:pt>
    <dgm:pt modelId="{8F25BB84-627F-40E2-A22A-3ACF9A18C32A}">
      <dgm:prSet phldrT="[Testo]" custT="1"/>
      <dgm:spPr/>
      <dgm:t>
        <a:bodyPr/>
        <a:lstStyle/>
        <a:p>
          <a:pPr algn="l">
            <a:buFont typeface="+mj-lt"/>
            <a:buAutoNum type="arabicPeriod"/>
          </a:pPr>
          <a:endParaRPr lang="it-IT" sz="1900" dirty="0">
            <a:latin typeface="Bembo" panose="02020502050201020203" pitchFamily="18" charset="0"/>
          </a:endParaRPr>
        </a:p>
      </dgm:t>
    </dgm:pt>
    <dgm:pt modelId="{9B92C72E-78A6-4041-B2E5-AB57EF281431}" type="parTrans" cxnId="{CE36B11E-C93B-4EC1-B1C6-8322057C3430}">
      <dgm:prSet/>
      <dgm:spPr/>
      <dgm:t>
        <a:bodyPr/>
        <a:lstStyle/>
        <a:p>
          <a:endParaRPr lang="it-IT"/>
        </a:p>
      </dgm:t>
    </dgm:pt>
    <dgm:pt modelId="{EB986DD4-1ABB-44D8-920F-B7EDE745D7B3}" type="sibTrans" cxnId="{CE36B11E-C93B-4EC1-B1C6-8322057C3430}">
      <dgm:prSet/>
      <dgm:spPr/>
      <dgm:t>
        <a:bodyPr/>
        <a:lstStyle/>
        <a:p>
          <a:endParaRPr lang="it-IT"/>
        </a:p>
      </dgm:t>
    </dgm:pt>
    <dgm:pt modelId="{975BD168-50A1-4EB5-827B-918472D0FCA7}">
      <dgm:prSet phldrT="[Testo]" custT="1"/>
      <dgm:spPr/>
      <dgm:t>
        <a:bodyPr/>
        <a:lstStyle/>
        <a:p>
          <a:pPr algn="just">
            <a:buFont typeface="Arial" panose="020B0604020202020204" pitchFamily="34" charset="0"/>
            <a:buChar char="•"/>
          </a:pPr>
          <a:r>
            <a:rPr lang="it-IT" sz="17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Collective</a:t>
          </a:r>
          <a:r>
            <a:rPr lang="it-IT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action</a:t>
          </a:r>
          <a:r>
            <a:rPr lang="it-IT" sz="1750" dirty="0">
              <a:latin typeface="Bembo" panose="02020502050201020203" pitchFamily="18" charset="0"/>
            </a:rPr>
            <a:t> and </a:t>
          </a:r>
          <a:r>
            <a:rPr lang="it-IT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knowledge </a:t>
          </a:r>
          <a:r>
            <a:rPr lang="it-IT" sz="175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exchange</a:t>
          </a:r>
          <a:r>
            <a:rPr lang="it-IT" sz="1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represent</a:t>
          </a:r>
          <a:r>
            <a:rPr lang="it-IT" sz="1750" dirty="0">
              <a:latin typeface="Bembo" panose="02020502050201020203" pitchFamily="18" charset="0"/>
            </a:rPr>
            <a:t> a </a:t>
          </a:r>
          <a:r>
            <a:rPr lang="it-IT" sz="1750" dirty="0" err="1">
              <a:latin typeface="Bembo" panose="02020502050201020203" pitchFamily="18" charset="0"/>
            </a:rPr>
            <a:t>necessary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condition</a:t>
          </a:r>
          <a:r>
            <a:rPr lang="it-IT" sz="1750" dirty="0">
              <a:latin typeface="Bembo" panose="02020502050201020203" pitchFamily="18" charset="0"/>
            </a:rPr>
            <a:t> to </a:t>
          </a:r>
          <a:r>
            <a:rPr lang="it-IT" sz="1750" dirty="0" err="1">
              <a:latin typeface="Bembo" panose="02020502050201020203" pitchFamily="18" charset="0"/>
            </a:rPr>
            <a:t>move</a:t>
          </a:r>
          <a:r>
            <a:rPr lang="it-IT" sz="1750" dirty="0">
              <a:latin typeface="Bembo" panose="02020502050201020203" pitchFamily="18" charset="0"/>
            </a:rPr>
            <a:t> from </a:t>
          </a:r>
          <a:r>
            <a:rPr lang="it-IT" sz="1750" dirty="0" err="1">
              <a:latin typeface="Bembo" panose="02020502050201020203" pitchFamily="18" charset="0"/>
            </a:rPr>
            <a:t>geographical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proximity</a:t>
          </a:r>
          <a:r>
            <a:rPr lang="it-IT" sz="1750" dirty="0">
              <a:latin typeface="Bembo" panose="02020502050201020203" pitchFamily="18" charset="0"/>
            </a:rPr>
            <a:t> to </a:t>
          </a:r>
          <a:r>
            <a:rPr lang="it-IT" sz="1750" b="1" dirty="0" err="1">
              <a:latin typeface="Bembo" panose="02020502050201020203" pitchFamily="18" charset="0"/>
            </a:rPr>
            <a:t>organized</a:t>
          </a:r>
          <a:r>
            <a:rPr lang="it-IT" sz="1750" b="1" dirty="0">
              <a:latin typeface="Bembo" panose="02020502050201020203" pitchFamily="18" charset="0"/>
            </a:rPr>
            <a:t> </a:t>
          </a:r>
          <a:r>
            <a:rPr lang="it-IT" sz="1750" b="1" dirty="0" err="1">
              <a:latin typeface="Bembo" panose="02020502050201020203" pitchFamily="18" charset="0"/>
            </a:rPr>
            <a:t>proximity</a:t>
          </a:r>
          <a:r>
            <a:rPr lang="it-IT" sz="1750" dirty="0">
              <a:latin typeface="Bembo" panose="02020502050201020203" pitchFamily="18" charset="0"/>
            </a:rPr>
            <a:t> (Fournier et al. 2018).</a:t>
          </a:r>
        </a:p>
      </dgm:t>
    </dgm:pt>
    <dgm:pt modelId="{0A15A494-0438-4B99-82B2-3D7DD45B8D4D}" type="parTrans" cxnId="{C9AD92E8-D53B-41A6-A2EF-A63492E094A3}">
      <dgm:prSet/>
      <dgm:spPr/>
      <dgm:t>
        <a:bodyPr/>
        <a:lstStyle/>
        <a:p>
          <a:endParaRPr lang="it-IT"/>
        </a:p>
      </dgm:t>
    </dgm:pt>
    <dgm:pt modelId="{35CCBA83-9816-456A-A35E-22AC334FDA03}" type="sibTrans" cxnId="{C9AD92E8-D53B-41A6-A2EF-A63492E094A3}">
      <dgm:prSet/>
      <dgm:spPr/>
      <dgm:t>
        <a:bodyPr/>
        <a:lstStyle/>
        <a:p>
          <a:endParaRPr lang="it-IT"/>
        </a:p>
      </dgm:t>
    </dgm:pt>
    <dgm:pt modelId="{60BDE0EB-253A-4858-AFB9-CC4DF66D1D4A}">
      <dgm:prSet phldrT="[Testo]" custT="1"/>
      <dgm:spPr/>
      <dgm:t>
        <a:bodyPr/>
        <a:lstStyle/>
        <a:p>
          <a:pPr algn="just">
            <a:buFont typeface="+mj-lt"/>
            <a:buAutoNum type="arabicPeriod"/>
          </a:pPr>
          <a:r>
            <a:rPr lang="it-IT" sz="1750" b="0" dirty="0">
              <a:latin typeface="Bembo" panose="02020502050201020203" pitchFamily="18" charset="0"/>
            </a:rPr>
            <a:t> </a:t>
          </a:r>
          <a:r>
            <a:rPr lang="it-IT" sz="1750" b="1" dirty="0">
              <a:latin typeface="Bembo" panose="02020502050201020203" pitchFamily="18" charset="0"/>
            </a:rPr>
            <a:t>Institutions</a:t>
          </a:r>
        </a:p>
      </dgm:t>
    </dgm:pt>
    <dgm:pt modelId="{1F485E27-3F7B-4D01-BA39-BB924797026F}" type="parTrans" cxnId="{3264F9CA-3828-49F5-8CDB-2FF275C00431}">
      <dgm:prSet/>
      <dgm:spPr/>
      <dgm:t>
        <a:bodyPr/>
        <a:lstStyle/>
        <a:p>
          <a:endParaRPr lang="it-IT"/>
        </a:p>
      </dgm:t>
    </dgm:pt>
    <dgm:pt modelId="{44436EB1-30A9-4CA1-AB89-AD50B86BC26B}" type="sibTrans" cxnId="{3264F9CA-3828-49F5-8CDB-2FF275C00431}">
      <dgm:prSet/>
      <dgm:spPr/>
      <dgm:t>
        <a:bodyPr/>
        <a:lstStyle/>
        <a:p>
          <a:endParaRPr lang="it-IT"/>
        </a:p>
      </dgm:t>
    </dgm:pt>
    <dgm:pt modelId="{502BF628-1E36-40D5-B216-FDF84E88220A}">
      <dgm:prSet phldrT="[Testo]" custT="1"/>
      <dgm:spPr/>
      <dgm:t>
        <a:bodyPr/>
        <a:lstStyle/>
        <a:p>
          <a:pPr algn="just">
            <a:buFont typeface="+mj-lt"/>
            <a:buAutoNum type="arabicPeriod"/>
          </a:pPr>
          <a:r>
            <a:rPr lang="it-IT" sz="1750" b="0" dirty="0">
              <a:latin typeface="Bembo" panose="02020502050201020203" pitchFamily="18" charset="0"/>
            </a:rPr>
            <a:t> </a:t>
          </a:r>
          <a:r>
            <a:rPr lang="it-IT" sz="1750" b="1" dirty="0">
              <a:latin typeface="Bembo" panose="02020502050201020203" pitchFamily="18" charset="0"/>
            </a:rPr>
            <a:t>Relations of trust </a:t>
          </a:r>
          <a:r>
            <a:rPr lang="it-IT" sz="1750" dirty="0" err="1">
              <a:latin typeface="Bembo" panose="02020502050201020203" pitchFamily="18" charset="0"/>
            </a:rPr>
            <a:t>among</a:t>
          </a:r>
          <a:r>
            <a:rPr lang="it-IT" sz="1750" dirty="0">
              <a:latin typeface="Bembo" panose="02020502050201020203" pitchFamily="18" charset="0"/>
            </a:rPr>
            <a:t> </a:t>
          </a:r>
          <a:r>
            <a:rPr lang="it-IT" sz="1750" dirty="0" err="1">
              <a:latin typeface="Bembo" panose="02020502050201020203" pitchFamily="18" charset="0"/>
            </a:rPr>
            <a:t>actors</a:t>
          </a:r>
          <a:endParaRPr lang="it-IT" sz="1750" b="1" dirty="0">
            <a:latin typeface="Bembo" panose="02020502050201020203" pitchFamily="18" charset="0"/>
          </a:endParaRPr>
        </a:p>
      </dgm:t>
    </dgm:pt>
    <dgm:pt modelId="{39EE5039-226E-4A0E-8403-0535CFD79487}" type="parTrans" cxnId="{FAA50FA3-E16D-4FC5-833A-6F3F2DA1759D}">
      <dgm:prSet/>
      <dgm:spPr/>
      <dgm:t>
        <a:bodyPr/>
        <a:lstStyle/>
        <a:p>
          <a:endParaRPr lang="it-IT"/>
        </a:p>
      </dgm:t>
    </dgm:pt>
    <dgm:pt modelId="{3609D0E5-A20D-43CF-B48C-397C075DC940}" type="sibTrans" cxnId="{FAA50FA3-E16D-4FC5-833A-6F3F2DA1759D}">
      <dgm:prSet/>
      <dgm:spPr/>
      <dgm:t>
        <a:bodyPr/>
        <a:lstStyle/>
        <a:p>
          <a:endParaRPr lang="it-IT"/>
        </a:p>
      </dgm:t>
    </dgm:pt>
    <dgm:pt modelId="{3BBDB2CE-7F2F-4097-9053-3BA33DE43017}">
      <dgm:prSet phldrT="[Testo]" custT="1"/>
      <dgm:spPr/>
      <dgm:t>
        <a:bodyPr/>
        <a:lstStyle/>
        <a:p>
          <a:pPr algn="just">
            <a:buFont typeface="+mj-lt"/>
            <a:buNone/>
          </a:pPr>
          <a:endParaRPr lang="it-IT" sz="1750" b="1" dirty="0">
            <a:latin typeface="Bembo" panose="02020502050201020203" pitchFamily="18" charset="0"/>
          </a:endParaRPr>
        </a:p>
      </dgm:t>
    </dgm:pt>
    <dgm:pt modelId="{7190519F-2845-4DD2-8229-D6A3152A4F59}" type="parTrans" cxnId="{C9E6B29D-1B06-4388-9C27-B890A545D505}">
      <dgm:prSet/>
      <dgm:spPr/>
      <dgm:t>
        <a:bodyPr/>
        <a:lstStyle/>
        <a:p>
          <a:endParaRPr lang="it-IT"/>
        </a:p>
      </dgm:t>
    </dgm:pt>
    <dgm:pt modelId="{ACE92D1E-F495-403B-9F2D-9DCC196736FB}" type="sibTrans" cxnId="{C9E6B29D-1B06-4388-9C27-B890A545D505}">
      <dgm:prSet/>
      <dgm:spPr/>
      <dgm:t>
        <a:bodyPr/>
        <a:lstStyle/>
        <a:p>
          <a:endParaRPr lang="it-IT"/>
        </a:p>
      </dgm:t>
    </dgm:pt>
    <dgm:pt modelId="{0C4D3C88-8C53-4B07-95FE-FB6D6E2DA4D1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/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Recent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contributions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about the ATN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application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to the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analysis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 of  food-processing </a:t>
          </a:r>
          <a:r>
            <a:rPr lang="it-IT" sz="1750" dirty="0" err="1">
              <a:solidFill>
                <a:schemeClr val="tx1"/>
              </a:solidFill>
              <a:latin typeface="Bembo" panose="02020502050201020203" pitchFamily="18" charset="0"/>
            </a:rPr>
            <a:t>enterprises</a:t>
          </a:r>
          <a:r>
            <a:rPr lang="it-IT" sz="1750" dirty="0">
              <a:solidFill>
                <a:schemeClr val="tx1"/>
              </a:solidFill>
              <a:latin typeface="Bembo" panose="02020502050201020203" pitchFamily="18" charset="0"/>
            </a:rPr>
            <a:t>:</a:t>
          </a:r>
        </a:p>
      </dgm:t>
    </dgm:pt>
    <dgm:pt modelId="{08234427-0170-46B0-9B63-155B52DBD2E0}" type="parTrans" cxnId="{66D5A751-3BB8-40ED-9D63-3AFBC5B98021}">
      <dgm:prSet/>
      <dgm:spPr/>
      <dgm:t>
        <a:bodyPr/>
        <a:lstStyle/>
        <a:p>
          <a:endParaRPr lang="it-IT"/>
        </a:p>
      </dgm:t>
    </dgm:pt>
    <dgm:pt modelId="{A12BD550-07A4-4D65-B145-32690E7FCC8E}" type="sibTrans" cxnId="{66D5A751-3BB8-40ED-9D63-3AFBC5B98021}">
      <dgm:prSet/>
      <dgm:spPr/>
      <dgm:t>
        <a:bodyPr/>
        <a:lstStyle/>
        <a:p>
          <a:endParaRPr lang="it-IT"/>
        </a:p>
      </dgm:t>
    </dgm:pt>
    <dgm:pt modelId="{3CFDB3BC-17F8-4DEF-B937-CD76A0AECA16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it-IT" sz="1750">
              <a:solidFill>
                <a:schemeClr val="tx1"/>
              </a:solidFill>
              <a:latin typeface="Bembo" panose="02020502050201020203" pitchFamily="18" charset="0"/>
            </a:rPr>
            <a:t>Case study of rural women entrepreneurs in the </a:t>
          </a:r>
          <a:r>
            <a:rPr lang="it-IT" sz="1750" b="1">
              <a:solidFill>
                <a:schemeClr val="tx1"/>
              </a:solidFill>
              <a:effectLst/>
              <a:latin typeface="Bembo" panose="02020502050201020203" pitchFamily="18" charset="0"/>
            </a:rPr>
            <a:t>shea-butter</a:t>
          </a:r>
          <a:r>
            <a:rPr lang="it-IT" sz="17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</a:t>
          </a:r>
          <a:r>
            <a:rPr lang="it-IT" sz="1750">
              <a:solidFill>
                <a:schemeClr val="tx1"/>
              </a:solidFill>
              <a:latin typeface="Bembo" panose="02020502050201020203" pitchFamily="18" charset="0"/>
            </a:rPr>
            <a:t>industry in </a:t>
          </a:r>
          <a:r>
            <a:rPr lang="it-IT" sz="175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Nigeria </a:t>
          </a:r>
          <a:r>
            <a:rPr lang="it-IT" sz="1750">
              <a:solidFill>
                <a:schemeClr val="tx1"/>
              </a:solidFill>
              <a:latin typeface="Bembo" panose="02020502050201020203" pitchFamily="18" charset="0"/>
            </a:rPr>
            <a:t>(Shitu and Nor 2018)</a:t>
          </a:r>
          <a:endParaRPr lang="it-IT" sz="175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mbo" panose="02020502050201020203" pitchFamily="18" charset="0"/>
          </a:endParaRPr>
        </a:p>
      </dgm:t>
    </dgm:pt>
    <dgm:pt modelId="{DFA08692-4705-44E0-AFEF-CBD65B44DAF7}" type="parTrans" cxnId="{E71E42B0-3678-47CF-904C-44A94140D3D0}">
      <dgm:prSet/>
      <dgm:spPr/>
      <dgm:t>
        <a:bodyPr/>
        <a:lstStyle/>
        <a:p>
          <a:endParaRPr lang="it-IT"/>
        </a:p>
      </dgm:t>
    </dgm:pt>
    <dgm:pt modelId="{4FDDA196-BE14-4BB7-B6F5-0B173A971256}" type="sibTrans" cxnId="{E71E42B0-3678-47CF-904C-44A94140D3D0}">
      <dgm:prSet/>
      <dgm:spPr/>
      <dgm:t>
        <a:bodyPr/>
        <a:lstStyle/>
        <a:p>
          <a:endParaRPr lang="it-IT"/>
        </a:p>
      </dgm:t>
    </dgm:pt>
    <dgm:pt modelId="{792C986D-0A75-4D74-A1A4-27403B803A53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Wingdings" panose="05000000000000000000" pitchFamily="2" charset="2"/>
            <a:buChar char="Ø"/>
          </a:pPr>
          <a:endParaRPr lang="it-IT" sz="1800" dirty="0">
            <a:latin typeface="Bembo" panose="02020502050201020203" pitchFamily="18" charset="0"/>
          </a:endParaRPr>
        </a:p>
      </dgm:t>
    </dgm:pt>
    <dgm:pt modelId="{000CC0E4-796C-4A76-A8EA-6F74D4777538}" type="parTrans" cxnId="{206476A2-3AC2-4B94-8618-4CCEA18D867E}">
      <dgm:prSet/>
      <dgm:spPr/>
      <dgm:t>
        <a:bodyPr/>
        <a:lstStyle/>
        <a:p>
          <a:endParaRPr lang="it-IT"/>
        </a:p>
      </dgm:t>
    </dgm:pt>
    <dgm:pt modelId="{5F7FAD00-422E-4A0A-ADD9-B1C39F5D5007}" type="sibTrans" cxnId="{206476A2-3AC2-4B94-8618-4CCEA18D867E}">
      <dgm:prSet/>
      <dgm:spPr/>
      <dgm:t>
        <a:bodyPr/>
        <a:lstStyle/>
        <a:p>
          <a:endParaRPr lang="it-IT"/>
        </a:p>
      </dgm:t>
    </dgm:pt>
    <dgm:pt modelId="{E31A756D-5435-4A76-A43F-FCF8E112DA48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Font typeface="Wingdings" panose="05000000000000000000" pitchFamily="2" charset="2"/>
            <a:buChar char="Ø"/>
          </a:pPr>
          <a:r>
            <a:rPr lang="it-IT" sz="1750" b="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Case study of</a:t>
          </a:r>
          <a:r>
            <a:rPr lang="it-IT" sz="1750" b="1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agro-processing </a:t>
          </a:r>
          <a:r>
            <a:rPr lang="it-IT" sz="1750" b="1" dirty="0" err="1">
              <a:solidFill>
                <a:schemeClr val="tx1"/>
              </a:solidFill>
              <a:effectLst/>
              <a:latin typeface="Bembo" panose="02020502050201020203" pitchFamily="18" charset="0"/>
            </a:rPr>
            <a:t>enterprises</a:t>
          </a:r>
          <a:r>
            <a:rPr lang="it-IT" sz="1750" b="1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</a:t>
          </a:r>
          <a:r>
            <a:rPr lang="it-IT" sz="175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in </a:t>
          </a:r>
          <a:r>
            <a:rPr lang="it-IT" sz="175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South Africa </a:t>
          </a:r>
          <a:r>
            <a:rPr lang="it-IT" sz="175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(</a:t>
          </a:r>
          <a:r>
            <a:rPr lang="it-IT" sz="1750" dirty="0" err="1">
              <a:solidFill>
                <a:schemeClr val="tx1"/>
              </a:solidFill>
              <a:effectLst/>
              <a:latin typeface="Bembo" panose="02020502050201020203" pitchFamily="18" charset="0"/>
            </a:rPr>
            <a:t>Ramoroka</a:t>
          </a:r>
          <a:r>
            <a:rPr lang="it-IT" sz="175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2019)</a:t>
          </a:r>
        </a:p>
      </dgm:t>
    </dgm:pt>
    <dgm:pt modelId="{38C26EEE-0293-4EC4-8899-9AF7FDA8C2E2}" type="parTrans" cxnId="{FC3C0EDE-241D-4662-8004-395A4FE79617}">
      <dgm:prSet/>
      <dgm:spPr/>
      <dgm:t>
        <a:bodyPr/>
        <a:lstStyle/>
        <a:p>
          <a:endParaRPr lang="it-IT"/>
        </a:p>
      </dgm:t>
    </dgm:pt>
    <dgm:pt modelId="{1D77292F-B11B-4990-A20E-855D5DB9AEA9}" type="sibTrans" cxnId="{FC3C0EDE-241D-4662-8004-395A4FE79617}">
      <dgm:prSet/>
      <dgm:spPr/>
      <dgm:t>
        <a:bodyPr/>
        <a:lstStyle/>
        <a:p>
          <a:endParaRPr lang="it-IT"/>
        </a:p>
      </dgm:t>
    </dgm:pt>
    <dgm:pt modelId="{433C78D7-575A-4563-A617-25CEB788C861}">
      <dgm:prSet phldrT="[Testo]" custT="1"/>
      <dgm:spPr>
        <a:solidFill>
          <a:schemeClr val="accent6">
            <a:lumMod val="20000"/>
            <a:lumOff val="80000"/>
            <a:alpha val="90000"/>
          </a:schemeClr>
        </a:solidFill>
      </dgm:spPr>
      <dgm:t>
        <a:bodyPr/>
        <a:lstStyle/>
        <a:p>
          <a:pPr algn="just">
            <a:buNone/>
          </a:pPr>
          <a:endParaRPr lang="it-IT" sz="1750" dirty="0">
            <a:solidFill>
              <a:schemeClr val="tx1"/>
            </a:solidFill>
            <a:latin typeface="Bembo" panose="02020502050201020203" pitchFamily="18" charset="0"/>
          </a:endParaRPr>
        </a:p>
      </dgm:t>
    </dgm:pt>
    <dgm:pt modelId="{7347A8D9-9805-4FE8-B3DE-59DF5541EDF4}" type="parTrans" cxnId="{67DAAF75-7D7C-4AF8-A4D6-33A1959833E1}">
      <dgm:prSet/>
      <dgm:spPr/>
      <dgm:t>
        <a:bodyPr/>
        <a:lstStyle/>
        <a:p>
          <a:endParaRPr lang="it-IT"/>
        </a:p>
      </dgm:t>
    </dgm:pt>
    <dgm:pt modelId="{257DFA2A-B9C6-43A1-A5EC-339D01D7FC94}" type="sibTrans" cxnId="{67DAAF75-7D7C-4AF8-A4D6-33A1959833E1}">
      <dgm:prSet/>
      <dgm:spPr/>
      <dgm:t>
        <a:bodyPr/>
        <a:lstStyle/>
        <a:p>
          <a:endParaRPr lang="it-IT"/>
        </a:p>
      </dgm:t>
    </dgm:pt>
    <dgm:pt modelId="{A9CFA759-5446-4990-B5FC-535311F3C451}" type="pres">
      <dgm:prSet presAssocID="{D222D964-04DB-4156-AE1D-CA086B1AA772}" presName="Name0" presStyleCnt="0">
        <dgm:presLayoutVars>
          <dgm:dir/>
          <dgm:animLvl val="lvl"/>
          <dgm:resizeHandles val="exact"/>
        </dgm:presLayoutVars>
      </dgm:prSet>
      <dgm:spPr/>
    </dgm:pt>
    <dgm:pt modelId="{C2280961-A772-45DF-A1CA-1ECA3CCE1105}" type="pres">
      <dgm:prSet presAssocID="{54A71532-162F-4FED-8925-34C36347830F}" presName="composite" presStyleCnt="0"/>
      <dgm:spPr/>
    </dgm:pt>
    <dgm:pt modelId="{C3B6E0BB-92DD-4341-B9B0-B90FF3048B0D}" type="pres">
      <dgm:prSet presAssocID="{54A71532-162F-4FED-8925-34C36347830F}" presName="parTx" presStyleLbl="alignNode1" presStyleIdx="0" presStyleCnt="2" custLinFactNeighborX="-473" custLinFactNeighborY="3495">
        <dgm:presLayoutVars>
          <dgm:chMax val="0"/>
          <dgm:chPref val="0"/>
          <dgm:bulletEnabled val="1"/>
        </dgm:presLayoutVars>
      </dgm:prSet>
      <dgm:spPr/>
    </dgm:pt>
    <dgm:pt modelId="{F6545023-2B75-46D8-9F3D-79A227E98BD8}" type="pres">
      <dgm:prSet presAssocID="{54A71532-162F-4FED-8925-34C36347830F}" presName="desTx" presStyleLbl="alignAccFollowNode1" presStyleIdx="0" presStyleCnt="2" custLinFactNeighborX="-599" custLinFactNeighborY="-374">
        <dgm:presLayoutVars>
          <dgm:bulletEnabled val="1"/>
        </dgm:presLayoutVars>
      </dgm:prSet>
      <dgm:spPr/>
    </dgm:pt>
    <dgm:pt modelId="{D2B7E750-F0BC-4773-8D14-3B97E9D10370}" type="pres">
      <dgm:prSet presAssocID="{806BC262-AD0A-4A4B-9C6B-1A09599461BF}" presName="space" presStyleCnt="0"/>
      <dgm:spPr/>
    </dgm:pt>
    <dgm:pt modelId="{AE8BE8C2-47BF-421B-853B-AB7312CCB40F}" type="pres">
      <dgm:prSet presAssocID="{9FDCD8E4-6F99-42C1-9868-BA9D8728FE62}" presName="composite" presStyleCnt="0"/>
      <dgm:spPr/>
    </dgm:pt>
    <dgm:pt modelId="{31B4C1B0-D269-4976-B274-2CBA120DDF53}" type="pres">
      <dgm:prSet presAssocID="{9FDCD8E4-6F99-42C1-9868-BA9D8728FE62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A85B83F7-D57E-4883-B1FA-4D4A3BDFB173}" type="pres">
      <dgm:prSet presAssocID="{9FDCD8E4-6F99-42C1-9868-BA9D8728FE62}" presName="desTx" presStyleLbl="alignAccFollowNode1" presStyleIdx="1" presStyleCnt="2" custLinFactNeighborX="-253" custLinFactNeighborY="-374">
        <dgm:presLayoutVars>
          <dgm:bulletEnabled val="1"/>
        </dgm:presLayoutVars>
      </dgm:prSet>
      <dgm:spPr/>
    </dgm:pt>
  </dgm:ptLst>
  <dgm:cxnLst>
    <dgm:cxn modelId="{DCE4880B-6E0E-422A-8333-93C10816F1A2}" type="presOf" srcId="{8F25BB84-627F-40E2-A22A-3ACF9A18C32A}" destId="{F6545023-2B75-46D8-9F3D-79A227E98BD8}" srcOrd="0" destOrd="7" presId="urn:microsoft.com/office/officeart/2005/8/layout/hList1"/>
    <dgm:cxn modelId="{E0836F11-A580-4A86-AD76-350B9DB3CC4C}" type="presOf" srcId="{3CFDB3BC-17F8-4DEF-B937-CD76A0AECA16}" destId="{A85B83F7-D57E-4883-B1FA-4D4A3BDFB173}" srcOrd="0" destOrd="4" presId="urn:microsoft.com/office/officeart/2005/8/layout/hList1"/>
    <dgm:cxn modelId="{D3185D1D-0B39-411B-89EF-975F51D8036C}" type="presOf" srcId="{433C78D7-575A-4563-A617-25CEB788C861}" destId="{A85B83F7-D57E-4883-B1FA-4D4A3BDFB173}" srcOrd="0" destOrd="3" presId="urn:microsoft.com/office/officeart/2005/8/layout/hList1"/>
    <dgm:cxn modelId="{CE36B11E-C93B-4EC1-B1C6-8322057C3430}" srcId="{54A71532-162F-4FED-8925-34C36347830F}" destId="{8F25BB84-627F-40E2-A22A-3ACF9A18C32A}" srcOrd="7" destOrd="0" parTransId="{9B92C72E-78A6-4041-B2E5-AB57EF281431}" sibTransId="{EB986DD4-1ABB-44D8-920F-B7EDE745D7B3}"/>
    <dgm:cxn modelId="{73BDAB2D-2E4C-4090-AC85-BE8E059BD0DE}" type="presOf" srcId="{B1281AF8-1AC8-4BCD-A709-34F039055E3D}" destId="{F6545023-2B75-46D8-9F3D-79A227E98BD8}" srcOrd="0" destOrd="1" presId="urn:microsoft.com/office/officeart/2005/8/layout/hList1"/>
    <dgm:cxn modelId="{37F3AE3A-89E6-4F9D-AADC-3847203A106E}" type="presOf" srcId="{E31A756D-5435-4A76-A43F-FCF8E112DA48}" destId="{A85B83F7-D57E-4883-B1FA-4D4A3BDFB173}" srcOrd="0" destOrd="5" presId="urn:microsoft.com/office/officeart/2005/8/layout/hList1"/>
    <dgm:cxn modelId="{605A6C3E-794F-4737-A5F2-2A50BC34D2CF}" type="presOf" srcId="{975BD168-50A1-4EB5-827B-918472D0FCA7}" destId="{F6545023-2B75-46D8-9F3D-79A227E98BD8}" srcOrd="0" destOrd="6" presId="urn:microsoft.com/office/officeart/2005/8/layout/hList1"/>
    <dgm:cxn modelId="{750A0C61-199B-4C97-B27A-C4E7D63DE855}" type="presOf" srcId="{54A71532-162F-4FED-8925-34C36347830F}" destId="{C3B6E0BB-92DD-4341-B9B0-B90FF3048B0D}" srcOrd="0" destOrd="0" presId="urn:microsoft.com/office/officeart/2005/8/layout/hList1"/>
    <dgm:cxn modelId="{C4B1AF4B-8FF5-442E-AFA8-A92126FC0434}" type="presOf" srcId="{BFFA936E-9F8B-4D51-A3DB-FD5610325B69}" destId="{A85B83F7-D57E-4883-B1FA-4D4A3BDFB173}" srcOrd="0" destOrd="1" presId="urn:microsoft.com/office/officeart/2005/8/layout/hList1"/>
    <dgm:cxn modelId="{66D5A751-3BB8-40ED-9D63-3AFBC5B98021}" srcId="{9FDCD8E4-6F99-42C1-9868-BA9D8728FE62}" destId="{0C4D3C88-8C53-4B07-95FE-FB6D6E2DA4D1}" srcOrd="2" destOrd="0" parTransId="{08234427-0170-46B0-9B63-155B52DBD2E0}" sibTransId="{A12BD550-07A4-4D65-B145-32690E7FCC8E}"/>
    <dgm:cxn modelId="{67DAAF75-7D7C-4AF8-A4D6-33A1959833E1}" srcId="{9FDCD8E4-6F99-42C1-9868-BA9D8728FE62}" destId="{433C78D7-575A-4563-A617-25CEB788C861}" srcOrd="3" destOrd="0" parTransId="{7347A8D9-9805-4FE8-B3DE-59DF5541EDF4}" sibTransId="{257DFA2A-B9C6-43A1-A5EC-339D01D7FC94}"/>
    <dgm:cxn modelId="{9D215B76-2453-41FA-A88B-74C6AFE452B9}" type="presOf" srcId="{AFE48E36-15E9-42B2-814C-18C9FFD226AC}" destId="{F6545023-2B75-46D8-9F3D-79A227E98BD8}" srcOrd="0" destOrd="2" presId="urn:microsoft.com/office/officeart/2005/8/layout/hList1"/>
    <dgm:cxn modelId="{77565E59-B855-4D58-8609-9C586A74EE1B}" type="presOf" srcId="{0FC91169-84D5-4DE6-ACE7-C39E3EA084B6}" destId="{A85B83F7-D57E-4883-B1FA-4D4A3BDFB173}" srcOrd="0" destOrd="0" presId="urn:microsoft.com/office/officeart/2005/8/layout/hList1"/>
    <dgm:cxn modelId="{A39A8659-A3D3-4374-87B6-C4854350D289}" type="presOf" srcId="{6FE36B99-C745-45FA-AEA7-18D1A657A052}" destId="{F6545023-2B75-46D8-9F3D-79A227E98BD8}" srcOrd="0" destOrd="0" presId="urn:microsoft.com/office/officeart/2005/8/layout/hList1"/>
    <dgm:cxn modelId="{7A10B87A-6138-4B80-8878-F3F9281DDB0C}" type="presOf" srcId="{0C4D3C88-8C53-4B07-95FE-FB6D6E2DA4D1}" destId="{A85B83F7-D57E-4883-B1FA-4D4A3BDFB173}" srcOrd="0" destOrd="2" presId="urn:microsoft.com/office/officeart/2005/8/layout/hList1"/>
    <dgm:cxn modelId="{34339880-A195-46B0-B94B-3D4E00C92712}" srcId="{D222D964-04DB-4156-AE1D-CA086B1AA772}" destId="{9FDCD8E4-6F99-42C1-9868-BA9D8728FE62}" srcOrd="1" destOrd="0" parTransId="{0C423B42-65CE-4973-A3E2-38FCFD981FD3}" sibTransId="{1402FFBF-B8C8-4BDE-BBFC-2AA6A9C32A1E}"/>
    <dgm:cxn modelId="{C9E6B29D-1B06-4388-9C27-B890A545D505}" srcId="{54A71532-162F-4FED-8925-34C36347830F}" destId="{3BBDB2CE-7F2F-4097-9053-3BA33DE43017}" srcOrd="5" destOrd="0" parTransId="{7190519F-2845-4DD2-8229-D6A3152A4F59}" sibTransId="{ACE92D1E-F495-403B-9F2D-9DCC196736FB}"/>
    <dgm:cxn modelId="{6D98869F-CC90-4E8B-A845-7711E4C1D98C}" srcId="{9FDCD8E4-6F99-42C1-9868-BA9D8728FE62}" destId="{BFFA936E-9F8B-4D51-A3DB-FD5610325B69}" srcOrd="1" destOrd="0" parTransId="{76C4A721-C8EE-4837-A832-5C1312B11910}" sibTransId="{024C9062-C85D-40DF-A061-41FF06DDE3DB}"/>
    <dgm:cxn modelId="{206476A2-3AC2-4B94-8618-4CCEA18D867E}" srcId="{9FDCD8E4-6F99-42C1-9868-BA9D8728FE62}" destId="{792C986D-0A75-4D74-A1A4-27403B803A53}" srcOrd="6" destOrd="0" parTransId="{000CC0E4-796C-4A76-A8EA-6F74D4777538}" sibTransId="{5F7FAD00-422E-4A0A-ADD9-B1C39F5D5007}"/>
    <dgm:cxn modelId="{FAA50FA3-E16D-4FC5-833A-6F3F2DA1759D}" srcId="{54A71532-162F-4FED-8925-34C36347830F}" destId="{502BF628-1E36-40D5-B216-FDF84E88220A}" srcOrd="3" destOrd="0" parTransId="{39EE5039-226E-4A0E-8403-0535CFD79487}" sibTransId="{3609D0E5-A20D-43CF-B48C-397C075DC940}"/>
    <dgm:cxn modelId="{E71E42B0-3678-47CF-904C-44A94140D3D0}" srcId="{9FDCD8E4-6F99-42C1-9868-BA9D8728FE62}" destId="{3CFDB3BC-17F8-4DEF-B937-CD76A0AECA16}" srcOrd="4" destOrd="0" parTransId="{DFA08692-4705-44E0-AFEF-CBD65B44DAF7}" sibTransId="{4FDDA196-BE14-4BB7-B6F5-0B173A971256}"/>
    <dgm:cxn modelId="{E12D02BB-E213-4460-9010-C4985D6C0393}" srcId="{D222D964-04DB-4156-AE1D-CA086B1AA772}" destId="{54A71532-162F-4FED-8925-34C36347830F}" srcOrd="0" destOrd="0" parTransId="{FB5E9FB6-CEB2-4D37-A3BD-E09F8E24349C}" sibTransId="{806BC262-AD0A-4A4B-9C6B-1A09599461BF}"/>
    <dgm:cxn modelId="{F4C8D1BE-CD00-4C81-BA83-915540643D81}" srcId="{9FDCD8E4-6F99-42C1-9868-BA9D8728FE62}" destId="{0FC91169-84D5-4DE6-ACE7-C39E3EA084B6}" srcOrd="0" destOrd="0" parTransId="{2A788FFC-40E7-4DE1-9B97-EC2FEAA5AFD7}" sibTransId="{13DC9BE1-79A9-4A71-8AC7-C8EC87B48A44}"/>
    <dgm:cxn modelId="{84ABE4BE-9ED1-483F-8E6C-D2B88BA65F93}" type="presOf" srcId="{792C986D-0A75-4D74-A1A4-27403B803A53}" destId="{A85B83F7-D57E-4883-B1FA-4D4A3BDFB173}" srcOrd="0" destOrd="6" presId="urn:microsoft.com/office/officeart/2005/8/layout/hList1"/>
    <dgm:cxn modelId="{7BA168C2-61A6-48ED-A0AD-36ADA68C7586}" type="presOf" srcId="{9FDCD8E4-6F99-42C1-9868-BA9D8728FE62}" destId="{31B4C1B0-D269-4976-B274-2CBA120DDF53}" srcOrd="0" destOrd="0" presId="urn:microsoft.com/office/officeart/2005/8/layout/hList1"/>
    <dgm:cxn modelId="{D93825C3-4E6F-43DD-B66D-D1C5914EAD99}" type="presOf" srcId="{60BDE0EB-253A-4858-AFB9-CC4DF66D1D4A}" destId="{F6545023-2B75-46D8-9F3D-79A227E98BD8}" srcOrd="0" destOrd="4" presId="urn:microsoft.com/office/officeart/2005/8/layout/hList1"/>
    <dgm:cxn modelId="{3C8EB6C4-DC1C-4373-BEF8-A280743A3FCA}" srcId="{54A71532-162F-4FED-8925-34C36347830F}" destId="{6FE36B99-C745-45FA-AEA7-18D1A657A052}" srcOrd="0" destOrd="0" parTransId="{C2C0D43F-C8DE-4527-8937-CD3A98FD1C29}" sibTransId="{E2D12153-EAC3-4510-99D4-14C1E6B83F61}"/>
    <dgm:cxn modelId="{3264F9CA-3828-49F5-8CDB-2FF275C00431}" srcId="{54A71532-162F-4FED-8925-34C36347830F}" destId="{60BDE0EB-253A-4858-AFB9-CC4DF66D1D4A}" srcOrd="4" destOrd="0" parTransId="{1F485E27-3F7B-4D01-BA39-BB924797026F}" sibTransId="{44436EB1-30A9-4CA1-AB89-AD50B86BC26B}"/>
    <dgm:cxn modelId="{7E2B22CB-53FE-4DB2-BB01-54A7BE2D2A87}" type="presOf" srcId="{3BBDB2CE-7F2F-4097-9053-3BA33DE43017}" destId="{F6545023-2B75-46D8-9F3D-79A227E98BD8}" srcOrd="0" destOrd="5" presId="urn:microsoft.com/office/officeart/2005/8/layout/hList1"/>
    <dgm:cxn modelId="{C9641DCD-E766-4FA7-A16A-2A3591C94948}" srcId="{54A71532-162F-4FED-8925-34C36347830F}" destId="{B1281AF8-1AC8-4BCD-A709-34F039055E3D}" srcOrd="1" destOrd="0" parTransId="{A0C9C9FE-A054-4020-A4FC-473693D86D5C}" sibTransId="{CC725A5C-6213-40EF-B505-C42B1E7AA91F}"/>
    <dgm:cxn modelId="{21E056D6-3D18-4902-8074-C43255F4632F}" type="presOf" srcId="{502BF628-1E36-40D5-B216-FDF84E88220A}" destId="{F6545023-2B75-46D8-9F3D-79A227E98BD8}" srcOrd="0" destOrd="3" presId="urn:microsoft.com/office/officeart/2005/8/layout/hList1"/>
    <dgm:cxn modelId="{FC3C0EDE-241D-4662-8004-395A4FE79617}" srcId="{9FDCD8E4-6F99-42C1-9868-BA9D8728FE62}" destId="{E31A756D-5435-4A76-A43F-FCF8E112DA48}" srcOrd="5" destOrd="0" parTransId="{38C26EEE-0293-4EC4-8899-9AF7FDA8C2E2}" sibTransId="{1D77292F-B11B-4990-A20E-855D5DB9AEA9}"/>
    <dgm:cxn modelId="{17C85EE5-7F88-431D-91B2-4E5F0DB287DE}" type="presOf" srcId="{D222D964-04DB-4156-AE1D-CA086B1AA772}" destId="{A9CFA759-5446-4990-B5FC-535311F3C451}" srcOrd="0" destOrd="0" presId="urn:microsoft.com/office/officeart/2005/8/layout/hList1"/>
    <dgm:cxn modelId="{C9AD92E8-D53B-41A6-A2EF-A63492E094A3}" srcId="{54A71532-162F-4FED-8925-34C36347830F}" destId="{975BD168-50A1-4EB5-827B-918472D0FCA7}" srcOrd="6" destOrd="0" parTransId="{0A15A494-0438-4B99-82B2-3D7DD45B8D4D}" sibTransId="{35CCBA83-9816-456A-A35E-22AC334FDA03}"/>
    <dgm:cxn modelId="{434814EF-E350-45FE-964A-E50A89E21336}" srcId="{54A71532-162F-4FED-8925-34C36347830F}" destId="{AFE48E36-15E9-42B2-814C-18C9FFD226AC}" srcOrd="2" destOrd="0" parTransId="{094D3052-D31B-45C4-BA3B-78B69BD6A49F}" sibTransId="{D37ECEF6-1F59-4323-9069-CE64D607B954}"/>
    <dgm:cxn modelId="{F081F738-852D-4864-8D1C-4AE0C69AC3C1}" type="presParOf" srcId="{A9CFA759-5446-4990-B5FC-535311F3C451}" destId="{C2280961-A772-45DF-A1CA-1ECA3CCE1105}" srcOrd="0" destOrd="0" presId="urn:microsoft.com/office/officeart/2005/8/layout/hList1"/>
    <dgm:cxn modelId="{0F98F6EB-0070-4522-8870-3614EEC54AE9}" type="presParOf" srcId="{C2280961-A772-45DF-A1CA-1ECA3CCE1105}" destId="{C3B6E0BB-92DD-4341-B9B0-B90FF3048B0D}" srcOrd="0" destOrd="0" presId="urn:microsoft.com/office/officeart/2005/8/layout/hList1"/>
    <dgm:cxn modelId="{35762137-C950-4497-B483-8486F260B8FA}" type="presParOf" srcId="{C2280961-A772-45DF-A1CA-1ECA3CCE1105}" destId="{F6545023-2B75-46D8-9F3D-79A227E98BD8}" srcOrd="1" destOrd="0" presId="urn:microsoft.com/office/officeart/2005/8/layout/hList1"/>
    <dgm:cxn modelId="{AB725ABC-5AEE-496F-B38D-F8E077D9726C}" type="presParOf" srcId="{A9CFA759-5446-4990-B5FC-535311F3C451}" destId="{D2B7E750-F0BC-4773-8D14-3B97E9D10370}" srcOrd="1" destOrd="0" presId="urn:microsoft.com/office/officeart/2005/8/layout/hList1"/>
    <dgm:cxn modelId="{97BC4A04-3989-46D4-91A1-FB1C91C54865}" type="presParOf" srcId="{A9CFA759-5446-4990-B5FC-535311F3C451}" destId="{AE8BE8C2-47BF-421B-853B-AB7312CCB40F}" srcOrd="2" destOrd="0" presId="urn:microsoft.com/office/officeart/2005/8/layout/hList1"/>
    <dgm:cxn modelId="{FE91F05D-27F6-407A-921F-1B91E26F6634}" type="presParOf" srcId="{AE8BE8C2-47BF-421B-853B-AB7312CCB40F}" destId="{31B4C1B0-D269-4976-B274-2CBA120DDF53}" srcOrd="0" destOrd="0" presId="urn:microsoft.com/office/officeart/2005/8/layout/hList1"/>
    <dgm:cxn modelId="{E0C289AD-9884-49B1-B950-67C4670DE09F}" type="presParOf" srcId="{AE8BE8C2-47BF-421B-853B-AB7312CCB40F}" destId="{A85B83F7-D57E-4883-B1FA-4D4A3BDFB17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7C8DF18-1B0B-4DDB-9660-B3F4F5E4FA32}" type="doc">
      <dgm:prSet loTypeId="urn:microsoft.com/office/officeart/2008/layout/PictureStrips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it-IT"/>
        </a:p>
      </dgm:t>
    </dgm:pt>
    <dgm:pt modelId="{4D2CD82C-4D22-4C65-9ED8-D34B961DDEA3}">
      <dgm:prSet phldrT="[Testo]" custT="1"/>
      <dgm:spPr/>
      <dgm:t>
        <a:bodyPr/>
        <a:lstStyle/>
        <a:p>
          <a:pPr algn="just">
            <a:buNone/>
          </a:pPr>
          <a:r>
            <a:rPr lang="it-IT" sz="1800" b="1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I. Mapping of </a:t>
          </a:r>
          <a:r>
            <a:rPr lang="it-IT" sz="1800" b="1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external</a:t>
          </a:r>
          <a:r>
            <a:rPr lang="it-IT" sz="1800" b="1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key </a:t>
          </a:r>
          <a:r>
            <a:rPr lang="it-IT" sz="1800" b="1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actors</a:t>
          </a:r>
          <a:r>
            <a:rPr lang="it-IT" sz="1800" b="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</a:t>
          </a:r>
          <a:r>
            <a:rPr lang="it-IT" sz="1800" b="0" dirty="0">
              <a:solidFill>
                <a:schemeClr val="tx1"/>
              </a:solidFill>
              <a:latin typeface="Bembo" panose="02020502050201020203" pitchFamily="18" charset="0"/>
            </a:rPr>
            <a:t>on </a:t>
          </a:r>
          <a:r>
            <a:rPr lang="it-IT" sz="1800" b="0" dirty="0" err="1">
              <a:solidFill>
                <a:schemeClr val="tx1"/>
              </a:solidFill>
              <a:latin typeface="Bembo" panose="02020502050201020203" pitchFamily="18" charset="0"/>
            </a:rPr>
            <a:t>five</a:t>
          </a:r>
          <a:r>
            <a:rPr lang="it-IT" sz="1800" b="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800" b="0" dirty="0" err="1">
              <a:solidFill>
                <a:schemeClr val="tx1"/>
              </a:solidFill>
              <a:latin typeface="Bembo" panose="02020502050201020203" pitchFamily="18" charset="0"/>
            </a:rPr>
            <a:t>type</a:t>
          </a:r>
          <a:r>
            <a:rPr lang="it-IT" sz="1800" b="0" dirty="0">
              <a:solidFill>
                <a:schemeClr val="tx1"/>
              </a:solidFill>
              <a:latin typeface="Bembo" panose="02020502050201020203" pitchFamily="18" charset="0"/>
            </a:rPr>
            <a:t> of linkages:</a:t>
          </a:r>
        </a:p>
      </dgm:t>
    </dgm:pt>
    <dgm:pt modelId="{F6719B56-EB12-41B2-8A55-7B1EFD90BF7E}" type="parTrans" cxnId="{4A9C064B-5C31-412C-8F49-823DB7071F2D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7C5DEC8C-A6E0-4750-BE9D-0B3255044D9D}" type="sibTrans" cxnId="{4A9C064B-5C31-412C-8F49-823DB7071F2D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722D49D3-4E26-4C3B-A36B-633982D9B7EF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Raw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materials</a:t>
          </a:r>
          <a:r>
            <a:rPr lang="it-IT" sz="1800" dirty="0">
              <a:latin typeface="Bembo" panose="02020502050201020203" pitchFamily="18" charset="0"/>
            </a:rPr>
            <a:t> supply</a:t>
          </a:r>
        </a:p>
      </dgm:t>
    </dgm:pt>
    <dgm:pt modelId="{59F07EEE-3DCF-48FA-9CE8-DCD42BE9644C}" type="parTrans" cxnId="{AB099C87-BD66-42D9-A043-DA43E15A50AD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F5039722-FD47-4AC9-BD0E-65114D9CE25D}" type="sibTrans" cxnId="{AB099C87-BD66-42D9-A043-DA43E15A50AD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5D365F7A-C4F1-4E71-B577-E2E955461468}">
      <dgm:prSet phldrT="[Testo]" custT="1"/>
      <dgm:spPr/>
      <dgm:t>
        <a:bodyPr/>
        <a:lstStyle/>
        <a:p>
          <a:pPr algn="just">
            <a:buNone/>
          </a:pPr>
          <a:r>
            <a:rPr lang="it-IT" sz="1800" b="1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II. </a:t>
          </a:r>
          <a:r>
            <a:rPr lang="it-IT" sz="1800" b="1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Identification</a:t>
          </a:r>
          <a:r>
            <a:rPr lang="it-IT" sz="1800" b="1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of the key relations </a:t>
          </a:r>
          <a:r>
            <a:rPr lang="it-IT" sz="1800" dirty="0" err="1">
              <a:latin typeface="Bembo"/>
            </a:rPr>
            <a:t>between</a:t>
          </a:r>
          <a:r>
            <a:rPr lang="it-IT" sz="1800" dirty="0">
              <a:latin typeface="Bembo"/>
            </a:rPr>
            <a:t> the key </a:t>
          </a:r>
          <a:r>
            <a:rPr lang="it-IT" sz="1800" dirty="0" err="1">
              <a:latin typeface="Bembo"/>
            </a:rPr>
            <a:t>actors</a:t>
          </a:r>
          <a:r>
            <a:rPr lang="it-IT" sz="1800" dirty="0">
              <a:latin typeface="Bembo"/>
            </a:rPr>
            <a:t> and the </a:t>
          </a:r>
          <a:r>
            <a:rPr lang="it-IT" sz="1800" dirty="0" err="1">
              <a:latin typeface="Bembo"/>
            </a:rPr>
            <a:t>SMEs</a:t>
          </a:r>
          <a:r>
            <a:rPr lang="it-IT" sz="1800" dirty="0">
              <a:latin typeface="Bembo"/>
            </a:rPr>
            <a:t> by </a:t>
          </a:r>
          <a:r>
            <a:rPr lang="it-IT" sz="1800" dirty="0" err="1">
              <a:latin typeface="Bembo"/>
            </a:rPr>
            <a:t>describing</a:t>
          </a:r>
          <a:r>
            <a:rPr lang="it-IT" sz="1800" dirty="0">
              <a:latin typeface="Bembo"/>
            </a:rPr>
            <a:t>:</a:t>
          </a:r>
        </a:p>
      </dgm:t>
    </dgm:pt>
    <dgm:pt modelId="{F0D18C53-992C-4C37-9299-2626099059F3}" type="parTrans" cxnId="{CC5DD804-E3E5-47B5-809B-2CCADF64F873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17C67158-1B88-4E4D-9B1E-00E1902200D8}" type="sibTrans" cxnId="{CC5DD804-E3E5-47B5-809B-2CCADF64F873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91180CFB-163B-4374-989F-202427B34F33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>
              <a:latin typeface="Bembo" panose="02020502050201020203" pitchFamily="18" charset="0"/>
            </a:rPr>
            <a:t> The </a:t>
          </a:r>
          <a:r>
            <a:rPr lang="it-IT" sz="1800" dirty="0" err="1">
              <a:latin typeface="Bembo" panose="02020502050201020203" pitchFamily="18" charset="0"/>
            </a:rPr>
            <a:t>artefacts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around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which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relationships</a:t>
          </a:r>
          <a:r>
            <a:rPr lang="it-IT" sz="1800" dirty="0">
              <a:latin typeface="Bembo" panose="02020502050201020203" pitchFamily="18" charset="0"/>
            </a:rPr>
            <a:t> are </a:t>
          </a:r>
          <a:r>
            <a:rPr lang="it-IT" sz="1800" dirty="0" err="1">
              <a:latin typeface="Bembo" panose="02020502050201020203" pitchFamily="18" charset="0"/>
            </a:rPr>
            <a:t>built</a:t>
          </a:r>
          <a:endParaRPr lang="it-IT" sz="1800" dirty="0">
            <a:latin typeface="Bembo" panose="02020502050201020203" pitchFamily="18" charset="0"/>
          </a:endParaRPr>
        </a:p>
      </dgm:t>
    </dgm:pt>
    <dgm:pt modelId="{D071AC8C-8C99-472F-A39A-B6AB89C1929A}" type="parTrans" cxnId="{3E43329F-9F50-41AE-B03E-E8F4A7AAA86B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E7C0499A-444E-4995-AD04-545F172B8F56}" type="sibTrans" cxnId="{3E43329F-9F50-41AE-B03E-E8F4A7AAA86B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4FD06DAE-4D0B-4286-A670-8D0E335482E2}">
      <dgm:prSet phldrT="[Testo]" custT="1"/>
      <dgm:spPr/>
      <dgm:t>
        <a:bodyPr/>
        <a:lstStyle/>
        <a:p>
          <a:pPr algn="just">
            <a:buNone/>
          </a:pPr>
          <a:r>
            <a:rPr lang="it-IT" sz="1800" b="1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III. </a:t>
          </a:r>
          <a:r>
            <a:rPr lang="it-IT" sz="1800" b="1" dirty="0" err="1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Hypothesizing</a:t>
          </a:r>
          <a:r>
            <a:rPr lang="it-IT" sz="1800" b="1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 the </a:t>
          </a:r>
          <a:r>
            <a:rPr lang="it-IT" sz="1800" b="1" dirty="0" err="1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potential</a:t>
          </a:r>
          <a:r>
            <a:rPr lang="it-IT" sz="1800" b="1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 impacts 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through the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wheel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 of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change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, an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adaptation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 of futures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wheel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 (Glenn 2009) on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three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 </a:t>
          </a:r>
          <a:r>
            <a:rPr lang="it-IT" sz="1800" b="0" dirty="0" err="1">
              <a:solidFill>
                <a:schemeClr val="tx1"/>
              </a:solidFill>
              <a:effectLst/>
              <a:latin typeface="Bembo"/>
            </a:rPr>
            <a:t>levels</a:t>
          </a:r>
          <a:r>
            <a:rPr lang="it-IT" sz="1800" b="0" dirty="0">
              <a:solidFill>
                <a:schemeClr val="tx1"/>
              </a:solidFill>
              <a:effectLst/>
              <a:latin typeface="Bembo"/>
            </a:rPr>
            <a:t> </a:t>
          </a:r>
          <a:endParaRPr lang="it-IT" sz="1800" b="1" dirty="0">
            <a:solidFill>
              <a:schemeClr val="accent2">
                <a:lumMod val="50000"/>
              </a:schemeClr>
            </a:solidFill>
            <a:effectLst/>
            <a:latin typeface="Bembo" panose="02020502050201020203" pitchFamily="18" charset="0"/>
          </a:endParaRPr>
        </a:p>
      </dgm:t>
    </dgm:pt>
    <dgm:pt modelId="{B8BDD973-9431-496B-A06F-9820FB84D3B9}" type="parTrans" cxnId="{1772D3DC-7EBA-4086-BE0D-411D4D50C4C6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768129C0-1C19-4491-A323-FE92B2FC6321}" type="sibTrans" cxnId="{1772D3DC-7EBA-4086-BE0D-411D4D50C4C6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C26515B9-323A-4613-8A32-7B604F437F2B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Primary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consequences</a:t>
          </a:r>
          <a:r>
            <a:rPr lang="it-IT" sz="1800" dirty="0">
              <a:latin typeface="Bembo" panose="02020502050201020203" pitchFamily="18" charset="0"/>
            </a:rPr>
            <a:t> </a:t>
          </a:r>
        </a:p>
      </dgm:t>
    </dgm:pt>
    <dgm:pt modelId="{F2A33A4B-1379-44F9-A463-607F37D1AC51}" type="parTrans" cxnId="{F24FA40F-A1C9-4EAF-BD72-5B0017A2EBB5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F925EA1E-F444-47F5-9F04-BCD909BF59FD}" type="sibTrans" cxnId="{F24FA40F-A1C9-4EAF-BD72-5B0017A2EBB5}">
      <dgm:prSet/>
      <dgm:spPr/>
      <dgm:t>
        <a:bodyPr/>
        <a:lstStyle/>
        <a:p>
          <a:endParaRPr lang="it-IT" sz="1800">
            <a:latin typeface="Bembo" panose="02020502050201020203" pitchFamily="18" charset="0"/>
          </a:endParaRPr>
        </a:p>
      </dgm:t>
    </dgm:pt>
    <dgm:pt modelId="{F0395B9A-3C10-4CAD-AABA-8649744D2F0B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>
              <a:latin typeface="Bembo" panose="02020502050201020203" pitchFamily="18" charset="0"/>
            </a:rPr>
            <a:t>Funding </a:t>
          </a:r>
        </a:p>
      </dgm:t>
    </dgm:pt>
    <dgm:pt modelId="{7C5D7F76-73DB-4B08-AE88-1DB6CE91AC65}" type="parTrans" cxnId="{E5E27839-173E-4F50-AC94-F0FBCC076378}">
      <dgm:prSet/>
      <dgm:spPr/>
      <dgm:t>
        <a:bodyPr/>
        <a:lstStyle/>
        <a:p>
          <a:endParaRPr lang="it-IT"/>
        </a:p>
      </dgm:t>
    </dgm:pt>
    <dgm:pt modelId="{DFA28EA1-C11E-4A82-9B1F-BE5CD59B3674}" type="sibTrans" cxnId="{E5E27839-173E-4F50-AC94-F0FBCC076378}">
      <dgm:prSet/>
      <dgm:spPr/>
      <dgm:t>
        <a:bodyPr/>
        <a:lstStyle/>
        <a:p>
          <a:endParaRPr lang="it-IT"/>
        </a:p>
      </dgm:t>
    </dgm:pt>
    <dgm:pt modelId="{0A024310-7488-4F71-BC4A-950C5882833D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>
              <a:latin typeface="Bembo" panose="02020502050201020203" pitchFamily="18" charset="0"/>
            </a:rPr>
            <a:t>Commercial services </a:t>
          </a:r>
        </a:p>
      </dgm:t>
    </dgm:pt>
    <dgm:pt modelId="{F0A9854E-AECE-403B-9BDC-0AACE70CF1C3}" type="parTrans" cxnId="{E935FF51-570C-42A2-9EFE-54D90DC0D1A4}">
      <dgm:prSet/>
      <dgm:spPr/>
      <dgm:t>
        <a:bodyPr/>
        <a:lstStyle/>
        <a:p>
          <a:endParaRPr lang="it-IT"/>
        </a:p>
      </dgm:t>
    </dgm:pt>
    <dgm:pt modelId="{D0505B60-F71D-4D9F-BDBD-DA2F4E6E7C33}" type="sibTrans" cxnId="{E935FF51-570C-42A2-9EFE-54D90DC0D1A4}">
      <dgm:prSet/>
      <dgm:spPr/>
      <dgm:t>
        <a:bodyPr/>
        <a:lstStyle/>
        <a:p>
          <a:endParaRPr lang="it-IT"/>
        </a:p>
      </dgm:t>
    </dgm:pt>
    <dgm:pt modelId="{2FBA1612-C748-4FF4-9792-C412597CDB0B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>
              <a:latin typeface="Bembo" panose="02020502050201020203" pitchFamily="18" charset="0"/>
            </a:rPr>
            <a:t>Agri-food processing </a:t>
          </a:r>
          <a:r>
            <a:rPr lang="it-IT" sz="1800" dirty="0" err="1">
              <a:latin typeface="Bembo" panose="02020502050201020203" pitchFamily="18" charset="0"/>
            </a:rPr>
            <a:t>equipment</a:t>
          </a:r>
          <a:endParaRPr lang="it-IT" sz="1800" dirty="0">
            <a:latin typeface="Bembo" panose="02020502050201020203" pitchFamily="18" charset="0"/>
          </a:endParaRPr>
        </a:p>
      </dgm:t>
    </dgm:pt>
    <dgm:pt modelId="{46D44D50-CF56-4636-8FE3-7767A18F1CD6}" type="parTrans" cxnId="{00F05E3D-A3B3-477A-AFB7-5D2B31BFEFB5}">
      <dgm:prSet/>
      <dgm:spPr/>
      <dgm:t>
        <a:bodyPr/>
        <a:lstStyle/>
        <a:p>
          <a:endParaRPr lang="it-IT"/>
        </a:p>
      </dgm:t>
    </dgm:pt>
    <dgm:pt modelId="{87B37125-3022-49D7-809E-47A2CCF70A79}" type="sibTrans" cxnId="{00F05E3D-A3B3-477A-AFB7-5D2B31BFEFB5}">
      <dgm:prSet/>
      <dgm:spPr/>
      <dgm:t>
        <a:bodyPr/>
        <a:lstStyle/>
        <a:p>
          <a:endParaRPr lang="it-IT"/>
        </a:p>
      </dgm:t>
    </dgm:pt>
    <dgm:pt modelId="{6339BFCD-88F9-4193-B66E-C8E79D6AD9D6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endParaRPr lang="it-IT" sz="1800" dirty="0">
            <a:latin typeface="Bembo" panose="02020502050201020203" pitchFamily="18" charset="0"/>
          </a:endParaRPr>
        </a:p>
      </dgm:t>
    </dgm:pt>
    <dgm:pt modelId="{626592A9-3A60-4B93-ABA6-C444AB6DEF81}" type="parTrans" cxnId="{8E5A9A39-7CF6-462D-BEE2-D35F5E4BD80F}">
      <dgm:prSet/>
      <dgm:spPr/>
      <dgm:t>
        <a:bodyPr/>
        <a:lstStyle/>
        <a:p>
          <a:endParaRPr lang="it-IT"/>
        </a:p>
      </dgm:t>
    </dgm:pt>
    <dgm:pt modelId="{6E20B38B-B184-4885-8D5C-76C68323F613}" type="sibTrans" cxnId="{8E5A9A39-7CF6-462D-BEE2-D35F5E4BD80F}">
      <dgm:prSet/>
      <dgm:spPr/>
      <dgm:t>
        <a:bodyPr/>
        <a:lstStyle/>
        <a:p>
          <a:endParaRPr lang="it-IT"/>
        </a:p>
      </dgm:t>
    </dgm:pt>
    <dgm:pt modelId="{F7C8A0E9-D5C1-41ED-A8EB-9065E652C80E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Advisory</a:t>
          </a:r>
          <a:r>
            <a:rPr lang="it-IT" sz="1800" dirty="0">
              <a:latin typeface="Bembo" panose="02020502050201020203" pitchFamily="18" charset="0"/>
            </a:rPr>
            <a:t>, support, and training services </a:t>
          </a:r>
        </a:p>
      </dgm:t>
    </dgm:pt>
    <dgm:pt modelId="{D7E2FDBD-472C-4014-9284-77EE7911281E}" type="parTrans" cxnId="{B3C6303A-A901-4FFC-8723-6B341379DD80}">
      <dgm:prSet/>
      <dgm:spPr/>
      <dgm:t>
        <a:bodyPr/>
        <a:lstStyle/>
        <a:p>
          <a:endParaRPr lang="it-IT"/>
        </a:p>
      </dgm:t>
    </dgm:pt>
    <dgm:pt modelId="{B3D8C3E0-38FB-4E61-BD89-AEBA310D9F60}" type="sibTrans" cxnId="{B3C6303A-A901-4FFC-8723-6B341379DD80}">
      <dgm:prSet/>
      <dgm:spPr/>
      <dgm:t>
        <a:bodyPr/>
        <a:lstStyle/>
        <a:p>
          <a:endParaRPr lang="it-IT"/>
        </a:p>
      </dgm:t>
    </dgm:pt>
    <dgm:pt modelId="{694FAFE0-E5CE-4CD7-A4E4-6F13B8345C79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Period</a:t>
          </a:r>
          <a:r>
            <a:rPr lang="it-IT" sz="1800" dirty="0">
              <a:latin typeface="Bembo" panose="02020502050201020203" pitchFamily="18" charset="0"/>
            </a:rPr>
            <a:t> and frequency of interaction</a:t>
          </a:r>
        </a:p>
      </dgm:t>
    </dgm:pt>
    <dgm:pt modelId="{E2859354-A932-45DF-A7D6-B703EF01F46A}" type="parTrans" cxnId="{13F89F35-C774-4019-BD81-AE5BDF73C2B4}">
      <dgm:prSet/>
      <dgm:spPr/>
      <dgm:t>
        <a:bodyPr/>
        <a:lstStyle/>
        <a:p>
          <a:endParaRPr lang="it-IT"/>
        </a:p>
      </dgm:t>
    </dgm:pt>
    <dgm:pt modelId="{D23DAE90-5B3B-4406-BF23-4B8357C340F7}" type="sibTrans" cxnId="{13F89F35-C774-4019-BD81-AE5BDF73C2B4}">
      <dgm:prSet/>
      <dgm:spPr/>
      <dgm:t>
        <a:bodyPr/>
        <a:lstStyle/>
        <a:p>
          <a:endParaRPr lang="it-IT"/>
        </a:p>
      </dgm:t>
    </dgm:pt>
    <dgm:pt modelId="{965B62F8-D34B-482E-96D6-9DE0C0E72FF9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endParaRPr lang="it-IT" sz="1800" dirty="0">
            <a:latin typeface="Bembo" panose="02020502050201020203" pitchFamily="18" charset="0"/>
          </a:endParaRPr>
        </a:p>
      </dgm:t>
    </dgm:pt>
    <dgm:pt modelId="{B78D540D-5B42-42A5-823C-24A1222BA628}" type="parTrans" cxnId="{E2BA43BA-E060-4ED4-A6BA-81DE7E2E65E1}">
      <dgm:prSet/>
      <dgm:spPr/>
      <dgm:t>
        <a:bodyPr/>
        <a:lstStyle/>
        <a:p>
          <a:endParaRPr lang="it-IT"/>
        </a:p>
      </dgm:t>
    </dgm:pt>
    <dgm:pt modelId="{97CB42DC-CB97-41F8-A65D-FA1722E4D653}" type="sibTrans" cxnId="{E2BA43BA-E060-4ED4-A6BA-81DE7E2E65E1}">
      <dgm:prSet/>
      <dgm:spPr/>
      <dgm:t>
        <a:bodyPr/>
        <a:lstStyle/>
        <a:p>
          <a:endParaRPr lang="it-IT"/>
        </a:p>
      </dgm:t>
    </dgm:pt>
    <dgm:pt modelId="{079FD1A2-B8BD-4179-8986-6D99E7776C61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Appreciation</a:t>
          </a:r>
          <a:r>
            <a:rPr lang="it-IT" sz="1800" dirty="0">
              <a:latin typeface="Bembo" panose="02020502050201020203" pitchFamily="18" charset="0"/>
            </a:rPr>
            <a:t> of the interaction </a:t>
          </a:r>
        </a:p>
      </dgm:t>
    </dgm:pt>
    <dgm:pt modelId="{A50E6993-5D99-47BF-ACF7-DC7AEE9E364A}" type="parTrans" cxnId="{FFE2B7EB-9573-4AFF-B0E0-E58C8F3E5CC7}">
      <dgm:prSet/>
      <dgm:spPr/>
      <dgm:t>
        <a:bodyPr/>
        <a:lstStyle/>
        <a:p>
          <a:endParaRPr lang="it-IT"/>
        </a:p>
      </dgm:t>
    </dgm:pt>
    <dgm:pt modelId="{6AAC9A51-3ABD-49B4-A12F-8B4A0D622193}" type="sibTrans" cxnId="{FFE2B7EB-9573-4AFF-B0E0-E58C8F3E5CC7}">
      <dgm:prSet/>
      <dgm:spPr/>
      <dgm:t>
        <a:bodyPr/>
        <a:lstStyle/>
        <a:p>
          <a:endParaRPr lang="it-IT"/>
        </a:p>
      </dgm:t>
    </dgm:pt>
    <dgm:pt modelId="{B74F7B32-5FC0-41F6-8BB6-2B8A4EDC46E2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Reasons</a:t>
          </a:r>
          <a:r>
            <a:rPr lang="it-IT" sz="1800" dirty="0">
              <a:latin typeface="Bembo" panose="02020502050201020203" pitchFamily="18" charset="0"/>
            </a:rPr>
            <a:t> why </a:t>
          </a:r>
        </a:p>
      </dgm:t>
    </dgm:pt>
    <dgm:pt modelId="{E1A2F07B-DF9E-4102-B335-3CC4595DC0AF}" type="parTrans" cxnId="{FD97E832-BEFC-48C9-A14E-88811AEF8874}">
      <dgm:prSet/>
      <dgm:spPr/>
      <dgm:t>
        <a:bodyPr/>
        <a:lstStyle/>
        <a:p>
          <a:endParaRPr lang="it-IT"/>
        </a:p>
      </dgm:t>
    </dgm:pt>
    <dgm:pt modelId="{BDD8B55C-E619-405B-8BE0-BA8016BAB859}" type="sibTrans" cxnId="{FD97E832-BEFC-48C9-A14E-88811AEF8874}">
      <dgm:prSet/>
      <dgm:spPr/>
      <dgm:t>
        <a:bodyPr/>
        <a:lstStyle/>
        <a:p>
          <a:endParaRPr lang="it-IT"/>
        </a:p>
      </dgm:t>
    </dgm:pt>
    <dgm:pt modelId="{6242AFFF-5AF2-4907-8386-1BEF51DC8DC3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Members</a:t>
          </a:r>
          <a:r>
            <a:rPr lang="it-IT" sz="1800" dirty="0">
              <a:latin typeface="Bembo" panose="02020502050201020203" pitchFamily="18" charset="0"/>
            </a:rPr>
            <a:t> of the </a:t>
          </a:r>
          <a:r>
            <a:rPr lang="it-IT" sz="1800" dirty="0" err="1">
              <a:latin typeface="Bembo" panose="02020502050201020203" pitchFamily="18" charset="0"/>
            </a:rPr>
            <a:t>SMEs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involved</a:t>
          </a:r>
          <a:r>
            <a:rPr lang="it-IT" sz="1800" dirty="0">
              <a:latin typeface="Bembo" panose="02020502050201020203" pitchFamily="18" charset="0"/>
            </a:rPr>
            <a:t> in the interaction</a:t>
          </a:r>
        </a:p>
      </dgm:t>
    </dgm:pt>
    <dgm:pt modelId="{329584EE-B053-40C3-A3B6-E90B16E2B1C3}" type="parTrans" cxnId="{387D3B21-BBA8-4D3A-BF3C-1A83A1B0FBA6}">
      <dgm:prSet/>
      <dgm:spPr/>
      <dgm:t>
        <a:bodyPr/>
        <a:lstStyle/>
        <a:p>
          <a:endParaRPr lang="it-IT"/>
        </a:p>
      </dgm:t>
    </dgm:pt>
    <dgm:pt modelId="{D03D3722-C275-4868-8ACE-5E982A6E112D}" type="sibTrans" cxnId="{387D3B21-BBA8-4D3A-BF3C-1A83A1B0FBA6}">
      <dgm:prSet/>
      <dgm:spPr/>
      <dgm:t>
        <a:bodyPr/>
        <a:lstStyle/>
        <a:p>
          <a:endParaRPr lang="it-IT"/>
        </a:p>
      </dgm:t>
    </dgm:pt>
    <dgm:pt modelId="{9F76ED21-EAD6-4EC9-9758-ED780CC781CC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Secondary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consequences</a:t>
          </a:r>
          <a:r>
            <a:rPr lang="it-IT" sz="1800" dirty="0">
              <a:latin typeface="Bembo" panose="02020502050201020203" pitchFamily="18" charset="0"/>
            </a:rPr>
            <a:t> </a:t>
          </a:r>
        </a:p>
      </dgm:t>
    </dgm:pt>
    <dgm:pt modelId="{A1581DF3-8943-449E-A9BD-23FC9D5A3A01}" type="parTrans" cxnId="{4E8A70FD-A5CD-41F3-B893-E209A35B9234}">
      <dgm:prSet/>
      <dgm:spPr/>
      <dgm:t>
        <a:bodyPr/>
        <a:lstStyle/>
        <a:p>
          <a:endParaRPr lang="it-IT"/>
        </a:p>
      </dgm:t>
    </dgm:pt>
    <dgm:pt modelId="{B1931827-1BBA-4816-B022-98DBC5C3E76B}" type="sibTrans" cxnId="{4E8A70FD-A5CD-41F3-B893-E209A35B9234}">
      <dgm:prSet/>
      <dgm:spPr/>
      <dgm:t>
        <a:bodyPr/>
        <a:lstStyle/>
        <a:p>
          <a:endParaRPr lang="it-IT"/>
        </a:p>
      </dgm:t>
    </dgm:pt>
    <dgm:pt modelId="{7648C37B-344F-48DD-98BD-C6CA09D81C77}">
      <dgm:prSet phldrT="[Testo]" custT="1"/>
      <dgm:spPr/>
      <dgm:t>
        <a:bodyPr/>
        <a:lstStyle/>
        <a:p>
          <a:pPr algn="l">
            <a:buFont typeface="+mj-lt"/>
            <a:buAutoNum type="arabicParenR"/>
          </a:pPr>
          <a:r>
            <a:rPr lang="it-IT" sz="1800" dirty="0" err="1">
              <a:latin typeface="Bembo" panose="02020502050201020203" pitchFamily="18" charset="0"/>
            </a:rPr>
            <a:t>Tertiary</a:t>
          </a:r>
          <a:r>
            <a:rPr lang="it-IT" sz="1800" dirty="0">
              <a:latin typeface="Bembo" panose="02020502050201020203" pitchFamily="18" charset="0"/>
            </a:rPr>
            <a:t> </a:t>
          </a:r>
          <a:r>
            <a:rPr lang="it-IT" sz="1800" dirty="0" err="1">
              <a:latin typeface="Bembo" panose="02020502050201020203" pitchFamily="18" charset="0"/>
            </a:rPr>
            <a:t>consequences</a:t>
          </a:r>
          <a:r>
            <a:rPr lang="it-IT" sz="1800" dirty="0">
              <a:latin typeface="Bembo" panose="02020502050201020203" pitchFamily="18" charset="0"/>
            </a:rPr>
            <a:t> </a:t>
          </a:r>
        </a:p>
      </dgm:t>
    </dgm:pt>
    <dgm:pt modelId="{D548A462-8E86-4F17-9003-F784B1C1A633}" type="parTrans" cxnId="{B61C361F-2214-4411-88D3-F826956F8953}">
      <dgm:prSet/>
      <dgm:spPr/>
      <dgm:t>
        <a:bodyPr/>
        <a:lstStyle/>
        <a:p>
          <a:endParaRPr lang="it-IT"/>
        </a:p>
      </dgm:t>
    </dgm:pt>
    <dgm:pt modelId="{87466207-D5F9-49BB-B76B-073FFB02C0C6}" type="sibTrans" cxnId="{B61C361F-2214-4411-88D3-F826956F8953}">
      <dgm:prSet/>
      <dgm:spPr/>
      <dgm:t>
        <a:bodyPr/>
        <a:lstStyle/>
        <a:p>
          <a:endParaRPr lang="it-IT"/>
        </a:p>
      </dgm:t>
    </dgm:pt>
    <dgm:pt modelId="{F9695BF9-84B1-45A3-B0F6-40091F8C0A16}" type="pres">
      <dgm:prSet presAssocID="{A7C8DF18-1B0B-4DDB-9660-B3F4F5E4FA32}" presName="Name0" presStyleCnt="0">
        <dgm:presLayoutVars>
          <dgm:dir/>
          <dgm:resizeHandles val="exact"/>
        </dgm:presLayoutVars>
      </dgm:prSet>
      <dgm:spPr/>
    </dgm:pt>
    <dgm:pt modelId="{AC08DB89-7924-4EEA-85B8-D91F5F746435}" type="pres">
      <dgm:prSet presAssocID="{4D2CD82C-4D22-4C65-9ED8-D34B961DDEA3}" presName="composite" presStyleCnt="0"/>
      <dgm:spPr/>
    </dgm:pt>
    <dgm:pt modelId="{94DEBDE6-773E-4CCA-BB5E-D04C7148F9AB}" type="pres">
      <dgm:prSet presAssocID="{4D2CD82C-4D22-4C65-9ED8-D34B961DDEA3}" presName="rect1" presStyleLbl="trAlignAcc1" presStyleIdx="0" presStyleCnt="3" custScaleX="78599" custScaleY="143460" custLinFactNeighborX="-4824" custLinFactNeighborY="-4306">
        <dgm:presLayoutVars>
          <dgm:bulletEnabled val="1"/>
        </dgm:presLayoutVars>
      </dgm:prSet>
      <dgm:spPr/>
    </dgm:pt>
    <dgm:pt modelId="{CF9B565A-B78F-4A3C-8A7B-BD7458C6CCCA}" type="pres">
      <dgm:prSet presAssocID="{4D2CD82C-4D22-4C65-9ED8-D34B961DDEA3}" presName="rect2" presStyleLbl="fgImgPlace1" presStyleIdx="0" presStyleCnt="3" custScaleX="165914" custScaleY="80242" custLinFactNeighborX="-20776" custLinFactNeighborY="11622"/>
      <dgm:spPr>
        <a:blipFill>
          <a:blip xmlns:r="http://schemas.openxmlformats.org/officeDocument/2006/relationships" r:embed="rId1"/>
          <a:srcRect/>
          <a:stretch>
            <a:fillRect t="-74000" b="-74000"/>
          </a:stretch>
        </a:blipFill>
      </dgm:spPr>
    </dgm:pt>
    <dgm:pt modelId="{2B40B30E-B919-4415-9591-A19B887D2057}" type="pres">
      <dgm:prSet presAssocID="{7C5DEC8C-A6E0-4750-BE9D-0B3255044D9D}" presName="sibTrans" presStyleCnt="0"/>
      <dgm:spPr/>
    </dgm:pt>
    <dgm:pt modelId="{A54B31D8-5754-477B-9151-DB1444A2D353}" type="pres">
      <dgm:prSet presAssocID="{5D365F7A-C4F1-4E71-B577-E2E955461468}" presName="composite" presStyleCnt="0"/>
      <dgm:spPr/>
    </dgm:pt>
    <dgm:pt modelId="{E91195AB-5028-4E1A-B4F6-0705F7D93489}" type="pres">
      <dgm:prSet presAssocID="{5D365F7A-C4F1-4E71-B577-E2E955461468}" presName="rect1" presStyleLbl="trAlignAcc1" presStyleIdx="1" presStyleCnt="3" custScaleX="100911" custScaleY="153931" custLinFactNeighborX="-1634" custLinFactNeighborY="-679">
        <dgm:presLayoutVars>
          <dgm:bulletEnabled val="1"/>
        </dgm:presLayoutVars>
      </dgm:prSet>
      <dgm:spPr/>
    </dgm:pt>
    <dgm:pt modelId="{12172BD1-18C5-42ED-97C1-31D1B7540148}" type="pres">
      <dgm:prSet presAssocID="{5D365F7A-C4F1-4E71-B577-E2E955461468}" presName="rect2" presStyleLbl="fgImgPlace1" presStyleIdx="1" presStyleCnt="3" custScaleX="160829" custScaleY="99213" custLinFactNeighborX="-33387" custLinFactNeighborY="2788"/>
      <dgm:spPr>
        <a:blipFill>
          <a:blip xmlns:r="http://schemas.openxmlformats.org/officeDocument/2006/relationships" r:embed="rId2"/>
          <a:srcRect/>
          <a:stretch>
            <a:fillRect l="-51000" r="-51000"/>
          </a:stretch>
        </a:blipFill>
      </dgm:spPr>
    </dgm:pt>
    <dgm:pt modelId="{99168C97-9D9B-41B9-B67A-1DEF7EB92F66}" type="pres">
      <dgm:prSet presAssocID="{17C67158-1B88-4E4D-9B1E-00E1902200D8}" presName="sibTrans" presStyleCnt="0"/>
      <dgm:spPr/>
    </dgm:pt>
    <dgm:pt modelId="{0553181C-469B-4124-9946-E74DF68D3612}" type="pres">
      <dgm:prSet presAssocID="{4FD06DAE-4D0B-4286-A670-8D0E335482E2}" presName="composite" presStyleCnt="0"/>
      <dgm:spPr/>
    </dgm:pt>
    <dgm:pt modelId="{3E3B3FC6-6AF5-47A3-842B-AA9DECC487D4}" type="pres">
      <dgm:prSet presAssocID="{4FD06DAE-4D0B-4286-A670-8D0E335482E2}" presName="rect1" presStyleLbl="trAlignAcc1" presStyleIdx="2" presStyleCnt="3" custScaleX="104831" custScaleY="105414" custLinFactNeighborX="1201" custLinFactNeighborY="-4891">
        <dgm:presLayoutVars>
          <dgm:bulletEnabled val="1"/>
        </dgm:presLayoutVars>
      </dgm:prSet>
      <dgm:spPr/>
    </dgm:pt>
    <dgm:pt modelId="{0F6F429F-4797-498F-8D93-A1F4F163E60C}" type="pres">
      <dgm:prSet presAssocID="{4FD06DAE-4D0B-4286-A670-8D0E335482E2}" presName="rect2" presStyleLbl="fgImgPlace1" presStyleIdx="2" presStyleCnt="3" custScaleX="153992" custScaleY="85160" custLinFactNeighborX="-45903" custLinFactNeighborY="8944"/>
      <dgm:spPr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</dgm:spPr>
    </dgm:pt>
  </dgm:ptLst>
  <dgm:cxnLst>
    <dgm:cxn modelId="{DEC3EA01-1D86-4605-80DF-0041965CB6FF}" type="presOf" srcId="{B74F7B32-5FC0-41F6-8BB6-2B8A4EDC46E2}" destId="{E91195AB-5028-4E1A-B4F6-0705F7D93489}" srcOrd="0" destOrd="5" presId="urn:microsoft.com/office/officeart/2008/layout/PictureStrips"/>
    <dgm:cxn modelId="{CC5DD804-E3E5-47B5-809B-2CCADF64F873}" srcId="{A7C8DF18-1B0B-4DDB-9660-B3F4F5E4FA32}" destId="{5D365F7A-C4F1-4E71-B577-E2E955461468}" srcOrd="1" destOrd="0" parTransId="{F0D18C53-992C-4C37-9299-2626099059F3}" sibTransId="{17C67158-1B88-4E4D-9B1E-00E1902200D8}"/>
    <dgm:cxn modelId="{F24FA40F-A1C9-4EAF-BD72-5B0017A2EBB5}" srcId="{4FD06DAE-4D0B-4286-A670-8D0E335482E2}" destId="{C26515B9-323A-4613-8A32-7B604F437F2B}" srcOrd="0" destOrd="0" parTransId="{F2A33A4B-1379-44F9-A463-607F37D1AC51}" sibTransId="{F925EA1E-F444-47F5-9F04-BCD909BF59FD}"/>
    <dgm:cxn modelId="{B2675411-6AAF-44F5-8B70-3815B245ACBD}" type="presOf" srcId="{4FD06DAE-4D0B-4286-A670-8D0E335482E2}" destId="{3E3B3FC6-6AF5-47A3-842B-AA9DECC487D4}" srcOrd="0" destOrd="0" presId="urn:microsoft.com/office/officeart/2008/layout/PictureStrips"/>
    <dgm:cxn modelId="{7D7AA115-D219-4283-819E-5BDCD1ED954F}" type="presOf" srcId="{91180CFB-163B-4374-989F-202427B34F33}" destId="{E91195AB-5028-4E1A-B4F6-0705F7D93489}" srcOrd="0" destOrd="1" presId="urn:microsoft.com/office/officeart/2008/layout/PictureStrips"/>
    <dgm:cxn modelId="{2BBA5A19-09EF-42FA-AFDD-9FE12F4589DD}" type="presOf" srcId="{F7C8A0E9-D5C1-41ED-A8EB-9065E652C80E}" destId="{94DEBDE6-773E-4CCA-BB5E-D04C7148F9AB}" srcOrd="0" destOrd="5" presId="urn:microsoft.com/office/officeart/2008/layout/PictureStrips"/>
    <dgm:cxn modelId="{063E321E-C187-40EF-85DA-1252AB0C759F}" type="presOf" srcId="{6242AFFF-5AF2-4907-8386-1BEF51DC8DC3}" destId="{E91195AB-5028-4E1A-B4F6-0705F7D93489}" srcOrd="0" destOrd="2" presId="urn:microsoft.com/office/officeart/2008/layout/PictureStrips"/>
    <dgm:cxn modelId="{B61C361F-2214-4411-88D3-F826956F8953}" srcId="{4FD06DAE-4D0B-4286-A670-8D0E335482E2}" destId="{7648C37B-344F-48DD-98BD-C6CA09D81C77}" srcOrd="2" destOrd="0" parTransId="{D548A462-8E86-4F17-9003-F784B1C1A633}" sibTransId="{87466207-D5F9-49BB-B76B-073FFB02C0C6}"/>
    <dgm:cxn modelId="{387D3B21-BBA8-4D3A-BF3C-1A83A1B0FBA6}" srcId="{5D365F7A-C4F1-4E71-B577-E2E955461468}" destId="{6242AFFF-5AF2-4907-8386-1BEF51DC8DC3}" srcOrd="1" destOrd="0" parTransId="{329584EE-B053-40C3-A3B6-E90B16E2B1C3}" sibTransId="{D03D3722-C275-4868-8ACE-5E982A6E112D}"/>
    <dgm:cxn modelId="{A03A5B29-5F26-4D65-AEF4-90E56961C3A4}" type="presOf" srcId="{5D365F7A-C4F1-4E71-B577-E2E955461468}" destId="{E91195AB-5028-4E1A-B4F6-0705F7D93489}" srcOrd="0" destOrd="0" presId="urn:microsoft.com/office/officeart/2008/layout/PictureStrips"/>
    <dgm:cxn modelId="{DC88502D-59AB-4A4E-8084-1671750E3BA0}" type="presOf" srcId="{A7C8DF18-1B0B-4DDB-9660-B3F4F5E4FA32}" destId="{F9695BF9-84B1-45A3-B0F6-40091F8C0A16}" srcOrd="0" destOrd="0" presId="urn:microsoft.com/office/officeart/2008/layout/PictureStrips"/>
    <dgm:cxn modelId="{FD97E832-BEFC-48C9-A14E-88811AEF8874}" srcId="{5D365F7A-C4F1-4E71-B577-E2E955461468}" destId="{B74F7B32-5FC0-41F6-8BB6-2B8A4EDC46E2}" srcOrd="4" destOrd="0" parTransId="{E1A2F07B-DF9E-4102-B335-3CC4595DC0AF}" sibTransId="{BDD8B55C-E619-405B-8BE0-BA8016BAB859}"/>
    <dgm:cxn modelId="{B82C7433-3D1A-4DF0-99B0-E7B9055C8297}" type="presOf" srcId="{7648C37B-344F-48DD-98BD-C6CA09D81C77}" destId="{3E3B3FC6-6AF5-47A3-842B-AA9DECC487D4}" srcOrd="0" destOrd="3" presId="urn:microsoft.com/office/officeart/2008/layout/PictureStrips"/>
    <dgm:cxn modelId="{13F89F35-C774-4019-BD81-AE5BDF73C2B4}" srcId="{5D365F7A-C4F1-4E71-B577-E2E955461468}" destId="{694FAFE0-E5CE-4CD7-A4E4-6F13B8345C79}" srcOrd="2" destOrd="0" parTransId="{E2859354-A932-45DF-A7D6-B703EF01F46A}" sibTransId="{D23DAE90-5B3B-4406-BF23-4B8357C340F7}"/>
    <dgm:cxn modelId="{E5E27839-173E-4F50-AC94-F0FBCC076378}" srcId="{4D2CD82C-4D22-4C65-9ED8-D34B961DDEA3}" destId="{F0395B9A-3C10-4CAD-AABA-8649744D2F0B}" srcOrd="2" destOrd="0" parTransId="{7C5D7F76-73DB-4B08-AE88-1DB6CE91AC65}" sibTransId="{DFA28EA1-C11E-4A82-9B1F-BE5CD59B3674}"/>
    <dgm:cxn modelId="{8E5A9A39-7CF6-462D-BEE2-D35F5E4BD80F}" srcId="{4D2CD82C-4D22-4C65-9ED8-D34B961DDEA3}" destId="{6339BFCD-88F9-4193-B66E-C8E79D6AD9D6}" srcOrd="5" destOrd="0" parTransId="{626592A9-3A60-4B93-ABA6-C444AB6DEF81}" sibTransId="{6E20B38B-B184-4885-8D5C-76C68323F613}"/>
    <dgm:cxn modelId="{B3C6303A-A901-4FFC-8723-6B341379DD80}" srcId="{4D2CD82C-4D22-4C65-9ED8-D34B961DDEA3}" destId="{F7C8A0E9-D5C1-41ED-A8EB-9065E652C80E}" srcOrd="4" destOrd="0" parTransId="{D7E2FDBD-472C-4014-9284-77EE7911281E}" sibTransId="{B3D8C3E0-38FB-4E61-BD89-AEBA310D9F60}"/>
    <dgm:cxn modelId="{00F05E3D-A3B3-477A-AFB7-5D2B31BFEFB5}" srcId="{4D2CD82C-4D22-4C65-9ED8-D34B961DDEA3}" destId="{2FBA1612-C748-4FF4-9792-C412597CDB0B}" srcOrd="1" destOrd="0" parTransId="{46D44D50-CF56-4636-8FE3-7767A18F1CD6}" sibTransId="{87B37125-3022-49D7-809E-47A2CCF70A79}"/>
    <dgm:cxn modelId="{98C01A66-1772-497A-8672-5183D9DD6113}" type="presOf" srcId="{722D49D3-4E26-4C3B-A36B-633982D9B7EF}" destId="{94DEBDE6-773E-4CCA-BB5E-D04C7148F9AB}" srcOrd="0" destOrd="1" presId="urn:microsoft.com/office/officeart/2008/layout/PictureStrips"/>
    <dgm:cxn modelId="{4A9C064B-5C31-412C-8F49-823DB7071F2D}" srcId="{A7C8DF18-1B0B-4DDB-9660-B3F4F5E4FA32}" destId="{4D2CD82C-4D22-4C65-9ED8-D34B961DDEA3}" srcOrd="0" destOrd="0" parTransId="{F6719B56-EB12-41B2-8A55-7B1EFD90BF7E}" sibTransId="{7C5DEC8C-A6E0-4750-BE9D-0B3255044D9D}"/>
    <dgm:cxn modelId="{E935FF51-570C-42A2-9EFE-54D90DC0D1A4}" srcId="{4D2CD82C-4D22-4C65-9ED8-D34B961DDEA3}" destId="{0A024310-7488-4F71-BC4A-950C5882833D}" srcOrd="3" destOrd="0" parTransId="{F0A9854E-AECE-403B-9BDC-0AACE70CF1C3}" sibTransId="{D0505B60-F71D-4D9F-BDBD-DA2F4E6E7C33}"/>
    <dgm:cxn modelId="{CDBF1574-65F3-4297-B84A-F780528E8259}" type="presOf" srcId="{2FBA1612-C748-4FF4-9792-C412597CDB0B}" destId="{94DEBDE6-773E-4CCA-BB5E-D04C7148F9AB}" srcOrd="0" destOrd="2" presId="urn:microsoft.com/office/officeart/2008/layout/PictureStrips"/>
    <dgm:cxn modelId="{61CC9156-6B8A-4ECF-B2C1-88AFA90DB744}" type="presOf" srcId="{079FD1A2-B8BD-4179-8986-6D99E7776C61}" destId="{E91195AB-5028-4E1A-B4F6-0705F7D93489}" srcOrd="0" destOrd="4" presId="urn:microsoft.com/office/officeart/2008/layout/PictureStrips"/>
    <dgm:cxn modelId="{F9EE5E78-3DBD-4373-B13A-A769345B2CD1}" type="presOf" srcId="{6339BFCD-88F9-4193-B66E-C8E79D6AD9D6}" destId="{94DEBDE6-773E-4CCA-BB5E-D04C7148F9AB}" srcOrd="0" destOrd="6" presId="urn:microsoft.com/office/officeart/2008/layout/PictureStrips"/>
    <dgm:cxn modelId="{311BC359-C8F7-411B-A82C-538AF6C0D463}" type="presOf" srcId="{965B62F8-D34B-482E-96D6-9DE0C0E72FF9}" destId="{E91195AB-5028-4E1A-B4F6-0705F7D93489}" srcOrd="0" destOrd="6" presId="urn:microsoft.com/office/officeart/2008/layout/PictureStrips"/>
    <dgm:cxn modelId="{E0C1815A-F6F6-4B47-91C5-29EE4D612279}" type="presOf" srcId="{0A024310-7488-4F71-BC4A-950C5882833D}" destId="{94DEBDE6-773E-4CCA-BB5E-D04C7148F9AB}" srcOrd="0" destOrd="4" presId="urn:microsoft.com/office/officeart/2008/layout/PictureStrips"/>
    <dgm:cxn modelId="{AB099C87-BD66-42D9-A043-DA43E15A50AD}" srcId="{4D2CD82C-4D22-4C65-9ED8-D34B961DDEA3}" destId="{722D49D3-4E26-4C3B-A36B-633982D9B7EF}" srcOrd="0" destOrd="0" parTransId="{59F07EEE-3DCF-48FA-9CE8-DCD42BE9644C}" sibTransId="{F5039722-FD47-4AC9-BD0E-65114D9CE25D}"/>
    <dgm:cxn modelId="{3E43329F-9F50-41AE-B03E-E8F4A7AAA86B}" srcId="{5D365F7A-C4F1-4E71-B577-E2E955461468}" destId="{91180CFB-163B-4374-989F-202427B34F33}" srcOrd="0" destOrd="0" parTransId="{D071AC8C-8C99-472F-A39A-B6AB89C1929A}" sibTransId="{E7C0499A-444E-4995-AD04-545F172B8F56}"/>
    <dgm:cxn modelId="{E2BA43BA-E060-4ED4-A6BA-81DE7E2E65E1}" srcId="{5D365F7A-C4F1-4E71-B577-E2E955461468}" destId="{965B62F8-D34B-482E-96D6-9DE0C0E72FF9}" srcOrd="5" destOrd="0" parTransId="{B78D540D-5B42-42A5-823C-24A1222BA628}" sibTransId="{97CB42DC-CB97-41F8-A65D-FA1722E4D653}"/>
    <dgm:cxn modelId="{18A311C1-4468-4786-A505-3CCEE2054C82}" type="presOf" srcId="{C26515B9-323A-4613-8A32-7B604F437F2B}" destId="{3E3B3FC6-6AF5-47A3-842B-AA9DECC487D4}" srcOrd="0" destOrd="1" presId="urn:microsoft.com/office/officeart/2008/layout/PictureStrips"/>
    <dgm:cxn modelId="{C3D3D5C6-4684-4D9D-901A-CF0E153D9C1F}" type="presOf" srcId="{F0395B9A-3C10-4CAD-AABA-8649744D2F0B}" destId="{94DEBDE6-773E-4CCA-BB5E-D04C7148F9AB}" srcOrd="0" destOrd="3" presId="urn:microsoft.com/office/officeart/2008/layout/PictureStrips"/>
    <dgm:cxn modelId="{A2B31CC7-2D1A-48F7-9C01-B29054FE88F7}" type="presOf" srcId="{694FAFE0-E5CE-4CD7-A4E4-6F13B8345C79}" destId="{E91195AB-5028-4E1A-B4F6-0705F7D93489}" srcOrd="0" destOrd="3" presId="urn:microsoft.com/office/officeart/2008/layout/PictureStrips"/>
    <dgm:cxn modelId="{106884CA-B03E-47FF-8833-EA201813FE71}" type="presOf" srcId="{4D2CD82C-4D22-4C65-9ED8-D34B961DDEA3}" destId="{94DEBDE6-773E-4CCA-BB5E-D04C7148F9AB}" srcOrd="0" destOrd="0" presId="urn:microsoft.com/office/officeart/2008/layout/PictureStrips"/>
    <dgm:cxn modelId="{8AFADDCF-7BF1-4F00-AFDA-0671B782CE5E}" type="presOf" srcId="{9F76ED21-EAD6-4EC9-9758-ED780CC781CC}" destId="{3E3B3FC6-6AF5-47A3-842B-AA9DECC487D4}" srcOrd="0" destOrd="2" presId="urn:microsoft.com/office/officeart/2008/layout/PictureStrips"/>
    <dgm:cxn modelId="{1772D3DC-7EBA-4086-BE0D-411D4D50C4C6}" srcId="{A7C8DF18-1B0B-4DDB-9660-B3F4F5E4FA32}" destId="{4FD06DAE-4D0B-4286-A670-8D0E335482E2}" srcOrd="2" destOrd="0" parTransId="{B8BDD973-9431-496B-A06F-9820FB84D3B9}" sibTransId="{768129C0-1C19-4491-A323-FE92B2FC6321}"/>
    <dgm:cxn modelId="{FFE2B7EB-9573-4AFF-B0E0-E58C8F3E5CC7}" srcId="{5D365F7A-C4F1-4E71-B577-E2E955461468}" destId="{079FD1A2-B8BD-4179-8986-6D99E7776C61}" srcOrd="3" destOrd="0" parTransId="{A50E6993-5D99-47BF-ACF7-DC7AEE9E364A}" sibTransId="{6AAC9A51-3ABD-49B4-A12F-8B4A0D622193}"/>
    <dgm:cxn modelId="{4E8A70FD-A5CD-41F3-B893-E209A35B9234}" srcId="{4FD06DAE-4D0B-4286-A670-8D0E335482E2}" destId="{9F76ED21-EAD6-4EC9-9758-ED780CC781CC}" srcOrd="1" destOrd="0" parTransId="{A1581DF3-8943-449E-A9BD-23FC9D5A3A01}" sibTransId="{B1931827-1BBA-4816-B022-98DBC5C3E76B}"/>
    <dgm:cxn modelId="{962EEFFF-4D5B-487B-ABF3-5EE809F92F26}" type="presParOf" srcId="{F9695BF9-84B1-45A3-B0F6-40091F8C0A16}" destId="{AC08DB89-7924-4EEA-85B8-D91F5F746435}" srcOrd="0" destOrd="0" presId="urn:microsoft.com/office/officeart/2008/layout/PictureStrips"/>
    <dgm:cxn modelId="{41B1E644-DD0E-4D0C-A550-11E09B71B6E0}" type="presParOf" srcId="{AC08DB89-7924-4EEA-85B8-D91F5F746435}" destId="{94DEBDE6-773E-4CCA-BB5E-D04C7148F9AB}" srcOrd="0" destOrd="0" presId="urn:microsoft.com/office/officeart/2008/layout/PictureStrips"/>
    <dgm:cxn modelId="{048EF58C-F1DD-4F69-B159-C8A832155D86}" type="presParOf" srcId="{AC08DB89-7924-4EEA-85B8-D91F5F746435}" destId="{CF9B565A-B78F-4A3C-8A7B-BD7458C6CCCA}" srcOrd="1" destOrd="0" presId="urn:microsoft.com/office/officeart/2008/layout/PictureStrips"/>
    <dgm:cxn modelId="{5007203A-09D5-4D8B-83C5-C71AD895E5FB}" type="presParOf" srcId="{F9695BF9-84B1-45A3-B0F6-40091F8C0A16}" destId="{2B40B30E-B919-4415-9591-A19B887D2057}" srcOrd="1" destOrd="0" presId="urn:microsoft.com/office/officeart/2008/layout/PictureStrips"/>
    <dgm:cxn modelId="{014B1970-F1B6-41C9-985E-02697FC8F1DF}" type="presParOf" srcId="{F9695BF9-84B1-45A3-B0F6-40091F8C0A16}" destId="{A54B31D8-5754-477B-9151-DB1444A2D353}" srcOrd="2" destOrd="0" presId="urn:microsoft.com/office/officeart/2008/layout/PictureStrips"/>
    <dgm:cxn modelId="{7252B1D7-2186-48BD-993D-C720CCBDD1E9}" type="presParOf" srcId="{A54B31D8-5754-477B-9151-DB1444A2D353}" destId="{E91195AB-5028-4E1A-B4F6-0705F7D93489}" srcOrd="0" destOrd="0" presId="urn:microsoft.com/office/officeart/2008/layout/PictureStrips"/>
    <dgm:cxn modelId="{6AB2594E-3952-4865-878B-D9C94261083A}" type="presParOf" srcId="{A54B31D8-5754-477B-9151-DB1444A2D353}" destId="{12172BD1-18C5-42ED-97C1-31D1B7540148}" srcOrd="1" destOrd="0" presId="urn:microsoft.com/office/officeart/2008/layout/PictureStrips"/>
    <dgm:cxn modelId="{BC644ED0-655C-49E7-B9FE-52C9C895A7E6}" type="presParOf" srcId="{F9695BF9-84B1-45A3-B0F6-40091F8C0A16}" destId="{99168C97-9D9B-41B9-B67A-1DEF7EB92F66}" srcOrd="3" destOrd="0" presId="urn:microsoft.com/office/officeart/2008/layout/PictureStrips"/>
    <dgm:cxn modelId="{E1875994-C8A5-4074-AA60-24CF8CFE255A}" type="presParOf" srcId="{F9695BF9-84B1-45A3-B0F6-40091F8C0A16}" destId="{0553181C-469B-4124-9946-E74DF68D3612}" srcOrd="4" destOrd="0" presId="urn:microsoft.com/office/officeart/2008/layout/PictureStrips"/>
    <dgm:cxn modelId="{D66A1835-FEC2-4E0E-B5C0-229C657C22BF}" type="presParOf" srcId="{0553181C-469B-4124-9946-E74DF68D3612}" destId="{3E3B3FC6-6AF5-47A3-842B-AA9DECC487D4}" srcOrd="0" destOrd="0" presId="urn:microsoft.com/office/officeart/2008/layout/PictureStrips"/>
    <dgm:cxn modelId="{68973C83-49B5-4FFE-AB2C-631430069F6D}" type="presParOf" srcId="{0553181C-469B-4124-9946-E74DF68D3612}" destId="{0F6F429F-4797-498F-8D93-A1F4F163E60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E79B5A-402A-40B4-B435-E8FD8AC86400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1D584094-2E4C-4B18-B804-9DEBD3BF0E9F}">
      <dgm:prSet phldrT="[Testo]" custT="1"/>
      <dgm:spPr/>
      <dgm:t>
        <a:bodyPr/>
        <a:lstStyle/>
        <a:p>
          <a:r>
            <a:rPr lang="en-US" sz="2000" dirty="0">
              <a:latin typeface="Bembo" panose="02020502050201020203" pitchFamily="18" charset="0"/>
            </a:rPr>
            <a:t>79 actors and 96 linkages</a:t>
          </a:r>
          <a:endParaRPr lang="it-IT" sz="2000" dirty="0">
            <a:latin typeface="Bembo" panose="02020502050201020203" pitchFamily="18" charset="0"/>
          </a:endParaRPr>
        </a:p>
      </dgm:t>
    </dgm:pt>
    <dgm:pt modelId="{B47AA5F7-C5C3-4095-8596-47144797DB65}" type="parTrans" cxnId="{24B76AEC-441B-4820-8417-E73DCCE4FEF3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8DAFA429-1C14-43B0-B3E1-5F175DED8808}" type="sibTrans" cxnId="{24B76AEC-441B-4820-8417-E73DCCE4FEF3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CFCCB17A-8C13-408C-AE93-CAB79492E745}">
      <dgm:prSet phldrT="[Testo]" custT="1"/>
      <dgm:spPr/>
      <dgm:t>
        <a:bodyPr/>
        <a:lstStyle/>
        <a:p>
          <a:r>
            <a:rPr lang="it-IT" sz="2000" dirty="0">
              <a:latin typeface="Bembo" panose="02020502050201020203" pitchFamily="18" charset="0"/>
            </a:rPr>
            <a:t>47 </a:t>
          </a:r>
          <a:r>
            <a:rPr lang="it-IT" sz="2000" dirty="0" err="1">
              <a:latin typeface="Bembo" panose="02020502050201020203" pitchFamily="18" charset="0"/>
            </a:rPr>
            <a:t>actors</a:t>
          </a:r>
          <a:r>
            <a:rPr lang="it-IT" sz="2000" dirty="0">
              <a:latin typeface="Bembo" panose="02020502050201020203" pitchFamily="18" charset="0"/>
            </a:rPr>
            <a:t> and 74 linkages</a:t>
          </a:r>
        </a:p>
      </dgm:t>
    </dgm:pt>
    <dgm:pt modelId="{7CD262B5-3EDC-42E4-BF56-E239ACC58170}" type="parTrans" cxnId="{2EA01F12-353D-426D-A215-A34892D3F207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9DC4186F-F806-4DFE-B247-F47152289701}" type="sibTrans" cxnId="{2EA01F12-353D-426D-A215-A34892D3F207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D5AB0C3F-1BB1-4BED-88ED-990C978092FC}" type="pres">
      <dgm:prSet presAssocID="{44E79B5A-402A-40B4-B435-E8FD8AC86400}" presName="linearFlow" presStyleCnt="0">
        <dgm:presLayoutVars>
          <dgm:dir/>
          <dgm:resizeHandles val="exact"/>
        </dgm:presLayoutVars>
      </dgm:prSet>
      <dgm:spPr/>
    </dgm:pt>
    <dgm:pt modelId="{F83BD5E7-D0C8-48D1-8A04-98CF44D7C71D}" type="pres">
      <dgm:prSet presAssocID="{1D584094-2E4C-4B18-B804-9DEBD3BF0E9F}" presName="composite" presStyleCnt="0"/>
      <dgm:spPr/>
    </dgm:pt>
    <dgm:pt modelId="{77998C83-6B3D-4598-BF8D-450601503E87}" type="pres">
      <dgm:prSet presAssocID="{1D584094-2E4C-4B18-B804-9DEBD3BF0E9F}" presName="imgShp" presStyleLbl="fgImgPlace1" presStyleIdx="0" presStyleCnt="2" custScaleX="93945" custScaleY="89974" custLinFactNeighborY="1300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28665BE2-D56C-4F4F-864A-39FA370D7C11}" type="pres">
      <dgm:prSet presAssocID="{1D584094-2E4C-4B18-B804-9DEBD3BF0E9F}" presName="txShp" presStyleLbl="node1" presStyleIdx="0" presStyleCnt="2" custScaleX="89425" custScaleY="46577" custLinFactNeighborX="3509" custLinFactNeighborY="15698">
        <dgm:presLayoutVars>
          <dgm:bulletEnabled val="1"/>
        </dgm:presLayoutVars>
      </dgm:prSet>
      <dgm:spPr/>
    </dgm:pt>
    <dgm:pt modelId="{9EF1AE4B-1AFB-4DA2-95D8-E59E29B4AC5F}" type="pres">
      <dgm:prSet presAssocID="{8DAFA429-1C14-43B0-B3E1-5F175DED8808}" presName="spacing" presStyleCnt="0"/>
      <dgm:spPr/>
    </dgm:pt>
    <dgm:pt modelId="{948FB814-11A2-4820-97A2-D795C22C5441}" type="pres">
      <dgm:prSet presAssocID="{CFCCB17A-8C13-408C-AE93-CAB79492E745}" presName="composite" presStyleCnt="0"/>
      <dgm:spPr/>
    </dgm:pt>
    <dgm:pt modelId="{94327066-E9CC-4B02-811C-543A0E0AA999}" type="pres">
      <dgm:prSet presAssocID="{CFCCB17A-8C13-408C-AE93-CAB79492E745}" presName="imgShp" presStyleLbl="fgImgPlace1" presStyleIdx="1" presStyleCnt="2" custScaleX="94337" custScaleY="94743" custLinFactNeighborX="3251" custLinFactNeighborY="-6626"/>
      <dgm:spPr>
        <a:blipFill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A57FF24B-729D-404C-B331-01648107F53C}" type="pres">
      <dgm:prSet presAssocID="{CFCCB17A-8C13-408C-AE93-CAB79492E745}" presName="txShp" presStyleLbl="node1" presStyleIdx="1" presStyleCnt="2" custScaleX="100643" custScaleY="44387" custLinFactNeighborX="1889" custLinFactNeighborY="-4524">
        <dgm:presLayoutVars>
          <dgm:bulletEnabled val="1"/>
        </dgm:presLayoutVars>
      </dgm:prSet>
      <dgm:spPr/>
    </dgm:pt>
  </dgm:ptLst>
  <dgm:cxnLst>
    <dgm:cxn modelId="{2EA01F12-353D-426D-A215-A34892D3F207}" srcId="{44E79B5A-402A-40B4-B435-E8FD8AC86400}" destId="{CFCCB17A-8C13-408C-AE93-CAB79492E745}" srcOrd="1" destOrd="0" parTransId="{7CD262B5-3EDC-42E4-BF56-E239ACC58170}" sibTransId="{9DC4186F-F806-4DFE-B247-F47152289701}"/>
    <dgm:cxn modelId="{33357C44-786B-4F26-8754-0555AE7035D8}" type="presOf" srcId="{44E79B5A-402A-40B4-B435-E8FD8AC86400}" destId="{D5AB0C3F-1BB1-4BED-88ED-990C978092FC}" srcOrd="0" destOrd="0" presId="urn:microsoft.com/office/officeart/2005/8/layout/vList3"/>
    <dgm:cxn modelId="{955B6A7E-10F9-43B6-ACB4-079A36E5A22E}" type="presOf" srcId="{CFCCB17A-8C13-408C-AE93-CAB79492E745}" destId="{A57FF24B-729D-404C-B331-01648107F53C}" srcOrd="0" destOrd="0" presId="urn:microsoft.com/office/officeart/2005/8/layout/vList3"/>
    <dgm:cxn modelId="{24B76AEC-441B-4820-8417-E73DCCE4FEF3}" srcId="{44E79B5A-402A-40B4-B435-E8FD8AC86400}" destId="{1D584094-2E4C-4B18-B804-9DEBD3BF0E9F}" srcOrd="0" destOrd="0" parTransId="{B47AA5F7-C5C3-4095-8596-47144797DB65}" sibTransId="{8DAFA429-1C14-43B0-B3E1-5F175DED8808}"/>
    <dgm:cxn modelId="{20D974EE-DE71-47C7-B86C-57D35464A439}" type="presOf" srcId="{1D584094-2E4C-4B18-B804-9DEBD3BF0E9F}" destId="{28665BE2-D56C-4F4F-864A-39FA370D7C11}" srcOrd="0" destOrd="0" presId="urn:microsoft.com/office/officeart/2005/8/layout/vList3"/>
    <dgm:cxn modelId="{4272D5AE-9406-4260-A095-8463A6A07D55}" type="presParOf" srcId="{D5AB0C3F-1BB1-4BED-88ED-990C978092FC}" destId="{F83BD5E7-D0C8-48D1-8A04-98CF44D7C71D}" srcOrd="0" destOrd="0" presId="urn:microsoft.com/office/officeart/2005/8/layout/vList3"/>
    <dgm:cxn modelId="{EE894577-F690-4BF8-81D0-E05639AD5B76}" type="presParOf" srcId="{F83BD5E7-D0C8-48D1-8A04-98CF44D7C71D}" destId="{77998C83-6B3D-4598-BF8D-450601503E87}" srcOrd="0" destOrd="0" presId="urn:microsoft.com/office/officeart/2005/8/layout/vList3"/>
    <dgm:cxn modelId="{DCB181AA-6C6D-4058-A440-887C73324245}" type="presParOf" srcId="{F83BD5E7-D0C8-48D1-8A04-98CF44D7C71D}" destId="{28665BE2-D56C-4F4F-864A-39FA370D7C11}" srcOrd="1" destOrd="0" presId="urn:microsoft.com/office/officeart/2005/8/layout/vList3"/>
    <dgm:cxn modelId="{AB3F3D1F-8C77-4F85-BFB3-69C0D335EC0A}" type="presParOf" srcId="{D5AB0C3F-1BB1-4BED-88ED-990C978092FC}" destId="{9EF1AE4B-1AFB-4DA2-95D8-E59E29B4AC5F}" srcOrd="1" destOrd="0" presId="urn:microsoft.com/office/officeart/2005/8/layout/vList3"/>
    <dgm:cxn modelId="{9C1C0018-09BA-4392-8F33-32EA1DEE4E45}" type="presParOf" srcId="{D5AB0C3F-1BB1-4BED-88ED-990C978092FC}" destId="{948FB814-11A2-4820-97A2-D795C22C5441}" srcOrd="2" destOrd="0" presId="urn:microsoft.com/office/officeart/2005/8/layout/vList3"/>
    <dgm:cxn modelId="{32AE9E7E-3ACB-4671-9CAF-87E2CB5A1B40}" type="presParOf" srcId="{948FB814-11A2-4820-97A2-D795C22C5441}" destId="{94327066-E9CC-4B02-811C-543A0E0AA999}" srcOrd="0" destOrd="0" presId="urn:microsoft.com/office/officeart/2005/8/layout/vList3"/>
    <dgm:cxn modelId="{328F273B-307B-4406-9E88-ABEDDA77E363}" type="presParOf" srcId="{948FB814-11A2-4820-97A2-D795C22C5441}" destId="{A57FF24B-729D-404C-B331-01648107F5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4E79B5A-402A-40B4-B435-E8FD8AC86400}" type="doc">
      <dgm:prSet loTypeId="urn:microsoft.com/office/officeart/2005/8/layout/vList3" loCatId="list" qsTypeId="urn:microsoft.com/office/officeart/2005/8/quickstyle/simple1" qsCatId="simple" csTypeId="urn:microsoft.com/office/officeart/2005/8/colors/accent6_1" csCatId="accent6" phldr="1"/>
      <dgm:spPr/>
    </dgm:pt>
    <dgm:pt modelId="{1D584094-2E4C-4B18-B804-9DEBD3BF0E9F}">
      <dgm:prSet phldrT="[Testo]" custT="1"/>
      <dgm:spPr/>
      <dgm:t>
        <a:bodyPr/>
        <a:lstStyle/>
        <a:p>
          <a:r>
            <a:rPr lang="en-US" sz="2000" dirty="0">
              <a:latin typeface="Bembo" panose="02020502050201020203" pitchFamily="18" charset="0"/>
            </a:rPr>
            <a:t>56 actors and 75 linkages</a:t>
          </a:r>
          <a:endParaRPr lang="it-IT" sz="2000" dirty="0">
            <a:latin typeface="Bembo" panose="02020502050201020203" pitchFamily="18" charset="0"/>
          </a:endParaRPr>
        </a:p>
      </dgm:t>
    </dgm:pt>
    <dgm:pt modelId="{B47AA5F7-C5C3-4095-8596-47144797DB65}" type="parTrans" cxnId="{24B76AEC-441B-4820-8417-E73DCCE4FEF3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8DAFA429-1C14-43B0-B3E1-5F175DED8808}" type="sibTrans" cxnId="{24B76AEC-441B-4820-8417-E73DCCE4FEF3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CFCCB17A-8C13-408C-AE93-CAB79492E745}">
      <dgm:prSet phldrT="[Testo]" custT="1"/>
      <dgm:spPr/>
      <dgm:t>
        <a:bodyPr/>
        <a:lstStyle/>
        <a:p>
          <a:r>
            <a:rPr lang="it-IT" sz="2000" dirty="0">
              <a:latin typeface="Bembo" panose="02020502050201020203" pitchFamily="18" charset="0"/>
            </a:rPr>
            <a:t>55 </a:t>
          </a:r>
          <a:r>
            <a:rPr lang="it-IT" sz="2000" dirty="0" err="1">
              <a:latin typeface="Bembo" panose="02020502050201020203" pitchFamily="18" charset="0"/>
            </a:rPr>
            <a:t>actors</a:t>
          </a:r>
          <a:r>
            <a:rPr lang="it-IT" sz="2000" dirty="0">
              <a:latin typeface="Bembo" panose="02020502050201020203" pitchFamily="18" charset="0"/>
            </a:rPr>
            <a:t> and 77 linkages</a:t>
          </a:r>
        </a:p>
      </dgm:t>
    </dgm:pt>
    <dgm:pt modelId="{7CD262B5-3EDC-42E4-BF56-E239ACC58170}" type="parTrans" cxnId="{2EA01F12-353D-426D-A215-A34892D3F207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9DC4186F-F806-4DFE-B247-F47152289701}" type="sibTrans" cxnId="{2EA01F12-353D-426D-A215-A34892D3F207}">
      <dgm:prSet/>
      <dgm:spPr/>
      <dgm:t>
        <a:bodyPr/>
        <a:lstStyle/>
        <a:p>
          <a:endParaRPr lang="it-IT">
            <a:latin typeface="Bembo" panose="02020502050201020203" pitchFamily="18" charset="0"/>
          </a:endParaRPr>
        </a:p>
      </dgm:t>
    </dgm:pt>
    <dgm:pt modelId="{D5AB0C3F-1BB1-4BED-88ED-990C978092FC}" type="pres">
      <dgm:prSet presAssocID="{44E79B5A-402A-40B4-B435-E8FD8AC86400}" presName="linearFlow" presStyleCnt="0">
        <dgm:presLayoutVars>
          <dgm:dir/>
          <dgm:resizeHandles val="exact"/>
        </dgm:presLayoutVars>
      </dgm:prSet>
      <dgm:spPr/>
    </dgm:pt>
    <dgm:pt modelId="{F83BD5E7-D0C8-48D1-8A04-98CF44D7C71D}" type="pres">
      <dgm:prSet presAssocID="{1D584094-2E4C-4B18-B804-9DEBD3BF0E9F}" presName="composite" presStyleCnt="0"/>
      <dgm:spPr/>
    </dgm:pt>
    <dgm:pt modelId="{77998C83-6B3D-4598-BF8D-450601503E87}" type="pres">
      <dgm:prSet presAssocID="{1D584094-2E4C-4B18-B804-9DEBD3BF0E9F}" presName="imgShp" presStyleLbl="fgImgPlace1" presStyleIdx="0" presStyleCnt="2" custScaleX="93945" custScaleY="89974" custLinFactNeighborY="13004"/>
      <dgm:spPr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</dgm:spPr>
    </dgm:pt>
    <dgm:pt modelId="{28665BE2-D56C-4F4F-864A-39FA370D7C11}" type="pres">
      <dgm:prSet presAssocID="{1D584094-2E4C-4B18-B804-9DEBD3BF0E9F}" presName="txShp" presStyleLbl="node1" presStyleIdx="0" presStyleCnt="2" custScaleX="89425" custScaleY="46577" custLinFactNeighborX="3509" custLinFactNeighborY="15698">
        <dgm:presLayoutVars>
          <dgm:bulletEnabled val="1"/>
        </dgm:presLayoutVars>
      </dgm:prSet>
      <dgm:spPr/>
    </dgm:pt>
    <dgm:pt modelId="{9EF1AE4B-1AFB-4DA2-95D8-E59E29B4AC5F}" type="pres">
      <dgm:prSet presAssocID="{8DAFA429-1C14-43B0-B3E1-5F175DED8808}" presName="spacing" presStyleCnt="0"/>
      <dgm:spPr/>
    </dgm:pt>
    <dgm:pt modelId="{948FB814-11A2-4820-97A2-D795C22C5441}" type="pres">
      <dgm:prSet presAssocID="{CFCCB17A-8C13-408C-AE93-CAB79492E745}" presName="composite" presStyleCnt="0"/>
      <dgm:spPr/>
    </dgm:pt>
    <dgm:pt modelId="{94327066-E9CC-4B02-811C-543A0E0AA999}" type="pres">
      <dgm:prSet presAssocID="{CFCCB17A-8C13-408C-AE93-CAB79492E745}" presName="imgShp" presStyleLbl="fgImgPlace1" presStyleIdx="1" presStyleCnt="2" custScaleX="94337" custScaleY="94743" custLinFactNeighborX="3251" custLinFactNeighborY="-6626"/>
      <dgm:spPr>
        <a:blipFill>
          <a:blip xmlns:r="http://schemas.openxmlformats.org/officeDocument/2006/relationships" r:embed="rId2"/>
          <a:srcRect/>
          <a:stretch>
            <a:fillRect l="-22000" r="-22000"/>
          </a:stretch>
        </a:blipFill>
      </dgm:spPr>
    </dgm:pt>
    <dgm:pt modelId="{A57FF24B-729D-404C-B331-01648107F53C}" type="pres">
      <dgm:prSet presAssocID="{CFCCB17A-8C13-408C-AE93-CAB79492E745}" presName="txShp" presStyleLbl="node1" presStyleIdx="1" presStyleCnt="2" custScaleX="100643" custScaleY="44387" custLinFactNeighborX="1889" custLinFactNeighborY="-4524">
        <dgm:presLayoutVars>
          <dgm:bulletEnabled val="1"/>
        </dgm:presLayoutVars>
      </dgm:prSet>
      <dgm:spPr/>
    </dgm:pt>
  </dgm:ptLst>
  <dgm:cxnLst>
    <dgm:cxn modelId="{2EA01F12-353D-426D-A215-A34892D3F207}" srcId="{44E79B5A-402A-40B4-B435-E8FD8AC86400}" destId="{CFCCB17A-8C13-408C-AE93-CAB79492E745}" srcOrd="1" destOrd="0" parTransId="{7CD262B5-3EDC-42E4-BF56-E239ACC58170}" sibTransId="{9DC4186F-F806-4DFE-B247-F47152289701}"/>
    <dgm:cxn modelId="{33357C44-786B-4F26-8754-0555AE7035D8}" type="presOf" srcId="{44E79B5A-402A-40B4-B435-E8FD8AC86400}" destId="{D5AB0C3F-1BB1-4BED-88ED-990C978092FC}" srcOrd="0" destOrd="0" presId="urn:microsoft.com/office/officeart/2005/8/layout/vList3"/>
    <dgm:cxn modelId="{955B6A7E-10F9-43B6-ACB4-079A36E5A22E}" type="presOf" srcId="{CFCCB17A-8C13-408C-AE93-CAB79492E745}" destId="{A57FF24B-729D-404C-B331-01648107F53C}" srcOrd="0" destOrd="0" presId="urn:microsoft.com/office/officeart/2005/8/layout/vList3"/>
    <dgm:cxn modelId="{24B76AEC-441B-4820-8417-E73DCCE4FEF3}" srcId="{44E79B5A-402A-40B4-B435-E8FD8AC86400}" destId="{1D584094-2E4C-4B18-B804-9DEBD3BF0E9F}" srcOrd="0" destOrd="0" parTransId="{B47AA5F7-C5C3-4095-8596-47144797DB65}" sibTransId="{8DAFA429-1C14-43B0-B3E1-5F175DED8808}"/>
    <dgm:cxn modelId="{20D974EE-DE71-47C7-B86C-57D35464A439}" type="presOf" srcId="{1D584094-2E4C-4B18-B804-9DEBD3BF0E9F}" destId="{28665BE2-D56C-4F4F-864A-39FA370D7C11}" srcOrd="0" destOrd="0" presId="urn:microsoft.com/office/officeart/2005/8/layout/vList3"/>
    <dgm:cxn modelId="{4272D5AE-9406-4260-A095-8463A6A07D55}" type="presParOf" srcId="{D5AB0C3F-1BB1-4BED-88ED-990C978092FC}" destId="{F83BD5E7-D0C8-48D1-8A04-98CF44D7C71D}" srcOrd="0" destOrd="0" presId="urn:microsoft.com/office/officeart/2005/8/layout/vList3"/>
    <dgm:cxn modelId="{EE894577-F690-4BF8-81D0-E05639AD5B76}" type="presParOf" srcId="{F83BD5E7-D0C8-48D1-8A04-98CF44D7C71D}" destId="{77998C83-6B3D-4598-BF8D-450601503E87}" srcOrd="0" destOrd="0" presId="urn:microsoft.com/office/officeart/2005/8/layout/vList3"/>
    <dgm:cxn modelId="{DCB181AA-6C6D-4058-A440-887C73324245}" type="presParOf" srcId="{F83BD5E7-D0C8-48D1-8A04-98CF44D7C71D}" destId="{28665BE2-D56C-4F4F-864A-39FA370D7C11}" srcOrd="1" destOrd="0" presId="urn:microsoft.com/office/officeart/2005/8/layout/vList3"/>
    <dgm:cxn modelId="{AB3F3D1F-8C77-4F85-BFB3-69C0D335EC0A}" type="presParOf" srcId="{D5AB0C3F-1BB1-4BED-88ED-990C978092FC}" destId="{9EF1AE4B-1AFB-4DA2-95D8-E59E29B4AC5F}" srcOrd="1" destOrd="0" presId="urn:microsoft.com/office/officeart/2005/8/layout/vList3"/>
    <dgm:cxn modelId="{9C1C0018-09BA-4392-8F33-32EA1DEE4E45}" type="presParOf" srcId="{D5AB0C3F-1BB1-4BED-88ED-990C978092FC}" destId="{948FB814-11A2-4820-97A2-D795C22C5441}" srcOrd="2" destOrd="0" presId="urn:microsoft.com/office/officeart/2005/8/layout/vList3"/>
    <dgm:cxn modelId="{32AE9E7E-3ACB-4671-9CAF-87E2CB5A1B40}" type="presParOf" srcId="{948FB814-11A2-4820-97A2-D795C22C5441}" destId="{94327066-E9CC-4B02-811C-543A0E0AA999}" srcOrd="0" destOrd="0" presId="urn:microsoft.com/office/officeart/2005/8/layout/vList3"/>
    <dgm:cxn modelId="{328F273B-307B-4406-9E88-ABEDDA77E363}" type="presParOf" srcId="{948FB814-11A2-4820-97A2-D795C22C5441}" destId="{A57FF24B-729D-404C-B331-01648107F53C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FA9F0B-932B-4169-B14D-406CC820B07A}">
      <dsp:nvSpPr>
        <dsp:cNvPr id="0" name=""/>
        <dsp:cNvSpPr/>
      </dsp:nvSpPr>
      <dsp:spPr>
        <a:xfrm>
          <a:off x="1235655" y="1596"/>
          <a:ext cx="3630823" cy="23055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CECDD-9076-4C49-B955-206C2F820B4A}">
      <dsp:nvSpPr>
        <dsp:cNvPr id="0" name=""/>
        <dsp:cNvSpPr/>
      </dsp:nvSpPr>
      <dsp:spPr>
        <a:xfrm>
          <a:off x="1639080" y="384849"/>
          <a:ext cx="3630823" cy="2305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Bembo" panose="02020502050201020203" pitchFamily="18" charset="0"/>
            </a:rPr>
            <a:t>Which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will</a:t>
          </a:r>
          <a:r>
            <a:rPr lang="it-IT" sz="2600" b="1" kern="1200" dirty="0">
              <a:latin typeface="Bembo" panose="02020502050201020203" pitchFamily="18" charset="0"/>
            </a:rPr>
            <a:t> the </a:t>
          </a:r>
          <a:r>
            <a:rPr lang="it-IT" sz="2600" b="1" kern="1200" dirty="0" err="1">
              <a:latin typeface="Bembo" panose="02020502050201020203" pitchFamily="18" charset="0"/>
            </a:rPr>
            <a:t>potential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actor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reconfiguration</a:t>
          </a:r>
          <a:r>
            <a:rPr lang="it-IT" sz="2600" b="1" kern="1200" dirty="0">
              <a:latin typeface="Bembo" panose="02020502050201020203" pitchFamily="18" charset="0"/>
            </a:rPr>
            <a:t> be due to the </a:t>
          </a:r>
          <a:r>
            <a:rPr lang="it-IT" sz="2600" b="1" kern="1200" dirty="0" err="1">
              <a:latin typeface="Bembo" panose="02020502050201020203" pitchFamily="18" charset="0"/>
            </a:rPr>
            <a:t>bioenergy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innovation</a:t>
          </a:r>
          <a:r>
            <a:rPr lang="it-IT" sz="2600" b="1" kern="1200" dirty="0">
              <a:latin typeface="Bembo" panose="02020502050201020203" pitchFamily="18" charset="0"/>
            </a:rPr>
            <a:t>(s) </a:t>
          </a:r>
          <a:r>
            <a:rPr lang="it-IT" sz="2600" b="1" kern="1200" dirty="0" err="1">
              <a:latin typeface="Bembo" panose="02020502050201020203" pitchFamily="18" charset="0"/>
            </a:rPr>
            <a:t>at</a:t>
          </a:r>
          <a:r>
            <a:rPr lang="it-IT" sz="2600" b="1" kern="1200" dirty="0">
              <a:latin typeface="Bembo" panose="02020502050201020203" pitchFamily="18" charset="0"/>
            </a:rPr>
            <a:t> Small and Medium Entreprise (SME) </a:t>
          </a:r>
          <a:r>
            <a:rPr lang="it-IT" sz="2600" b="1" kern="1200" dirty="0" err="1">
              <a:latin typeface="Bembo" panose="02020502050201020203" pitchFamily="18" charset="0"/>
            </a:rPr>
            <a:t>level</a:t>
          </a:r>
          <a:r>
            <a:rPr lang="it-IT" sz="2600" b="1" kern="1200" dirty="0">
              <a:latin typeface="Bembo" panose="02020502050201020203" pitchFamily="18" charset="0"/>
            </a:rPr>
            <a:t>?</a:t>
          </a:r>
          <a:endParaRPr lang="en-US" sz="2600" kern="1200" dirty="0">
            <a:latin typeface="Bembo" panose="02020502050201020203" pitchFamily="18" charset="0"/>
          </a:endParaRPr>
        </a:p>
      </dsp:txBody>
      <dsp:txXfrm>
        <a:off x="1706608" y="452377"/>
        <a:ext cx="3495767" cy="2170516"/>
      </dsp:txXfrm>
    </dsp:sp>
    <dsp:sp modelId="{3E9DC091-CE64-496E-9294-36F55D746AE1}">
      <dsp:nvSpPr>
        <dsp:cNvPr id="0" name=""/>
        <dsp:cNvSpPr/>
      </dsp:nvSpPr>
      <dsp:spPr>
        <a:xfrm>
          <a:off x="5673328" y="1596"/>
          <a:ext cx="3630823" cy="2305572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0F6256-2E10-4943-A5C2-05C06A79E67D}">
      <dsp:nvSpPr>
        <dsp:cNvPr id="0" name=""/>
        <dsp:cNvSpPr/>
      </dsp:nvSpPr>
      <dsp:spPr>
        <a:xfrm>
          <a:off x="6076753" y="384849"/>
          <a:ext cx="3630823" cy="230557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92D05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600" b="1" kern="1200" dirty="0" err="1">
              <a:latin typeface="Bembo" panose="02020502050201020203" pitchFamily="18" charset="0"/>
            </a:rPr>
            <a:t>Which</a:t>
          </a:r>
          <a:r>
            <a:rPr lang="it-IT" sz="2600" b="1" kern="1200" dirty="0">
              <a:latin typeface="Bembo" panose="02020502050201020203" pitchFamily="18" charset="0"/>
            </a:rPr>
            <a:t> are the </a:t>
          </a:r>
          <a:r>
            <a:rPr lang="it-IT" sz="2600" b="1" kern="1200" dirty="0" err="1">
              <a:latin typeface="Bembo" panose="02020502050201020203" pitchFamily="18" charset="0"/>
            </a:rPr>
            <a:t>expected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changes</a:t>
          </a:r>
          <a:r>
            <a:rPr lang="it-IT" sz="2600" b="1" kern="1200" dirty="0">
              <a:latin typeface="Bembo" panose="02020502050201020203" pitchFamily="18" charset="0"/>
            </a:rPr>
            <a:t> in </a:t>
          </a:r>
          <a:r>
            <a:rPr lang="it-IT" sz="2600" b="1" kern="1200" dirty="0" err="1">
              <a:latin typeface="Bembo" panose="02020502050201020203" pitchFamily="18" charset="0"/>
            </a:rPr>
            <a:t>local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perspectives</a:t>
          </a:r>
          <a:r>
            <a:rPr lang="it-IT" sz="2600" b="1" kern="1200" dirty="0">
              <a:latin typeface="Bembo" panose="02020502050201020203" pitchFamily="18" charset="0"/>
            </a:rPr>
            <a:t> </a:t>
          </a:r>
          <a:r>
            <a:rPr lang="it-IT" sz="2600" b="1" kern="1200" dirty="0" err="1">
              <a:latin typeface="Bembo" panose="02020502050201020203" pitchFamily="18" charset="0"/>
            </a:rPr>
            <a:t>related</a:t>
          </a:r>
          <a:r>
            <a:rPr lang="it-IT" sz="2600" b="1" kern="1200" dirty="0">
              <a:latin typeface="Bembo" panose="02020502050201020203" pitchFamily="18" charset="0"/>
            </a:rPr>
            <a:t> to </a:t>
          </a:r>
          <a:r>
            <a:rPr lang="it-IT" sz="2600" b="1" kern="1200" dirty="0" err="1">
              <a:latin typeface="Bembo" panose="02020502050201020203" pitchFamily="18" charset="0"/>
            </a:rPr>
            <a:t>changes</a:t>
          </a:r>
          <a:r>
            <a:rPr lang="it-IT" sz="2600" b="1" kern="1200" dirty="0">
              <a:latin typeface="Bembo" panose="02020502050201020203" pitchFamily="18" charset="0"/>
            </a:rPr>
            <a:t> in </a:t>
          </a:r>
          <a:r>
            <a:rPr lang="it-IT" sz="2600" b="1" kern="1200" dirty="0" err="1">
              <a:latin typeface="Bembo" panose="02020502050201020203" pitchFamily="18" charset="0"/>
            </a:rPr>
            <a:t>technology</a:t>
          </a:r>
          <a:r>
            <a:rPr lang="it-IT" sz="2600" b="1" kern="1200" dirty="0">
              <a:latin typeface="Bembo" panose="02020502050201020203" pitchFamily="18" charset="0"/>
            </a:rPr>
            <a:t> before the </a:t>
          </a:r>
          <a:r>
            <a:rPr lang="it-IT" sz="2600" b="1" kern="1200" dirty="0" err="1">
              <a:latin typeface="Bembo" panose="02020502050201020203" pitchFamily="18" charset="0"/>
            </a:rPr>
            <a:t>implementation</a:t>
          </a:r>
          <a:r>
            <a:rPr lang="it-IT" sz="2600" b="1" kern="1200" dirty="0">
              <a:latin typeface="Bembo" panose="02020502050201020203" pitchFamily="18" charset="0"/>
            </a:rPr>
            <a:t>? </a:t>
          </a:r>
          <a:endParaRPr lang="en-US" sz="2600" kern="1200" dirty="0">
            <a:latin typeface="Bembo" panose="02020502050201020203" pitchFamily="18" charset="0"/>
          </a:endParaRPr>
        </a:p>
      </dsp:txBody>
      <dsp:txXfrm>
        <a:off x="6144281" y="452377"/>
        <a:ext cx="3495767" cy="21705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B6E0BB-92DD-4341-B9B0-B90FF3048B0D}">
      <dsp:nvSpPr>
        <dsp:cNvPr id="0" name=""/>
        <dsp:cNvSpPr/>
      </dsp:nvSpPr>
      <dsp:spPr>
        <a:xfrm>
          <a:off x="0" y="47584"/>
          <a:ext cx="4506985" cy="1036800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 err="1">
              <a:latin typeface="Bembo" panose="02020502050201020203" pitchFamily="18" charset="0"/>
            </a:rPr>
            <a:t>Localized</a:t>
          </a:r>
          <a:r>
            <a:rPr lang="it-IT" sz="2500" b="1" kern="1200" dirty="0">
              <a:latin typeface="Bembo" panose="02020502050201020203" pitchFamily="18" charset="0"/>
            </a:rPr>
            <a:t> Agrifood Systems (</a:t>
          </a:r>
          <a:r>
            <a:rPr lang="it-IT" sz="2500" b="1" kern="1200" dirty="0" err="1">
              <a:latin typeface="Bembo" panose="02020502050201020203" pitchFamily="18" charset="0"/>
            </a:rPr>
            <a:t>LAFs</a:t>
          </a:r>
          <a:r>
            <a:rPr lang="it-IT" sz="2500" b="1" kern="1200" dirty="0">
              <a:latin typeface="Bembo" panose="02020502050201020203" pitchFamily="18" charset="0"/>
            </a:rPr>
            <a:t>)</a:t>
          </a:r>
        </a:p>
      </dsp:txBody>
      <dsp:txXfrm>
        <a:off x="0" y="47584"/>
        <a:ext cx="4506985" cy="1036800"/>
      </dsp:txXfrm>
    </dsp:sp>
    <dsp:sp modelId="{F6545023-2B75-46D8-9F3D-79A227E98BD8}">
      <dsp:nvSpPr>
        <dsp:cNvPr id="0" name=""/>
        <dsp:cNvSpPr/>
      </dsp:nvSpPr>
      <dsp:spPr>
        <a:xfrm>
          <a:off x="0" y="1032441"/>
          <a:ext cx="4506985" cy="4199850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50" b="1" kern="1200" dirty="0">
              <a:effectLst/>
              <a:latin typeface="Bembo" panose="02020502050201020203" pitchFamily="18" charset="0"/>
            </a:rPr>
            <a:t>Multi-</a:t>
          </a:r>
          <a:r>
            <a:rPr lang="it-IT" sz="1750" b="1" kern="1200" dirty="0" err="1">
              <a:effectLst/>
              <a:latin typeface="Bembo" panose="02020502050201020203" pitchFamily="18" charset="0"/>
            </a:rPr>
            <a:t>actor</a:t>
          </a:r>
          <a:r>
            <a:rPr lang="it-IT" sz="1750" kern="1200" dirty="0">
              <a:latin typeface="Bembo" panose="02020502050201020203" pitchFamily="18" charset="0"/>
            </a:rPr>
            <a:t> approach </a:t>
          </a:r>
          <a:r>
            <a:rPr lang="it-IT" sz="1750" kern="1200" dirty="0" err="1">
              <a:latin typeface="Bembo" panose="02020502050201020203" pitchFamily="18" charset="0"/>
            </a:rPr>
            <a:t>defined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as</a:t>
          </a:r>
          <a:r>
            <a:rPr lang="it-IT" sz="1750" kern="1200" dirty="0">
              <a:latin typeface="Bembo" panose="02020502050201020203" pitchFamily="18" charset="0"/>
            </a:rPr>
            <a:t> the production and services </a:t>
          </a:r>
          <a:r>
            <a:rPr lang="it-IT" sz="1750" kern="1200" dirty="0" err="1">
              <a:latin typeface="Bembo" panose="02020502050201020203" pitchFamily="18" charset="0"/>
            </a:rPr>
            <a:t>entities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connect</a:t>
          </a:r>
          <a:r>
            <a:rPr lang="it-IT" sz="1750" kern="1200" dirty="0">
              <a:latin typeface="Bembo" panose="02020502050201020203" pitchFamily="18" charset="0"/>
            </a:rPr>
            <a:t> to a </a:t>
          </a:r>
          <a:r>
            <a:rPr lang="it-IT" sz="1750" kern="1200" dirty="0" err="1">
              <a:latin typeface="Bembo" panose="02020502050201020203" pitchFamily="18" charset="0"/>
            </a:rPr>
            <a:t>specific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territory</a:t>
          </a:r>
          <a:r>
            <a:rPr lang="it-IT" sz="1750" kern="1200" dirty="0">
              <a:latin typeface="Bembo" panose="02020502050201020203" pitchFamily="18" charset="0"/>
            </a:rPr>
            <a:t> by </a:t>
          </a:r>
          <a:r>
            <a:rPr lang="it-IT" sz="1750" kern="1200" dirty="0" err="1">
              <a:latin typeface="Bembo" panose="02020502050201020203" pitchFamily="18" charset="0"/>
            </a:rPr>
            <a:t>its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characteristics</a:t>
          </a:r>
          <a:r>
            <a:rPr lang="it-IT" sz="1750" kern="1200" dirty="0">
              <a:latin typeface="Bembo" panose="02020502050201020203" pitchFamily="18" charset="0"/>
            </a:rPr>
            <a:t> (CIRAD-SAR, 1996).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50" kern="1200" dirty="0" err="1">
              <a:latin typeface="Bembo" panose="02020502050201020203" pitchFamily="18" charset="0"/>
            </a:rPr>
            <a:t>Aimed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at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analyzing</a:t>
          </a:r>
          <a:r>
            <a:rPr lang="it-IT" sz="1750" kern="1200" dirty="0">
              <a:latin typeface="Bembo" panose="02020502050201020203" pitchFamily="18" charset="0"/>
            </a:rPr>
            <a:t> the </a:t>
          </a:r>
          <a:r>
            <a:rPr lang="it-IT" sz="1750" kern="1200" dirty="0" err="1">
              <a:latin typeface="Bembo" panose="02020502050201020203" pitchFamily="18" charset="0"/>
            </a:rPr>
            <a:t>spatial</a:t>
          </a:r>
          <a:r>
            <a:rPr lang="it-IT" sz="1750" kern="1200" dirty="0">
              <a:latin typeface="Bembo" panose="02020502050201020203" pitchFamily="18" charset="0"/>
            </a:rPr>
            <a:t> dynamics </a:t>
          </a:r>
          <a:r>
            <a:rPr lang="it-IT" sz="1750" kern="1200" dirty="0" err="1">
              <a:latin typeface="Bembo" panose="02020502050201020203" pitchFamily="18" charset="0"/>
            </a:rPr>
            <a:t>among</a:t>
          </a:r>
          <a:r>
            <a:rPr lang="it-IT" sz="1750" kern="1200" dirty="0">
              <a:latin typeface="Bembo" panose="02020502050201020203" pitchFamily="18" charset="0"/>
            </a:rPr>
            <a:t>: 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b="1" kern="1200" dirty="0">
              <a:latin typeface="Bembo" panose="02020502050201020203" pitchFamily="18" charset="0"/>
            </a:rPr>
            <a:t>Area </a:t>
          </a:r>
          <a:r>
            <a:rPr lang="it-IT" sz="1750" b="0" kern="1200" dirty="0">
              <a:latin typeface="Bembo" panose="02020502050201020203" pitchFamily="18" charset="0"/>
            </a:rPr>
            <a:t>(</a:t>
          </a:r>
          <a:r>
            <a:rPr lang="it-IT" sz="1750" b="1" kern="1200" dirty="0" err="1">
              <a:latin typeface="Bembo" panose="02020502050201020203" pitchFamily="18" charset="0"/>
            </a:rPr>
            <a:t>geographical</a:t>
          </a:r>
          <a:r>
            <a:rPr lang="it-IT" sz="1750" b="1" kern="1200" dirty="0">
              <a:latin typeface="Bembo" panose="02020502050201020203" pitchFamily="18" charset="0"/>
            </a:rPr>
            <a:t> </a:t>
          </a:r>
          <a:r>
            <a:rPr lang="it-IT" sz="1750" b="1" kern="1200" dirty="0" err="1">
              <a:latin typeface="Bembo" panose="02020502050201020203" pitchFamily="18" charset="0"/>
            </a:rPr>
            <a:t>proximity</a:t>
          </a:r>
          <a:r>
            <a:rPr lang="it-IT" sz="1750" b="0" kern="1200" dirty="0">
              <a:latin typeface="Bembo" panose="02020502050201020203" pitchFamily="18" charset="0"/>
            </a:rPr>
            <a:t>)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750" b="0" kern="1200" dirty="0">
              <a:latin typeface="Bembo" panose="02020502050201020203" pitchFamily="18" charset="0"/>
            </a:rPr>
            <a:t> </a:t>
          </a:r>
          <a:r>
            <a:rPr lang="it-IT" sz="1750" b="1" kern="1200" dirty="0">
              <a:latin typeface="Bembo" panose="02020502050201020203" pitchFamily="18" charset="0"/>
            </a:rPr>
            <a:t>Relations of trust </a:t>
          </a:r>
          <a:r>
            <a:rPr lang="it-IT" sz="1750" kern="1200" dirty="0" err="1">
              <a:latin typeface="Bembo" panose="02020502050201020203" pitchFamily="18" charset="0"/>
            </a:rPr>
            <a:t>among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actors</a:t>
          </a:r>
          <a:endParaRPr lang="it-IT" sz="1750" b="1" kern="1200" dirty="0">
            <a:latin typeface="Bembo" panose="02020502050201020203" pitchFamily="18" charset="0"/>
          </a:endParaRP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r>
            <a:rPr lang="it-IT" sz="1750" b="0" kern="1200" dirty="0">
              <a:latin typeface="Bembo" panose="02020502050201020203" pitchFamily="18" charset="0"/>
            </a:rPr>
            <a:t> </a:t>
          </a:r>
          <a:r>
            <a:rPr lang="it-IT" sz="1750" b="1" kern="1200" dirty="0">
              <a:latin typeface="Bembo" panose="02020502050201020203" pitchFamily="18" charset="0"/>
            </a:rPr>
            <a:t>Institutions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None/>
          </a:pPr>
          <a:endParaRPr lang="it-IT" sz="1750" b="1" kern="1200" dirty="0">
            <a:latin typeface="Bembo" panose="02020502050201020203" pitchFamily="18" charset="0"/>
          </a:endParaRP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it-IT" sz="175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Collective</a:t>
          </a:r>
          <a:r>
            <a:rPr lang="it-IT" sz="17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action</a:t>
          </a:r>
          <a:r>
            <a:rPr lang="it-IT" sz="1750" kern="1200" dirty="0">
              <a:latin typeface="Bembo" panose="02020502050201020203" pitchFamily="18" charset="0"/>
            </a:rPr>
            <a:t> and </a:t>
          </a:r>
          <a:r>
            <a:rPr lang="it-IT" sz="17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knowledge </a:t>
          </a:r>
          <a:r>
            <a:rPr lang="it-IT" sz="1750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exchange</a:t>
          </a:r>
          <a:r>
            <a:rPr lang="it-IT" sz="1750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represent</a:t>
          </a:r>
          <a:r>
            <a:rPr lang="it-IT" sz="1750" kern="1200" dirty="0">
              <a:latin typeface="Bembo" panose="02020502050201020203" pitchFamily="18" charset="0"/>
            </a:rPr>
            <a:t> a </a:t>
          </a:r>
          <a:r>
            <a:rPr lang="it-IT" sz="1750" kern="1200" dirty="0" err="1">
              <a:latin typeface="Bembo" panose="02020502050201020203" pitchFamily="18" charset="0"/>
            </a:rPr>
            <a:t>necessary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condition</a:t>
          </a:r>
          <a:r>
            <a:rPr lang="it-IT" sz="1750" kern="1200" dirty="0">
              <a:latin typeface="Bembo" panose="02020502050201020203" pitchFamily="18" charset="0"/>
            </a:rPr>
            <a:t> to </a:t>
          </a:r>
          <a:r>
            <a:rPr lang="it-IT" sz="1750" kern="1200" dirty="0" err="1">
              <a:latin typeface="Bembo" panose="02020502050201020203" pitchFamily="18" charset="0"/>
            </a:rPr>
            <a:t>move</a:t>
          </a:r>
          <a:r>
            <a:rPr lang="it-IT" sz="1750" kern="1200" dirty="0">
              <a:latin typeface="Bembo" panose="02020502050201020203" pitchFamily="18" charset="0"/>
            </a:rPr>
            <a:t> from </a:t>
          </a:r>
          <a:r>
            <a:rPr lang="it-IT" sz="1750" kern="1200" dirty="0" err="1">
              <a:latin typeface="Bembo" panose="02020502050201020203" pitchFamily="18" charset="0"/>
            </a:rPr>
            <a:t>geographical</a:t>
          </a:r>
          <a:r>
            <a:rPr lang="it-IT" sz="1750" kern="1200" dirty="0">
              <a:latin typeface="Bembo" panose="02020502050201020203" pitchFamily="18" charset="0"/>
            </a:rPr>
            <a:t> </a:t>
          </a:r>
          <a:r>
            <a:rPr lang="it-IT" sz="1750" kern="1200" dirty="0" err="1">
              <a:latin typeface="Bembo" panose="02020502050201020203" pitchFamily="18" charset="0"/>
            </a:rPr>
            <a:t>proximity</a:t>
          </a:r>
          <a:r>
            <a:rPr lang="it-IT" sz="1750" kern="1200" dirty="0">
              <a:latin typeface="Bembo" panose="02020502050201020203" pitchFamily="18" charset="0"/>
            </a:rPr>
            <a:t> to </a:t>
          </a:r>
          <a:r>
            <a:rPr lang="it-IT" sz="1750" b="1" kern="1200" dirty="0" err="1">
              <a:latin typeface="Bembo" panose="02020502050201020203" pitchFamily="18" charset="0"/>
            </a:rPr>
            <a:t>organized</a:t>
          </a:r>
          <a:r>
            <a:rPr lang="it-IT" sz="1750" b="1" kern="1200" dirty="0">
              <a:latin typeface="Bembo" panose="02020502050201020203" pitchFamily="18" charset="0"/>
            </a:rPr>
            <a:t> </a:t>
          </a:r>
          <a:r>
            <a:rPr lang="it-IT" sz="1750" b="1" kern="1200" dirty="0" err="1">
              <a:latin typeface="Bembo" panose="02020502050201020203" pitchFamily="18" charset="0"/>
            </a:rPr>
            <a:t>proximity</a:t>
          </a:r>
          <a:r>
            <a:rPr lang="it-IT" sz="1750" kern="1200" dirty="0">
              <a:latin typeface="Bembo" panose="02020502050201020203" pitchFamily="18" charset="0"/>
            </a:rPr>
            <a:t> (Fournier et al. 2018).</a:t>
          </a:r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eriod"/>
          </a:pPr>
          <a:endParaRPr lang="it-IT" sz="1900" kern="1200" dirty="0">
            <a:latin typeface="Bembo" panose="02020502050201020203" pitchFamily="18" charset="0"/>
          </a:endParaRPr>
        </a:p>
      </dsp:txBody>
      <dsp:txXfrm>
        <a:off x="0" y="1032441"/>
        <a:ext cx="4506985" cy="4199850"/>
      </dsp:txXfrm>
    </dsp:sp>
    <dsp:sp modelId="{31B4C1B0-D269-4976-B274-2CBA120DDF53}">
      <dsp:nvSpPr>
        <dsp:cNvPr id="0" name=""/>
        <dsp:cNvSpPr/>
      </dsp:nvSpPr>
      <dsp:spPr>
        <a:xfrm>
          <a:off x="5138011" y="11348"/>
          <a:ext cx="4506985" cy="1036800"/>
        </a:xfrm>
        <a:prstGeom prst="rect">
          <a:avLst/>
        </a:prstGeom>
        <a:solidFill>
          <a:srgbClr val="92D050"/>
        </a:solidFill>
        <a:ln w="6350" cap="flat" cmpd="sng" algn="ctr">
          <a:solidFill>
            <a:srgbClr val="92D050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01600" rIns="177800" bIns="1016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500" b="1" kern="1200" dirty="0" err="1">
              <a:latin typeface="Bembo" panose="02020502050201020203" pitchFamily="18" charset="0"/>
            </a:rPr>
            <a:t>Actor</a:t>
          </a:r>
          <a:r>
            <a:rPr lang="it-IT" sz="2500" b="1" kern="1200" dirty="0">
              <a:latin typeface="Bembo" panose="02020502050201020203" pitchFamily="18" charset="0"/>
            </a:rPr>
            <a:t> Network Theory (ATN)</a:t>
          </a:r>
        </a:p>
      </dsp:txBody>
      <dsp:txXfrm>
        <a:off x="5138011" y="11348"/>
        <a:ext cx="4506985" cy="1036800"/>
      </dsp:txXfrm>
    </dsp:sp>
    <dsp:sp modelId="{A85B83F7-D57E-4883-B1FA-4D4A3BDFB173}">
      <dsp:nvSpPr>
        <dsp:cNvPr id="0" name=""/>
        <dsp:cNvSpPr/>
      </dsp:nvSpPr>
      <dsp:spPr>
        <a:xfrm>
          <a:off x="5126608" y="1032441"/>
          <a:ext cx="4506985" cy="4199850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635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Analysis of the </a:t>
          </a:r>
          <a:r>
            <a:rPr lang="it-IT" sz="1750" b="1" kern="1200" dirty="0">
              <a:solidFill>
                <a:schemeClr val="tx1"/>
              </a:solidFill>
              <a:latin typeface="Bembo" panose="02020502050201020203" pitchFamily="18" charset="0"/>
            </a:rPr>
            <a:t>set of interactions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between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actors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as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a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connected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network (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Callon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and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Ferrary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2006) 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Frequent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application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of the ANT to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ICTs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, just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few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to the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enterprise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context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in Africa (Rhodes 2009)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Recent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contributions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about the ATN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application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to the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analysis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 of  food-processing </a:t>
          </a:r>
          <a:r>
            <a:rPr lang="it-IT" sz="1750" kern="1200" dirty="0" err="1">
              <a:solidFill>
                <a:schemeClr val="tx1"/>
              </a:solidFill>
              <a:latin typeface="Bembo" panose="02020502050201020203" pitchFamily="18" charset="0"/>
            </a:rPr>
            <a:t>enterprises</a:t>
          </a:r>
          <a:r>
            <a:rPr lang="it-IT" sz="1750" kern="1200" dirty="0">
              <a:solidFill>
                <a:schemeClr val="tx1"/>
              </a:solidFill>
              <a:latin typeface="Bembo" panose="02020502050201020203" pitchFamily="18" charset="0"/>
            </a:rPr>
            <a:t>:</a:t>
          </a: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endParaRPr lang="it-IT" sz="1750" kern="1200" dirty="0">
            <a:solidFill>
              <a:schemeClr val="tx1"/>
            </a:solidFill>
            <a:latin typeface="Bembo" panose="02020502050201020203" pitchFamily="18" charset="0"/>
          </a:endParaRP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it-IT" sz="1750" kern="1200">
              <a:solidFill>
                <a:schemeClr val="tx1"/>
              </a:solidFill>
              <a:latin typeface="Bembo" panose="02020502050201020203" pitchFamily="18" charset="0"/>
            </a:rPr>
            <a:t>Case study of rural women entrepreneurs in the </a:t>
          </a:r>
          <a:r>
            <a:rPr lang="it-IT" sz="1750" b="1" kern="1200">
              <a:solidFill>
                <a:schemeClr val="tx1"/>
              </a:solidFill>
              <a:effectLst/>
              <a:latin typeface="Bembo" panose="02020502050201020203" pitchFamily="18" charset="0"/>
            </a:rPr>
            <a:t>shea-butter</a:t>
          </a:r>
          <a:r>
            <a:rPr lang="it-IT" sz="175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 </a:t>
          </a:r>
          <a:r>
            <a:rPr lang="it-IT" sz="1750" kern="1200">
              <a:solidFill>
                <a:schemeClr val="tx1"/>
              </a:solidFill>
              <a:latin typeface="Bembo" panose="02020502050201020203" pitchFamily="18" charset="0"/>
            </a:rPr>
            <a:t>industry in </a:t>
          </a:r>
          <a:r>
            <a:rPr lang="it-IT" sz="1750" kern="120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Nigeria </a:t>
          </a:r>
          <a:r>
            <a:rPr lang="it-IT" sz="1750" kern="1200">
              <a:solidFill>
                <a:schemeClr val="tx1"/>
              </a:solidFill>
              <a:latin typeface="Bembo" panose="02020502050201020203" pitchFamily="18" charset="0"/>
            </a:rPr>
            <a:t>(Shitu and Nor 2018)</a:t>
          </a:r>
          <a:endParaRPr lang="it-IT" sz="1750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Bembo" panose="02020502050201020203" pitchFamily="18" charset="0"/>
          </a:endParaRPr>
        </a:p>
        <a:p>
          <a:pPr marL="171450" lvl="1" indent="-171450" algn="just" defTabSz="777875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r>
            <a:rPr lang="it-IT" sz="1750" b="0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Case study of</a:t>
          </a:r>
          <a:r>
            <a:rPr lang="it-IT" sz="1750" b="1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agro-processing </a:t>
          </a:r>
          <a:r>
            <a:rPr lang="it-IT" sz="1750" b="1" kern="1200" dirty="0" err="1">
              <a:solidFill>
                <a:schemeClr val="tx1"/>
              </a:solidFill>
              <a:effectLst/>
              <a:latin typeface="Bembo" panose="02020502050201020203" pitchFamily="18" charset="0"/>
            </a:rPr>
            <a:t>enterprises</a:t>
          </a:r>
          <a:r>
            <a:rPr lang="it-IT" sz="1750" b="1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</a:t>
          </a:r>
          <a:r>
            <a:rPr lang="it-IT" sz="1750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in </a:t>
          </a:r>
          <a:r>
            <a:rPr lang="it-IT" sz="1750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rPr>
            <a:t>South Africa </a:t>
          </a:r>
          <a:r>
            <a:rPr lang="it-IT" sz="1750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(</a:t>
          </a:r>
          <a:r>
            <a:rPr lang="it-IT" sz="1750" kern="1200" dirty="0" err="1">
              <a:solidFill>
                <a:schemeClr val="tx1"/>
              </a:solidFill>
              <a:effectLst/>
              <a:latin typeface="Bembo" panose="02020502050201020203" pitchFamily="18" charset="0"/>
            </a:rPr>
            <a:t>Ramoroka</a:t>
          </a:r>
          <a:r>
            <a:rPr lang="it-IT" sz="1750" kern="1200" dirty="0">
              <a:solidFill>
                <a:schemeClr val="tx1"/>
              </a:solidFill>
              <a:effectLst/>
              <a:latin typeface="Bembo" panose="02020502050201020203" pitchFamily="18" charset="0"/>
            </a:rPr>
            <a:t> 2019)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Wingdings" panose="05000000000000000000" pitchFamily="2" charset="2"/>
            <a:buChar char="Ø"/>
          </a:pPr>
          <a:endParaRPr lang="it-IT" sz="1800" kern="1200" dirty="0">
            <a:latin typeface="Bembo" panose="02020502050201020203" pitchFamily="18" charset="0"/>
          </a:endParaRPr>
        </a:p>
      </dsp:txBody>
      <dsp:txXfrm>
        <a:off x="5126608" y="1032441"/>
        <a:ext cx="4506985" cy="41998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DEBDE6-773E-4CCA-BB5E-D04C7148F9AB}">
      <dsp:nvSpPr>
        <dsp:cNvPr id="0" name=""/>
        <dsp:cNvSpPr/>
      </dsp:nvSpPr>
      <dsp:spPr>
        <a:xfrm>
          <a:off x="1033469" y="31309"/>
          <a:ext cx="4231650" cy="2413646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581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I. Mapping of </a:t>
          </a:r>
          <a:r>
            <a:rPr lang="it-IT" sz="1800" b="1" kern="1200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external</a:t>
          </a: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key </a:t>
          </a:r>
          <a:r>
            <a:rPr lang="it-IT" sz="1800" b="1" kern="1200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actors</a:t>
          </a:r>
          <a:r>
            <a:rPr lang="it-IT" sz="1800" b="0" kern="120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</a:t>
          </a:r>
          <a:r>
            <a:rPr lang="it-IT" sz="1800" b="0" kern="1200" dirty="0">
              <a:solidFill>
                <a:schemeClr val="tx1"/>
              </a:solidFill>
              <a:latin typeface="Bembo" panose="02020502050201020203" pitchFamily="18" charset="0"/>
            </a:rPr>
            <a:t>on </a:t>
          </a:r>
          <a:r>
            <a:rPr lang="it-IT" sz="1800" b="0" kern="1200" dirty="0" err="1">
              <a:solidFill>
                <a:schemeClr val="tx1"/>
              </a:solidFill>
              <a:latin typeface="Bembo" panose="02020502050201020203" pitchFamily="18" charset="0"/>
            </a:rPr>
            <a:t>five</a:t>
          </a:r>
          <a:r>
            <a:rPr lang="it-IT" sz="1800" b="0" kern="1200" dirty="0">
              <a:solidFill>
                <a:schemeClr val="tx1"/>
              </a:solidFill>
              <a:latin typeface="Bembo" panose="02020502050201020203" pitchFamily="18" charset="0"/>
            </a:rPr>
            <a:t> </a:t>
          </a:r>
          <a:r>
            <a:rPr lang="it-IT" sz="1800" b="0" kern="1200" dirty="0" err="1">
              <a:solidFill>
                <a:schemeClr val="tx1"/>
              </a:solidFill>
              <a:latin typeface="Bembo" panose="02020502050201020203" pitchFamily="18" charset="0"/>
            </a:rPr>
            <a:t>type</a:t>
          </a:r>
          <a:r>
            <a:rPr lang="it-IT" sz="1800" b="0" kern="1200" dirty="0">
              <a:solidFill>
                <a:schemeClr val="tx1"/>
              </a:solidFill>
              <a:latin typeface="Bembo" panose="02020502050201020203" pitchFamily="18" charset="0"/>
            </a:rPr>
            <a:t> of linkages: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Raw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materials</a:t>
          </a:r>
          <a:r>
            <a:rPr lang="it-IT" sz="1800" kern="1200" dirty="0">
              <a:latin typeface="Bembo" panose="02020502050201020203" pitchFamily="18" charset="0"/>
            </a:rPr>
            <a:t> supply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>
              <a:latin typeface="Bembo" panose="02020502050201020203" pitchFamily="18" charset="0"/>
            </a:rPr>
            <a:t>Agri-food processing </a:t>
          </a:r>
          <a:r>
            <a:rPr lang="it-IT" sz="1800" kern="1200" dirty="0" err="1">
              <a:latin typeface="Bembo" panose="02020502050201020203" pitchFamily="18" charset="0"/>
            </a:rPr>
            <a:t>equipment</a:t>
          </a:r>
          <a:endParaRPr lang="it-IT" sz="1800" kern="1200" dirty="0">
            <a:latin typeface="Bembo" panose="020205020502010202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>
              <a:latin typeface="Bembo" panose="02020502050201020203" pitchFamily="18" charset="0"/>
            </a:rPr>
            <a:t>Funding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>
              <a:latin typeface="Bembo" panose="02020502050201020203" pitchFamily="18" charset="0"/>
            </a:rPr>
            <a:t>Commercial services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Advisory</a:t>
          </a:r>
          <a:r>
            <a:rPr lang="it-IT" sz="1800" kern="1200" dirty="0">
              <a:latin typeface="Bembo" panose="02020502050201020203" pitchFamily="18" charset="0"/>
            </a:rPr>
            <a:t>, support, and training services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endParaRPr lang="it-IT" sz="1800" kern="1200" dirty="0">
            <a:latin typeface="Bembo" panose="02020502050201020203" pitchFamily="18" charset="0"/>
          </a:endParaRPr>
        </a:p>
      </dsp:txBody>
      <dsp:txXfrm>
        <a:off x="1033469" y="31309"/>
        <a:ext cx="4231650" cy="2413646"/>
      </dsp:txXfrm>
    </dsp:sp>
    <dsp:sp modelId="{CF9B565A-B78F-4A3C-8A7B-BD7458C6CCCA}">
      <dsp:nvSpPr>
        <dsp:cNvPr id="0" name=""/>
        <dsp:cNvSpPr/>
      </dsp:nvSpPr>
      <dsp:spPr>
        <a:xfrm>
          <a:off x="0" y="606163"/>
          <a:ext cx="1953996" cy="1417535"/>
        </a:xfrm>
        <a:prstGeom prst="rect">
          <a:avLst/>
        </a:prstGeom>
        <a:blipFill>
          <a:blip xmlns:r="http://schemas.openxmlformats.org/officeDocument/2006/relationships" r:embed="rId1"/>
          <a:srcRect/>
          <a:stretch>
            <a:fillRect t="-74000" b="-74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1195AB-5028-4E1A-B4F6-0705F7D93489}">
      <dsp:nvSpPr>
        <dsp:cNvPr id="0" name=""/>
        <dsp:cNvSpPr/>
      </dsp:nvSpPr>
      <dsp:spPr>
        <a:xfrm>
          <a:off x="6215276" y="4247"/>
          <a:ext cx="5432894" cy="2589815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581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II. </a:t>
          </a:r>
          <a:r>
            <a:rPr lang="it-IT" sz="1800" b="1" kern="1200" dirty="0" err="1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Identification</a:t>
          </a: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latin typeface="Bembo" panose="02020502050201020203" pitchFamily="18" charset="0"/>
            </a:rPr>
            <a:t> of the key relations </a:t>
          </a:r>
          <a:r>
            <a:rPr lang="it-IT" sz="1800" kern="1200" dirty="0" err="1">
              <a:latin typeface="Bembo"/>
            </a:rPr>
            <a:t>between</a:t>
          </a:r>
          <a:r>
            <a:rPr lang="it-IT" sz="1800" kern="1200" dirty="0">
              <a:latin typeface="Bembo"/>
            </a:rPr>
            <a:t> the key </a:t>
          </a:r>
          <a:r>
            <a:rPr lang="it-IT" sz="1800" kern="1200" dirty="0" err="1">
              <a:latin typeface="Bembo"/>
            </a:rPr>
            <a:t>actors</a:t>
          </a:r>
          <a:r>
            <a:rPr lang="it-IT" sz="1800" kern="1200" dirty="0">
              <a:latin typeface="Bembo"/>
            </a:rPr>
            <a:t> and the </a:t>
          </a:r>
          <a:r>
            <a:rPr lang="it-IT" sz="1800" kern="1200" dirty="0" err="1">
              <a:latin typeface="Bembo"/>
            </a:rPr>
            <a:t>SMEs</a:t>
          </a:r>
          <a:r>
            <a:rPr lang="it-IT" sz="1800" kern="1200" dirty="0">
              <a:latin typeface="Bembo"/>
            </a:rPr>
            <a:t> by </a:t>
          </a:r>
          <a:r>
            <a:rPr lang="it-IT" sz="1800" kern="1200" dirty="0" err="1">
              <a:latin typeface="Bembo"/>
            </a:rPr>
            <a:t>describing</a:t>
          </a:r>
          <a:r>
            <a:rPr lang="it-IT" sz="1800" kern="1200" dirty="0">
              <a:latin typeface="Bembo"/>
            </a:rPr>
            <a:t>: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>
              <a:latin typeface="Bembo" panose="02020502050201020203" pitchFamily="18" charset="0"/>
            </a:rPr>
            <a:t> The </a:t>
          </a:r>
          <a:r>
            <a:rPr lang="it-IT" sz="1800" kern="1200" dirty="0" err="1">
              <a:latin typeface="Bembo" panose="02020502050201020203" pitchFamily="18" charset="0"/>
            </a:rPr>
            <a:t>artefacts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around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which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relationships</a:t>
          </a:r>
          <a:r>
            <a:rPr lang="it-IT" sz="1800" kern="1200" dirty="0">
              <a:latin typeface="Bembo" panose="02020502050201020203" pitchFamily="18" charset="0"/>
            </a:rPr>
            <a:t> are </a:t>
          </a:r>
          <a:r>
            <a:rPr lang="it-IT" sz="1800" kern="1200" dirty="0" err="1">
              <a:latin typeface="Bembo" panose="02020502050201020203" pitchFamily="18" charset="0"/>
            </a:rPr>
            <a:t>built</a:t>
          </a:r>
          <a:endParaRPr lang="it-IT" sz="1800" kern="1200" dirty="0">
            <a:latin typeface="Bembo" panose="020205020502010202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Members</a:t>
          </a:r>
          <a:r>
            <a:rPr lang="it-IT" sz="1800" kern="1200" dirty="0">
              <a:latin typeface="Bembo" panose="02020502050201020203" pitchFamily="18" charset="0"/>
            </a:rPr>
            <a:t> of the </a:t>
          </a:r>
          <a:r>
            <a:rPr lang="it-IT" sz="1800" kern="1200" dirty="0" err="1">
              <a:latin typeface="Bembo" panose="02020502050201020203" pitchFamily="18" charset="0"/>
            </a:rPr>
            <a:t>SMEs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involved</a:t>
          </a:r>
          <a:r>
            <a:rPr lang="it-IT" sz="1800" kern="1200" dirty="0">
              <a:latin typeface="Bembo" panose="02020502050201020203" pitchFamily="18" charset="0"/>
            </a:rPr>
            <a:t> in the interaction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Period</a:t>
          </a:r>
          <a:r>
            <a:rPr lang="it-IT" sz="1800" kern="1200" dirty="0">
              <a:latin typeface="Bembo" panose="02020502050201020203" pitchFamily="18" charset="0"/>
            </a:rPr>
            <a:t> and frequency of interaction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Appreciation</a:t>
          </a:r>
          <a:r>
            <a:rPr lang="it-IT" sz="1800" kern="1200" dirty="0">
              <a:latin typeface="Bembo" panose="02020502050201020203" pitchFamily="18" charset="0"/>
            </a:rPr>
            <a:t> of the interaction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Reasons</a:t>
          </a:r>
          <a:r>
            <a:rPr lang="it-IT" sz="1800" kern="1200" dirty="0">
              <a:latin typeface="Bembo" panose="02020502050201020203" pitchFamily="18" charset="0"/>
            </a:rPr>
            <a:t> why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endParaRPr lang="it-IT" sz="1800" kern="1200" dirty="0">
            <a:latin typeface="Bembo" panose="02020502050201020203" pitchFamily="18" charset="0"/>
          </a:endParaRPr>
        </a:p>
      </dsp:txBody>
      <dsp:txXfrm>
        <a:off x="6215276" y="4247"/>
        <a:ext cx="5432894" cy="2589815"/>
      </dsp:txXfrm>
    </dsp:sp>
    <dsp:sp modelId="{12172BD1-18C5-42ED-97C1-31D1B7540148}">
      <dsp:nvSpPr>
        <dsp:cNvPr id="0" name=""/>
        <dsp:cNvSpPr/>
      </dsp:nvSpPr>
      <dsp:spPr>
        <a:xfrm>
          <a:off x="5352044" y="282535"/>
          <a:ext cx="1894109" cy="1752671"/>
        </a:xfrm>
        <a:prstGeom prst="rect">
          <a:avLst/>
        </a:prstGeom>
        <a:blipFill>
          <a:blip xmlns:r="http://schemas.openxmlformats.org/officeDocument/2006/relationships" r:embed="rId2"/>
          <a:srcRect/>
          <a:stretch>
            <a:fillRect l="-51000" r="-5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E3B3FC6-6AF5-47A3-842B-AA9DECC487D4}">
      <dsp:nvSpPr>
        <dsp:cNvPr id="0" name=""/>
        <dsp:cNvSpPr/>
      </dsp:nvSpPr>
      <dsp:spPr>
        <a:xfrm>
          <a:off x="3369179" y="2782142"/>
          <a:ext cx="5643941" cy="1773540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9581" tIns="68580" rIns="68580" bIns="68580" numCol="1" spcCol="1270" anchor="t" anchorCtr="0">
          <a:noAutofit/>
        </a:bodyPr>
        <a:lstStyle/>
        <a:p>
          <a:pPr marL="0" lvl="0" indent="0" algn="just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III. </a:t>
          </a:r>
          <a:r>
            <a:rPr lang="it-IT" sz="1800" b="1" kern="1200" dirty="0" err="1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Hypothesizing</a:t>
          </a: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 the </a:t>
          </a:r>
          <a:r>
            <a:rPr lang="it-IT" sz="1800" b="1" kern="1200" dirty="0" err="1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potential</a:t>
          </a:r>
          <a:r>
            <a:rPr lang="it-IT" sz="1800" b="1" kern="1200" dirty="0">
              <a:solidFill>
                <a:schemeClr val="accent2">
                  <a:lumMod val="50000"/>
                </a:schemeClr>
              </a:solidFill>
              <a:effectLst/>
              <a:latin typeface="Bembo"/>
            </a:rPr>
            <a:t> impacts 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through the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wheel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 of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change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, an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adaptation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 of futures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wheel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 (Glenn 2009) on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three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 </a:t>
          </a:r>
          <a:r>
            <a:rPr lang="it-IT" sz="1800" b="0" kern="1200" dirty="0" err="1">
              <a:solidFill>
                <a:schemeClr val="tx1"/>
              </a:solidFill>
              <a:effectLst/>
              <a:latin typeface="Bembo"/>
            </a:rPr>
            <a:t>levels</a:t>
          </a:r>
          <a:r>
            <a:rPr lang="it-IT" sz="1800" b="0" kern="1200" dirty="0">
              <a:solidFill>
                <a:schemeClr val="tx1"/>
              </a:solidFill>
              <a:effectLst/>
              <a:latin typeface="Bembo"/>
            </a:rPr>
            <a:t> </a:t>
          </a:r>
          <a:endParaRPr lang="it-IT" sz="1800" b="1" kern="1200" dirty="0">
            <a:solidFill>
              <a:schemeClr val="accent2">
                <a:lumMod val="50000"/>
              </a:schemeClr>
            </a:solidFill>
            <a:effectLst/>
            <a:latin typeface="Bembo" panose="02020502050201020203" pitchFamily="18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Primary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consequences</a:t>
          </a:r>
          <a:r>
            <a:rPr lang="it-IT" sz="1800" kern="1200" dirty="0">
              <a:latin typeface="Bembo" panose="02020502050201020203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Secondary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consequences</a:t>
          </a:r>
          <a:r>
            <a:rPr lang="it-IT" sz="1800" kern="1200" dirty="0">
              <a:latin typeface="Bembo" panose="02020502050201020203" pitchFamily="18" charset="0"/>
            </a:rPr>
            <a:t> 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+mj-lt"/>
            <a:buAutoNum type="arabicParenR"/>
          </a:pPr>
          <a:r>
            <a:rPr lang="it-IT" sz="1800" kern="1200" dirty="0" err="1">
              <a:latin typeface="Bembo" panose="02020502050201020203" pitchFamily="18" charset="0"/>
            </a:rPr>
            <a:t>Tertiary</a:t>
          </a:r>
          <a:r>
            <a:rPr lang="it-IT" sz="1800" kern="1200" dirty="0">
              <a:latin typeface="Bembo" panose="02020502050201020203" pitchFamily="18" charset="0"/>
            </a:rPr>
            <a:t> </a:t>
          </a:r>
          <a:r>
            <a:rPr lang="it-IT" sz="1800" kern="1200" dirty="0" err="1">
              <a:latin typeface="Bembo" panose="02020502050201020203" pitchFamily="18" charset="0"/>
            </a:rPr>
            <a:t>consequences</a:t>
          </a:r>
          <a:r>
            <a:rPr lang="it-IT" sz="1800" kern="1200" dirty="0">
              <a:latin typeface="Bembo" panose="02020502050201020203" pitchFamily="18" charset="0"/>
            </a:rPr>
            <a:t> </a:t>
          </a:r>
        </a:p>
      </dsp:txBody>
      <dsp:txXfrm>
        <a:off x="3369179" y="2782142"/>
        <a:ext cx="5643941" cy="1773540"/>
      </dsp:txXfrm>
    </dsp:sp>
    <dsp:sp modelId="{0F6F429F-4797-498F-8D93-A1F4F163E60C}">
      <dsp:nvSpPr>
        <dsp:cNvPr id="0" name=""/>
        <dsp:cNvSpPr/>
      </dsp:nvSpPr>
      <dsp:spPr>
        <a:xfrm>
          <a:off x="2351695" y="2956036"/>
          <a:ext cx="1813589" cy="1504415"/>
        </a:xfrm>
        <a:prstGeom prst="rect">
          <a:avLst/>
        </a:prstGeom>
        <a:blipFill>
          <a:blip xmlns:r="http://schemas.openxmlformats.org/officeDocument/2006/relationships" r:embed="rId3"/>
          <a:srcRect/>
          <a:stretch>
            <a:fillRect t="-21000" b="-21000"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5BE2-D56C-4F4F-864A-39FA370D7C11}">
      <dsp:nvSpPr>
        <dsp:cNvPr id="0" name=""/>
        <dsp:cNvSpPr/>
      </dsp:nvSpPr>
      <dsp:spPr>
        <a:xfrm rot="10800000">
          <a:off x="1449481" y="1037097"/>
          <a:ext cx="2674800" cy="7018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4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mbo" panose="02020502050201020203" pitchFamily="18" charset="0"/>
            </a:rPr>
            <a:t>79 actors and 96 linkages</a:t>
          </a:r>
          <a:endParaRPr lang="it-IT" sz="2000" kern="1200" dirty="0">
            <a:latin typeface="Bembo" panose="02020502050201020203" pitchFamily="18" charset="0"/>
          </a:endParaRPr>
        </a:p>
      </dsp:txBody>
      <dsp:txXfrm rot="10800000">
        <a:off x="1624936" y="1037097"/>
        <a:ext cx="2499345" cy="701822"/>
      </dsp:txXfrm>
    </dsp:sp>
    <dsp:sp modelId="{77998C83-6B3D-4598-BF8D-450601503E87}">
      <dsp:nvSpPr>
        <dsp:cNvPr id="0" name=""/>
        <dsp:cNvSpPr/>
      </dsp:nvSpPr>
      <dsp:spPr>
        <a:xfrm>
          <a:off x="478586" y="669551"/>
          <a:ext cx="1415563" cy="135572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F24B-729D-404C-B331-01648107F53C}">
      <dsp:nvSpPr>
        <dsp:cNvPr id="0" name=""/>
        <dsp:cNvSpPr/>
      </dsp:nvSpPr>
      <dsp:spPr>
        <a:xfrm rot="10800000">
          <a:off x="1150844" y="2590340"/>
          <a:ext cx="3010342" cy="6688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4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Bembo" panose="02020502050201020203" pitchFamily="18" charset="0"/>
            </a:rPr>
            <a:t>47 </a:t>
          </a:r>
          <a:r>
            <a:rPr lang="it-IT" sz="2000" kern="1200" dirty="0" err="1">
              <a:latin typeface="Bembo" panose="02020502050201020203" pitchFamily="18" charset="0"/>
            </a:rPr>
            <a:t>actors</a:t>
          </a:r>
          <a:r>
            <a:rPr lang="it-IT" sz="2000" kern="1200" dirty="0">
              <a:latin typeface="Bembo" panose="02020502050201020203" pitchFamily="18" charset="0"/>
            </a:rPr>
            <a:t> and 74 linkages</a:t>
          </a:r>
        </a:p>
      </dsp:txBody>
      <dsp:txXfrm rot="10800000">
        <a:off x="1318050" y="2590340"/>
        <a:ext cx="2843136" cy="668823"/>
      </dsp:txXfrm>
    </dsp:sp>
    <dsp:sp modelId="{94327066-E9CC-4B02-811C-543A0E0AA999}">
      <dsp:nvSpPr>
        <dsp:cNvPr id="0" name=""/>
        <dsp:cNvSpPr/>
      </dsp:nvSpPr>
      <dsp:spPr>
        <a:xfrm>
          <a:off x="442210" y="2179285"/>
          <a:ext cx="1421469" cy="142758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665BE2-D56C-4F4F-864A-39FA370D7C11}">
      <dsp:nvSpPr>
        <dsp:cNvPr id="0" name=""/>
        <dsp:cNvSpPr/>
      </dsp:nvSpPr>
      <dsp:spPr>
        <a:xfrm rot="10800000">
          <a:off x="1449481" y="1037097"/>
          <a:ext cx="2674800" cy="701822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4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latin typeface="Bembo" panose="02020502050201020203" pitchFamily="18" charset="0"/>
            </a:rPr>
            <a:t>56 actors and 75 linkages</a:t>
          </a:r>
          <a:endParaRPr lang="it-IT" sz="2000" kern="1200" dirty="0">
            <a:latin typeface="Bembo" panose="02020502050201020203" pitchFamily="18" charset="0"/>
          </a:endParaRPr>
        </a:p>
      </dsp:txBody>
      <dsp:txXfrm rot="10800000">
        <a:off x="1624936" y="1037097"/>
        <a:ext cx="2499345" cy="701822"/>
      </dsp:txXfrm>
    </dsp:sp>
    <dsp:sp modelId="{77998C83-6B3D-4598-BF8D-450601503E87}">
      <dsp:nvSpPr>
        <dsp:cNvPr id="0" name=""/>
        <dsp:cNvSpPr/>
      </dsp:nvSpPr>
      <dsp:spPr>
        <a:xfrm>
          <a:off x="478586" y="669551"/>
          <a:ext cx="1415563" cy="1355728"/>
        </a:xfrm>
        <a:prstGeom prst="ellipse">
          <a:avLst/>
        </a:prstGeom>
        <a:blipFill>
          <a:blip xmlns:r="http://schemas.openxmlformats.org/officeDocument/2006/relationships" r:embed="rId1"/>
          <a:srcRect/>
          <a:stretch>
            <a:fillRect l="-25000" r="-25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7FF24B-729D-404C-B331-01648107F53C}">
      <dsp:nvSpPr>
        <dsp:cNvPr id="0" name=""/>
        <dsp:cNvSpPr/>
      </dsp:nvSpPr>
      <dsp:spPr>
        <a:xfrm rot="10800000">
          <a:off x="1150844" y="2590340"/>
          <a:ext cx="3010342" cy="668823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4457" tIns="76200" rIns="14224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>
              <a:latin typeface="Bembo" panose="02020502050201020203" pitchFamily="18" charset="0"/>
            </a:rPr>
            <a:t>55 </a:t>
          </a:r>
          <a:r>
            <a:rPr lang="it-IT" sz="2000" kern="1200" dirty="0" err="1">
              <a:latin typeface="Bembo" panose="02020502050201020203" pitchFamily="18" charset="0"/>
            </a:rPr>
            <a:t>actors</a:t>
          </a:r>
          <a:r>
            <a:rPr lang="it-IT" sz="2000" kern="1200" dirty="0">
              <a:latin typeface="Bembo" panose="02020502050201020203" pitchFamily="18" charset="0"/>
            </a:rPr>
            <a:t> and 77 linkages</a:t>
          </a:r>
        </a:p>
      </dsp:txBody>
      <dsp:txXfrm rot="10800000">
        <a:off x="1318050" y="2590340"/>
        <a:ext cx="2843136" cy="668823"/>
      </dsp:txXfrm>
    </dsp:sp>
    <dsp:sp modelId="{94327066-E9CC-4B02-811C-543A0E0AA999}">
      <dsp:nvSpPr>
        <dsp:cNvPr id="0" name=""/>
        <dsp:cNvSpPr/>
      </dsp:nvSpPr>
      <dsp:spPr>
        <a:xfrm>
          <a:off x="442210" y="2179285"/>
          <a:ext cx="1421469" cy="1427587"/>
        </a:xfrm>
        <a:prstGeom prst="ellipse">
          <a:avLst/>
        </a:prstGeom>
        <a:blipFill>
          <a:blip xmlns:r="http://schemas.openxmlformats.org/officeDocument/2006/relationships" r:embed="rId2"/>
          <a:srcRect/>
          <a:stretch>
            <a:fillRect l="-22000" r="-22000"/>
          </a:stretch>
        </a:blipFill>
        <a:ln w="1270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4F0456-F1FB-314C-9DD5-7AF5613D9477}" type="datetimeFigureOut">
              <a:rPr lang="fr-FR" smtClean="0"/>
              <a:t>22/01/2025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C6671-C972-2A47-843E-B30B34236CCA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20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0673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B33351-847D-E2DD-76BC-278908064A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CC6B31CD-E9BE-CB25-12B7-371F47F2598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57B0A7B1-088E-993F-ABA9-D8581D6B70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271143-D6F2-4727-A89D-59AFD94872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195931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245220-CD4D-61FC-5864-EF82932711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41327359-B9A5-9225-B673-F5D23FE684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18230E3-34A3-62FE-DFC8-2AB55E038D0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8C5E6E4-B69C-66D2-253E-6CF4FFDBB6A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33684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E1DEF18-AF2A-1D76-55E7-0B0F7D5315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5C1B45C4-DDE9-A7C6-A238-A87D034A94B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4CD9242-2DA3-814F-6DB8-5446C6C4CF6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D7DF05-0A42-C58B-91EE-826160C0A0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62627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0753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8728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5308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B6D43D-3C11-BD7E-656F-2E860D177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1FD57001-6CEA-17AF-5572-31FCD4812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71DFE7A4-F4E0-A03F-263D-212EB94F6F0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7B3CAC8-9D2C-C3CA-DC77-4552A4C192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86900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5FBA7-05C7-BBD6-5B3E-691F4B0360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0F57F2A-1D82-9E92-266F-D6C9873AD51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D59CF26-55DA-A4E2-ADF8-4A5869CE9E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7C60DC1E-A6E3-311E-3797-B1198F428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5799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45396D-3471-0505-65FA-4D524278A1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0C3BA175-7D11-7900-5856-26C1984DB90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BCA87E31-B510-D753-D1CC-A51234B810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91F8D39A-C797-5456-AB17-5AB0568808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65285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4F5595-0189-C62F-271E-64D800859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80727F55-F9AB-4993-6205-7E053777F60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336B9F20-8D40-17F5-C92A-F99432CAAEC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65DE422-46D3-13FF-D727-2E5717F1145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634075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CC5FAD-0E9C-1742-0E2E-224A064283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94DF7A1-09F8-8FCB-13A1-EDBE71468BA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265DEFA3-CE80-176C-D01B-4B1EDD3ED54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39345DF-9751-EF7B-DC33-2F6EAEAC2DC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AC6671-C972-2A47-843E-B30B34236CCA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198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31162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9283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571444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34780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64179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518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991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126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91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1110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695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Séminaire de lancement I Ouagadougou I 25 au 29 janvier 2021 I Joël BLIN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68DE1-4709-5341-8EB2-4EC8F010F614}" type="slidenum">
              <a:rPr lang="fr-FR" smtClean="0"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31298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file://localhost/Users/Nathalie/Documents/Documents/En%20cours/Cirad/20-12-38_PPT_Biostar/Docs_PPT/DOCS_PPT_DEF/PIED_COUV_VERT_ppt.png" TargetMode="External"/><Relationship Id="rId7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file://localhost/Users/Nathalie/Documents/Documents/En%20cours/Cirad/20-12-38_PPT_Biostar/Docs_PPT/DOCS_PPT_DEF/PICTOS_BIOENERGIES.jpg" TargetMode="Externa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Nathalie/Documents/Documents/En%20cours/Cirad/20-12-38_PPT_Biostar/Docs_PPT/DOCS_PPT_DEF/FRISE_1.jpg" TargetMode="External"/><Relationship Id="rId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image" Target="file://localhost/Users/Nathalie/Documents/Documents/En%20cours/Cirad/logo_Biostar/Version_simple/logo_Biostar_large.png" TargetMode="External"/><Relationship Id="rId9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microsoft.com/office/2007/relationships/hdphoto" Target="../media/hdphoto2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Nathalie/Documents/Documents/En%20cours/Cirad/20-12-38_PPT_Biostar/Docs_PPT/DOCS_PPT_DEF/FRISE_1.jpg" TargetMode="External"/><Relationship Id="rId11" Type="http://schemas.openxmlformats.org/officeDocument/2006/relationships/image" Target="../media/image7.png"/><Relationship Id="rId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image" Target="file://localhost/Users/Nathalie/Documents/Documents/En%20cours/Cirad/logo_Biostar/Version_simple/logo_Biostar_large.png" TargetMode="External"/><Relationship Id="rId9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Nathalie/Documents/Documents/En%20cours/Cirad/20-12-38_PPT_Biostar/Docs_PPT/DOCS_PPT_DEF/FRISE_1.jpg" TargetMode="External"/><Relationship Id="rId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image" Target="file://localhost/Users/Nathalie/Documents/Documents/En%20cours/Cirad/logo_Biostar/Version_simple/logo_Biostar_large.png" TargetMode="External"/><Relationship Id="rId9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file://localhost/Users/Nathalie/Documents/Documents/En%20cours/Cirad/20-12-38_PPT_Biostar/Docs_PPT/DOCS_PPT_DEF/FRISE_1.jpg" TargetMode="External"/><Relationship Id="rId5" Type="http://schemas.openxmlformats.org/officeDocument/2006/relationships/image" Target="../media/image5.jpg"/><Relationship Id="rId10" Type="http://schemas.microsoft.com/office/2007/relationships/hdphoto" Target="../media/hdphoto1.wdp"/><Relationship Id="rId4" Type="http://schemas.openxmlformats.org/officeDocument/2006/relationships/image" Target="file://localhost/Users/Nathalie/Documents/Documents/En%20cours/Cirad/logo_Biostar/Version_simple/logo_Biostar_large.png" TargetMode="External"/><Relationship Id="rId9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diagramColors" Target="../diagrams/colors1.xml"/><Relationship Id="rId3" Type="http://schemas.openxmlformats.org/officeDocument/2006/relationships/image" Target="file://localhost/Users/Nathalie/Documents/Documents/En%20cours/Cirad/logo_Biostar/Version_simple/logo_Biostar_large.png" TargetMode="External"/><Relationship Id="rId7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12" Type="http://schemas.openxmlformats.org/officeDocument/2006/relationships/diagramQuickStyle" Target="../diagrams/quickStyle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diagramLayout" Target="../diagrams/layout1.xml"/><Relationship Id="rId5" Type="http://schemas.openxmlformats.org/officeDocument/2006/relationships/image" Target="file://localhost/Users/Nathalie/Documents/Documents/En%20cours/Cirad/20-12-38_PPT_Biostar/Docs_PPT/DOCS_PPT_DEF/FRISE_1.jpg" TargetMode="External"/><Relationship Id="rId10" Type="http://schemas.openxmlformats.org/officeDocument/2006/relationships/diagramData" Target="../diagrams/data1.xml"/><Relationship Id="rId4" Type="http://schemas.openxmlformats.org/officeDocument/2006/relationships/image" Target="../media/image5.jpg"/><Relationship Id="rId9" Type="http://schemas.microsoft.com/office/2007/relationships/hdphoto" Target="../media/hdphoto1.wdp"/><Relationship Id="rId14" Type="http://schemas.microsoft.com/office/2007/relationships/diagramDrawing" Target="../diagrams/drawing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localhost/Users/Nathalie/Documents/Documents/En%20cours/Cirad/logo_Biostar/Version_simple/logo_Biostar_large.png" TargetMode="External"/><Relationship Id="rId7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file://localhost/Users/Nathalie/Documents/Documents/En%20cours/Cirad/20-12-38_PPT_Biostar/Docs_PPT/DOCS_PPT_DEF/FRISE_1.jpg" TargetMode="External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localhost/Users/Nathalie/Documents/Documents/En%20cours/Cirad/logo_Biostar/Version_simple/logo_Biostar_large.png" TargetMode="External"/><Relationship Id="rId7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file://localhost/Users/Nathalie/Documents/Documents/En%20cours/Cirad/20-12-38_PPT_Biostar/Docs_PPT/DOCS_PPT_DEF/FRISE_1.jpg" TargetMode="External"/><Relationship Id="rId4" Type="http://schemas.openxmlformats.org/officeDocument/2006/relationships/image" Target="../media/image5.jp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file://localhost/Users/Nathalie/Documents/Documents/En%20cours/Cirad/20-12-38_PPT_Biostar/Docs_PPT/DOCS_PPT_DEF/FRISE_1.jpg" TargetMode="External"/><Relationship Id="rId7" Type="http://schemas.openxmlformats.org/officeDocument/2006/relationships/diagramLayout" Target="../diagrams/layout2.xm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.xml"/><Relationship Id="rId5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10" Type="http://schemas.microsoft.com/office/2007/relationships/diagramDrawing" Target="../diagrams/drawing2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localhost/Users/Nathalie/Documents/Documents/En%20cours/Cirad/20-12-38_PPT_Biostar/Docs_PPT/DOCS_PPT_DEF/FRISE_1.jpg" TargetMode="External"/><Relationship Id="rId7" Type="http://schemas.openxmlformats.org/officeDocument/2006/relationships/image" Target="file://localhost/Users/Nathalie/Documents/Documents/En%20cours/Cirad/logo_Biostar/Version_simple/logo_Biostar_large.p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file://localhost/Users/Nathalie/Documents/Documents/En%20cours/Cirad/20-12-38_PPT_Biostar/Docs_PPT/DOCS_PPT_DEF/FRISE_1.jpg" TargetMode="External"/><Relationship Id="rId7" Type="http://schemas.openxmlformats.org/officeDocument/2006/relationships/image" Target="file://localhost/Users/Nathalie/Documents/Documents/En%20cours/Cirad/logo_Biostar/Version_simple/logo_Biostar_large.pn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file://localhost/Users/Nathalie/Documents/Documents/En%20cours/Cirad/20-12-38_PPT_Biostar/Docs_PPT/afrique_gris-Vert_Plan%20de%20travail%201.png" TargetMode="External"/><Relationship Id="rId4" Type="http://schemas.openxmlformats.org/officeDocument/2006/relationships/image" Target="../media/image6.png"/><Relationship Id="rId9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26157"/>
            <a:ext cx="12192000" cy="106518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242225" y="1495513"/>
            <a:ext cx="7451101" cy="2288268"/>
          </a:xfrm>
        </p:spPr>
        <p:txBody>
          <a:bodyPr>
            <a:normAutofit fontScale="90000"/>
          </a:bodyPr>
          <a:lstStyle/>
          <a:p>
            <a:r>
              <a:rPr lang="en-US" sz="3300" b="1" dirty="0">
                <a:solidFill>
                  <a:schemeClr val="accent2">
                    <a:lumMod val="75000"/>
                  </a:schemeClr>
                </a:solidFill>
                <a:latin typeface="Bembo"/>
              </a:rPr>
              <a:t>A participatory exploration of the expected impacts of technological change on small and medium food-processing enterprises in Burkina Faso and Senegal</a:t>
            </a:r>
            <a:br>
              <a:rPr lang="en-US" sz="2600" b="1" dirty="0">
                <a:latin typeface="Bembo" panose="02020502050201020203" pitchFamily="18" charset="0"/>
              </a:rPr>
            </a:br>
            <a:br>
              <a:rPr lang="it-IT" sz="2600" b="1" dirty="0">
                <a:latin typeface="Bembo" panose="02020502050201020203" pitchFamily="18" charset="0"/>
              </a:rPr>
            </a:br>
            <a:endParaRPr lang="fr-FR" sz="26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27819" y="3854284"/>
            <a:ext cx="4617061" cy="2071873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fr-FR" sz="1900" b="1" dirty="0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	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1900" b="1" dirty="0">
              <a:solidFill>
                <a:srgbClr val="EF7E23"/>
              </a:solidFill>
              <a:latin typeface="Bembo" panose="02020502050201020203" pitchFamily="18" charset="0"/>
              <a:ea typeface="Arial" charset="0"/>
              <a:cs typeface="Arial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455682" y="6418569"/>
            <a:ext cx="807027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dirty="0" err="1">
                <a:solidFill>
                  <a:schemeClr val="bg1"/>
                </a:solidFill>
                <a:latin typeface="Bembo"/>
                <a:cs typeface="Arial"/>
              </a:rPr>
              <a:t>January</a:t>
            </a:r>
            <a:r>
              <a:rPr lang="fr-FR" sz="2000" dirty="0">
                <a:solidFill>
                  <a:schemeClr val="bg1"/>
                </a:solidFill>
                <a:latin typeface="Bembo"/>
                <a:cs typeface="Arial"/>
              </a:rPr>
              <a:t>, 29th 2025</a:t>
            </a:r>
          </a:p>
        </p:txBody>
      </p:sp>
      <p:cxnSp>
        <p:nvCxnSpPr>
          <p:cNvPr id="9" name="Connecteur droit 8"/>
          <p:cNvCxnSpPr/>
          <p:nvPr/>
        </p:nvCxnSpPr>
        <p:spPr>
          <a:xfrm>
            <a:off x="5265792" y="3261180"/>
            <a:ext cx="1403965" cy="0"/>
          </a:xfrm>
          <a:prstGeom prst="line">
            <a:avLst/>
          </a:prstGeom>
          <a:ln w="7620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9915" y="23453"/>
            <a:ext cx="3332085" cy="997934"/>
          </a:xfrm>
          <a:prstGeom prst="rect">
            <a:avLst/>
          </a:prstGeom>
        </p:spPr>
      </p:pic>
      <p:sp>
        <p:nvSpPr>
          <p:cNvPr id="4" name="Sous-titre 2">
            <a:extLst>
              <a:ext uri="{FF2B5EF4-FFF2-40B4-BE49-F238E27FC236}">
                <a16:creationId xmlns:a16="http://schemas.microsoft.com/office/drawing/2014/main" id="{EDB9B0C3-4FB0-1775-826B-235857C89F0D}"/>
              </a:ext>
            </a:extLst>
          </p:cNvPr>
          <p:cNvSpPr txBox="1">
            <a:spLocks/>
          </p:cNvSpPr>
          <p:nvPr/>
        </p:nvSpPr>
        <p:spPr>
          <a:xfrm>
            <a:off x="2149170" y="3854284"/>
            <a:ext cx="7800605" cy="106518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200" b="1" dirty="0" err="1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Bartolomei</a:t>
            </a:r>
            <a:r>
              <a:rPr lang="fr-FR" sz="2200" b="1" dirty="0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 L., </a:t>
            </a:r>
            <a:r>
              <a:rPr lang="fr-FR" sz="2200" dirty="0" err="1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Blundo</a:t>
            </a:r>
            <a:r>
              <a:rPr lang="fr-FR" sz="2200" dirty="0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-Canto G., </a:t>
            </a:r>
            <a:r>
              <a:rPr lang="fr-FR" sz="2200" dirty="0" err="1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Diakhate</a:t>
            </a:r>
            <a:r>
              <a:rPr lang="fr-FR" sz="2200" dirty="0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 P. B., Girard P. (2024)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fr-FR" sz="2500" b="1" dirty="0">
                <a:solidFill>
                  <a:srgbClr val="EF7E23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fr-FR" sz="2200" b="1" dirty="0">
              <a:solidFill>
                <a:srgbClr val="EF7E23"/>
              </a:solidFill>
              <a:latin typeface="Bembo" panose="02020502050201020203" pitchFamily="18" charset="0"/>
              <a:ea typeface="Arial" charset="0"/>
              <a:cs typeface="Arial" charset="0"/>
            </a:endParaRPr>
          </a:p>
        </p:txBody>
      </p:sp>
      <p:sp>
        <p:nvSpPr>
          <p:cNvPr id="18" name="ZoneTexte 5">
            <a:extLst>
              <a:ext uri="{FF2B5EF4-FFF2-40B4-BE49-F238E27FC236}">
                <a16:creationId xmlns:a16="http://schemas.microsoft.com/office/drawing/2014/main" id="{885E4F42-64E2-8B4F-E74F-E9104F6919E9}"/>
              </a:ext>
            </a:extLst>
          </p:cNvPr>
          <p:cNvSpPr txBox="1"/>
          <p:nvPr/>
        </p:nvSpPr>
        <p:spPr>
          <a:xfrm>
            <a:off x="-38621" y="6418569"/>
            <a:ext cx="4783501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000" dirty="0">
                <a:solidFill>
                  <a:schemeClr val="bg1"/>
                </a:solidFill>
                <a:latin typeface="Bembo"/>
                <a:cs typeface="Arial"/>
              </a:rPr>
              <a:t>BLP 2025 </a:t>
            </a:r>
            <a:r>
              <a:rPr lang="fr-FR" sz="2000" dirty="0" err="1">
                <a:solidFill>
                  <a:schemeClr val="bg1"/>
                </a:solidFill>
                <a:latin typeface="Bembo"/>
                <a:cs typeface="Arial"/>
              </a:rPr>
              <a:t>Conference</a:t>
            </a:r>
            <a:r>
              <a:rPr lang="fr-FR" sz="2000" dirty="0">
                <a:solidFill>
                  <a:schemeClr val="bg1"/>
                </a:solidFill>
                <a:latin typeface="Bembo"/>
                <a:cs typeface="Arial"/>
              </a:rPr>
              <a:t> Internationale</a:t>
            </a:r>
          </a:p>
        </p:txBody>
      </p:sp>
      <p:sp>
        <p:nvSpPr>
          <p:cNvPr id="19" name="ZoneTexte 5">
            <a:extLst>
              <a:ext uri="{FF2B5EF4-FFF2-40B4-BE49-F238E27FC236}">
                <a16:creationId xmlns:a16="http://schemas.microsoft.com/office/drawing/2014/main" id="{56EE895A-D69C-C5B1-5303-611AA8394D22}"/>
              </a:ext>
            </a:extLst>
          </p:cNvPr>
          <p:cNvSpPr txBox="1"/>
          <p:nvPr/>
        </p:nvSpPr>
        <p:spPr>
          <a:xfrm>
            <a:off x="9251152" y="6372403"/>
            <a:ext cx="3019009" cy="44627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2300" dirty="0">
                <a:solidFill>
                  <a:schemeClr val="bg1"/>
                </a:solidFill>
                <a:latin typeface="Bembo"/>
                <a:cs typeface="Arial"/>
              </a:rPr>
              <a:t>Livia</a:t>
            </a:r>
            <a:r>
              <a:rPr lang="fr-FR" sz="2100" dirty="0">
                <a:solidFill>
                  <a:schemeClr val="bg1"/>
                </a:solidFill>
                <a:latin typeface="Bembo"/>
                <a:cs typeface="Arial"/>
              </a:rPr>
              <a:t> </a:t>
            </a:r>
            <a:r>
              <a:rPr lang="fr-FR" sz="2300" dirty="0" err="1">
                <a:solidFill>
                  <a:schemeClr val="bg1"/>
                </a:solidFill>
                <a:latin typeface="Bembo"/>
                <a:cs typeface="Arial"/>
              </a:rPr>
              <a:t>Bartolomei</a:t>
            </a:r>
            <a:endParaRPr lang="fr-FR" sz="2300" dirty="0">
              <a:solidFill>
                <a:schemeClr val="bg1"/>
              </a:solidFill>
              <a:latin typeface="Bembo"/>
              <a:cs typeface="Arial"/>
            </a:endParaRPr>
          </a:p>
        </p:txBody>
      </p:sp>
      <p:pic>
        <p:nvPicPr>
          <p:cNvPr id="20" name="Picture 2" descr="Roma TRE - SOA dell&amp;#39;Area Telecomunicazioni">
            <a:extLst>
              <a:ext uri="{FF2B5EF4-FFF2-40B4-BE49-F238E27FC236}">
                <a16:creationId xmlns:a16="http://schemas.microsoft.com/office/drawing/2014/main" id="{53EBD687-80C4-D7F8-8672-4D95FBC05A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6503" y="0"/>
            <a:ext cx="1587995" cy="85507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52504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a 1">
            <a:extLst>
              <a:ext uri="{FF2B5EF4-FFF2-40B4-BE49-F238E27FC236}">
                <a16:creationId xmlns:a16="http://schemas.microsoft.com/office/drawing/2014/main" id="{8F8AD734-C71A-0FFC-53D9-CFBADB866E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5524225"/>
              </p:ext>
            </p:extLst>
          </p:nvPr>
        </p:nvGraphicFramePr>
        <p:xfrm>
          <a:off x="225220" y="619327"/>
          <a:ext cx="11531351" cy="5798618"/>
        </p:xfrm>
        <a:graphic>
          <a:graphicData uri="http://schemas.openxmlformats.org/drawingml/2006/table">
            <a:tbl>
              <a:tblPr firstRow="1" firstCol="1" bandRow="1">
                <a:tableStyleId>{68D230F3-CF80-4859-8CE7-A43EE81993B5}</a:tableStyleId>
              </a:tblPr>
              <a:tblGrid>
                <a:gridCol w="1358398">
                  <a:extLst>
                    <a:ext uri="{9D8B030D-6E8A-4147-A177-3AD203B41FA5}">
                      <a16:colId xmlns:a16="http://schemas.microsoft.com/office/drawing/2014/main" val="2190691240"/>
                    </a:ext>
                  </a:extLst>
                </a:gridCol>
                <a:gridCol w="1421057">
                  <a:extLst>
                    <a:ext uri="{9D8B030D-6E8A-4147-A177-3AD203B41FA5}">
                      <a16:colId xmlns:a16="http://schemas.microsoft.com/office/drawing/2014/main" val="2817839118"/>
                    </a:ext>
                  </a:extLst>
                </a:gridCol>
                <a:gridCol w="1421057">
                  <a:extLst>
                    <a:ext uri="{9D8B030D-6E8A-4147-A177-3AD203B41FA5}">
                      <a16:colId xmlns:a16="http://schemas.microsoft.com/office/drawing/2014/main" val="2595272273"/>
                    </a:ext>
                  </a:extLst>
                </a:gridCol>
                <a:gridCol w="1395993">
                  <a:extLst>
                    <a:ext uri="{9D8B030D-6E8A-4147-A177-3AD203B41FA5}">
                      <a16:colId xmlns:a16="http://schemas.microsoft.com/office/drawing/2014/main" val="2995222731"/>
                    </a:ext>
                  </a:extLst>
                </a:gridCol>
                <a:gridCol w="1807020">
                  <a:extLst>
                    <a:ext uri="{9D8B030D-6E8A-4147-A177-3AD203B41FA5}">
                      <a16:colId xmlns:a16="http://schemas.microsoft.com/office/drawing/2014/main" val="1624153847"/>
                    </a:ext>
                  </a:extLst>
                </a:gridCol>
                <a:gridCol w="1365330">
                  <a:extLst>
                    <a:ext uri="{9D8B030D-6E8A-4147-A177-3AD203B41FA5}">
                      <a16:colId xmlns:a16="http://schemas.microsoft.com/office/drawing/2014/main" val="958673639"/>
                    </a:ext>
                  </a:extLst>
                </a:gridCol>
                <a:gridCol w="1341439">
                  <a:extLst>
                    <a:ext uri="{9D8B030D-6E8A-4147-A177-3AD203B41FA5}">
                      <a16:colId xmlns:a16="http://schemas.microsoft.com/office/drawing/2014/main" val="4147428644"/>
                    </a:ext>
                  </a:extLst>
                </a:gridCol>
                <a:gridCol w="1421057">
                  <a:extLst>
                    <a:ext uri="{9D8B030D-6E8A-4147-A177-3AD203B41FA5}">
                      <a16:colId xmlns:a16="http://schemas.microsoft.com/office/drawing/2014/main" val="1699682987"/>
                    </a:ext>
                  </a:extLst>
                </a:gridCol>
              </a:tblGrid>
              <a:tr h="49509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Name of the SME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Size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Localization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Urban/Peri-urban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Main activity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Type of residues produced </a:t>
                      </a: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Existing technology</a:t>
                      </a: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Innovant equipment carried out by </a:t>
                      </a: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Biostar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1795266095"/>
                  </a:ext>
                </a:extLst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UTAS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Sokone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(Senegal)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Processing of cashew nut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Cashew</a:t>
                      </a: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and </a:t>
                      </a: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peanut</a:t>
                      </a: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nut shells</a:t>
                      </a: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Wood-fired boiler aimed at nuts fragilization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Solarium + boiler for cashew and/or peanut nut shells fragilization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3520245639"/>
                  </a:ext>
                </a:extLst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Santa Yalla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Medium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Nyassia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(Senegal)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Peri-urban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Processing of cashew nut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Cashew</a:t>
                      </a: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nut shells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Steam boiler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for cashew nuts shells combustion + steam boiler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855691504"/>
                  </a:ext>
                </a:extLst>
              </a:tr>
              <a:tr h="728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Soprial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Medium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Bobo Dioulasso (Burkina Faso)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Processing of cashew nut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Cashew</a:t>
                      </a: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nut shells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Steam boiler for cashew nut shells combustion +steam dryer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for cashew nuts shells combustion  + steam boiler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2725230605"/>
                  </a:ext>
                </a:extLst>
              </a:tr>
              <a:tr h="54635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Anasam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Bobo Dioulasso (Burkina Faso)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Processing of cashew nut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Cashew</a:t>
                      </a: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 nut shells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Steam boiler for cashew nut shells  combustion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More efficient foyer and boiler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1046881650"/>
                  </a:ext>
                </a:extLst>
              </a:tr>
              <a:tr h="75417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GIE  </a:t>
                      </a: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Djiyito</a:t>
                      </a:r>
                      <a:endParaRPr lang="it-IT" sz="1200" dirty="0">
                        <a:effectLst/>
                        <a:latin typeface="Bembo" panose="02020502050201020203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di </a:t>
                      </a:r>
                      <a:endParaRPr lang="it-IT" sz="1200" dirty="0">
                        <a:effectLst/>
                        <a:latin typeface="Bembo" panose="02020502050201020203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Malanguene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Zinguinchor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(Senegal)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Processing of cashew apple/ fruits and nut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2 ATESTA (Atelier </a:t>
                      </a: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d’Énergie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Solaire et de Technologie </a:t>
                      </a: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Approprié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) gas dryers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for cashew nut shells combustion+ dryers with optimized cabins 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4113774696"/>
                  </a:ext>
                </a:extLst>
              </a:tr>
              <a:tr h="36423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Copex-Sud 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Medium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Kataba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(Senegal)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Peri-urban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Processing of mango fruit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2 ATESTA gas dryers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for cashew nut shells combustion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1700219415"/>
                  </a:ext>
                </a:extLst>
              </a:tr>
              <a:tr h="728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Agroburkina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Medium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Bobo Dioulasso (Burkina Faso)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Processing of mango fruit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54 ATESTA dryers  and 2 tunnel dryers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for cashew nut shells combustion + dryers with optimized cabins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2524027479"/>
                  </a:ext>
                </a:extLst>
              </a:tr>
              <a:tr h="72847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Paoline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Small</a:t>
                      </a: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Bobo Dioulasso (Burkina Faso)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>
                          <a:effectLst/>
                          <a:latin typeface="Bembo" panose="02020502050201020203" pitchFamily="18" charset="0"/>
                        </a:rPr>
                        <a:t>Urban</a:t>
                      </a:r>
                      <a:endParaRPr lang="it-IT" sz="120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Processing of mango fruit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it-IT" sz="1200" dirty="0" err="1">
                          <a:effectLst/>
                          <a:latin typeface="Bembo" panose="02020502050201020203" pitchFamily="18" charset="0"/>
                          <a:ea typeface="MS Mincho" panose="02020609040205080304" pitchFamily="49" charset="-128"/>
                          <a:cs typeface="Arial" panose="020B0604020202020204" pitchFamily="34" charset="0"/>
                        </a:rPr>
                        <a:t>na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8 ATESTA dryers and one tunnel dryer 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Fireplace </a:t>
                      </a:r>
                      <a:r>
                        <a:rPr lang="en-US" sz="1200" dirty="0" err="1">
                          <a:effectLst/>
                          <a:latin typeface="Bembo" panose="02020502050201020203" pitchFamily="18" charset="0"/>
                        </a:rPr>
                        <a:t>forcashew</a:t>
                      </a:r>
                      <a:r>
                        <a:rPr lang="en-US" sz="1200" dirty="0">
                          <a:effectLst/>
                          <a:latin typeface="Bembo" panose="02020502050201020203" pitchFamily="18" charset="0"/>
                        </a:rPr>
                        <a:t> nut shells combustion + dryers with optimized cabins</a:t>
                      </a:r>
                      <a:endParaRPr lang="it-IT" sz="1200" dirty="0">
                        <a:effectLst/>
                        <a:latin typeface="Bembo" panose="02020502050201020203" pitchFamily="18" charset="0"/>
                        <a:ea typeface="MS Mincho" panose="02020609040205080304" pitchFamily="49" charset="-128"/>
                        <a:cs typeface="Arial" panose="020B0604020202020204" pitchFamily="34" charset="0"/>
                      </a:endParaRPr>
                    </a:p>
                  </a:txBody>
                  <a:tcPr marL="42742" marR="42742" marT="0" marB="0"/>
                </a:tc>
                <a:extLst>
                  <a:ext uri="{0D108BD9-81ED-4DB2-BD59-A6C34878D82A}">
                    <a16:rowId xmlns:a16="http://schemas.microsoft.com/office/drawing/2014/main" val="692536638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256C918-0264-9E01-5A28-192763D00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675" y="1722438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it-IT" altLang="it-IT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it-IT" altLang="it-IT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F397BE0-EF05-2A40-4915-9E393DE308D2}"/>
              </a:ext>
            </a:extLst>
          </p:cNvPr>
          <p:cNvSpPr txBox="1"/>
          <p:nvPr/>
        </p:nvSpPr>
        <p:spPr>
          <a:xfrm>
            <a:off x="339520" y="6467517"/>
            <a:ext cx="81567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embo" panose="02020502050201020203" pitchFamily="18" charset="0"/>
              </a:rPr>
              <a:t>Table </a:t>
            </a:r>
            <a:r>
              <a:rPr lang="it-IT" sz="1200" dirty="0" err="1">
                <a:latin typeface="Bembo" panose="02020502050201020203" pitchFamily="18" charset="0"/>
              </a:rPr>
              <a:t>realized</a:t>
            </a:r>
            <a:r>
              <a:rPr lang="it-IT" sz="1200" dirty="0">
                <a:latin typeface="Bembo" panose="02020502050201020203" pitchFamily="18" charset="0"/>
              </a:rPr>
              <a:t> by the </a:t>
            </a:r>
            <a:r>
              <a:rPr lang="it-IT" sz="1200" dirty="0" err="1">
                <a:latin typeface="Bembo" panose="02020502050201020203" pitchFamily="18" charset="0"/>
              </a:rPr>
              <a:t>author</a:t>
            </a:r>
            <a:r>
              <a:rPr lang="it-IT" sz="1200" dirty="0">
                <a:latin typeface="Bembo" panose="02020502050201020203" pitchFamily="18" charset="0"/>
              </a:rPr>
              <a:t>. Source: </a:t>
            </a:r>
            <a:r>
              <a:rPr lang="en-US" sz="1200" dirty="0">
                <a:latin typeface="Bembo" panose="02020502050201020203" pitchFamily="18" charset="0"/>
              </a:rPr>
              <a:t>Barry et al. 2022; Blin 2024; Mané et al 2022; </a:t>
            </a:r>
            <a:r>
              <a:rPr lang="en-US" sz="1200" dirty="0" err="1">
                <a:latin typeface="Bembo" panose="02020502050201020203" pitchFamily="18" charset="0"/>
              </a:rPr>
              <a:t>Medah</a:t>
            </a:r>
            <a:r>
              <a:rPr lang="en-US" sz="1200" dirty="0">
                <a:latin typeface="Bembo" panose="02020502050201020203" pitchFamily="18" charset="0"/>
              </a:rPr>
              <a:t> et al. 2022a; </a:t>
            </a:r>
            <a:r>
              <a:rPr lang="en-US" sz="1200" dirty="0" err="1">
                <a:latin typeface="Bembo" panose="02020502050201020203" pitchFamily="18" charset="0"/>
              </a:rPr>
              <a:t>Medah</a:t>
            </a:r>
            <a:r>
              <a:rPr lang="en-US" sz="1200" dirty="0">
                <a:latin typeface="Bembo" panose="02020502050201020203" pitchFamily="18" charset="0"/>
              </a:rPr>
              <a:t> et al. 2022b. </a:t>
            </a:r>
            <a:endParaRPr lang="it-IT" sz="1200" dirty="0">
              <a:latin typeface="Bembo" panose="02020502050201020203" pitchFamily="18" charset="0"/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4261C86-8BA4-34F7-852A-3AB8FE7D07DD}"/>
              </a:ext>
            </a:extLst>
          </p:cNvPr>
          <p:cNvSpPr txBox="1"/>
          <p:nvPr/>
        </p:nvSpPr>
        <p:spPr>
          <a:xfrm>
            <a:off x="225220" y="39945"/>
            <a:ext cx="5555094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100" b="1" dirty="0">
                <a:solidFill>
                  <a:srgbClr val="4FB05B"/>
                </a:solidFill>
                <a:latin typeface="Bembo" panose="02020502050201020203" pitchFamily="18" charset="0"/>
              </a:rPr>
              <a:t>Case study </a:t>
            </a:r>
            <a:r>
              <a:rPr lang="it-IT" sz="2100" b="1" dirty="0" err="1">
                <a:solidFill>
                  <a:srgbClr val="4FB05B"/>
                </a:solidFill>
                <a:latin typeface="Bembo" panose="02020502050201020203" pitchFamily="18" charset="0"/>
              </a:rPr>
              <a:t>sites</a:t>
            </a:r>
            <a:r>
              <a:rPr lang="it-IT" sz="2100" b="1" dirty="0">
                <a:solidFill>
                  <a:srgbClr val="4FB05B"/>
                </a:solidFill>
                <a:latin typeface="Bembo" panose="02020502050201020203" pitchFamily="18" charset="0"/>
              </a:rPr>
              <a:t> (4): The </a:t>
            </a:r>
            <a:r>
              <a:rPr lang="it-IT" sz="2100" b="1" dirty="0" err="1">
                <a:solidFill>
                  <a:srgbClr val="4FB05B"/>
                </a:solidFill>
                <a:latin typeface="Bembo" panose="02020502050201020203" pitchFamily="18" charset="0"/>
              </a:rPr>
              <a:t>eight</a:t>
            </a:r>
            <a:r>
              <a:rPr lang="it-IT" sz="2100" b="1" dirty="0">
                <a:solidFill>
                  <a:srgbClr val="4FB05B"/>
                </a:solidFill>
                <a:latin typeface="Bembo" panose="02020502050201020203" pitchFamily="18" charset="0"/>
              </a:rPr>
              <a:t> pilot </a:t>
            </a:r>
            <a:r>
              <a:rPr lang="it-IT" sz="2100" b="1" dirty="0" err="1">
                <a:solidFill>
                  <a:srgbClr val="4FB05B"/>
                </a:solidFill>
                <a:latin typeface="Bembo" panose="02020502050201020203" pitchFamily="18" charset="0"/>
              </a:rPr>
              <a:t>SMEs</a:t>
            </a:r>
            <a:endParaRPr lang="it-IT" sz="2100" b="1" dirty="0">
              <a:solidFill>
                <a:srgbClr val="4FB05B"/>
              </a:solidFill>
              <a:latin typeface="Bembo" panose="02020502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529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EB6915-4673-ECFA-555F-C4B45863A3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46659C9-95BF-FF4E-DCCF-A76A3193B556}"/>
              </a:ext>
            </a:extLst>
          </p:cNvPr>
          <p:cNvCxnSpPr/>
          <p:nvPr/>
        </p:nvCxnSpPr>
        <p:spPr>
          <a:xfrm>
            <a:off x="359067" y="610593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BC0E5DB-82D1-95EA-CDEF-C7025D33A49F}"/>
              </a:ext>
            </a:extLst>
          </p:cNvPr>
          <p:cNvCxnSpPr/>
          <p:nvPr/>
        </p:nvCxnSpPr>
        <p:spPr>
          <a:xfrm>
            <a:off x="359068" y="99164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>
            <a:extLst>
              <a:ext uri="{FF2B5EF4-FFF2-40B4-BE49-F238E27FC236}">
                <a16:creationId xmlns:a16="http://schemas.microsoft.com/office/drawing/2014/main" id="{F08E68C9-9C3C-3A84-1F0F-4E90A9052437}"/>
              </a:ext>
            </a:extLst>
          </p:cNvPr>
          <p:cNvSpPr txBox="1"/>
          <p:nvPr/>
        </p:nvSpPr>
        <p:spPr>
          <a:xfrm>
            <a:off x="0" y="633357"/>
            <a:ext cx="12043364" cy="2470485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000" b="1" dirty="0">
                <a:latin typeface="Bembo"/>
              </a:rPr>
              <a:t>Focus groups </a:t>
            </a:r>
            <a:r>
              <a:rPr lang="it-IT" sz="2000" dirty="0">
                <a:latin typeface="Bembo"/>
              </a:rPr>
              <a:t>were </a:t>
            </a:r>
            <a:r>
              <a:rPr lang="it-IT" sz="2000" dirty="0" err="1">
                <a:latin typeface="Bembo"/>
              </a:rPr>
              <a:t>conducted</a:t>
            </a:r>
            <a:r>
              <a:rPr lang="it-IT" sz="2000" dirty="0">
                <a:latin typeface="Bembo"/>
              </a:rPr>
              <a:t> (2022-2023) with </a:t>
            </a:r>
            <a:r>
              <a:rPr lang="it-IT" sz="2000" dirty="0" err="1">
                <a:latin typeface="Bembo"/>
              </a:rPr>
              <a:t>each</a:t>
            </a:r>
            <a:r>
              <a:rPr lang="it-IT" sz="2000" dirty="0">
                <a:latin typeface="Bembo"/>
              </a:rPr>
              <a:t> SME to </a:t>
            </a:r>
            <a:r>
              <a:rPr lang="it-IT" sz="2000" dirty="0" err="1">
                <a:latin typeface="Bembo"/>
              </a:rPr>
              <a:t>better</a:t>
            </a:r>
            <a:r>
              <a:rPr lang="it-IT" sz="2000" dirty="0">
                <a:latin typeface="Bembo"/>
              </a:rPr>
              <a:t> understand the 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network of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actors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000" dirty="0">
                <a:latin typeface="Bembo"/>
              </a:rPr>
              <a:t>with </a:t>
            </a:r>
            <a:r>
              <a:rPr lang="it-IT" sz="2000" dirty="0" err="1">
                <a:latin typeface="Bembo"/>
              </a:rPr>
              <a:t>whom</a:t>
            </a:r>
            <a:r>
              <a:rPr lang="it-IT" sz="2000" dirty="0">
                <a:latin typeface="Bembo"/>
              </a:rPr>
              <a:t> they </a:t>
            </a:r>
            <a:r>
              <a:rPr lang="it-IT" sz="2000" dirty="0" err="1">
                <a:latin typeface="Bembo"/>
              </a:rPr>
              <a:t>interact</a:t>
            </a:r>
            <a:r>
              <a:rPr lang="it-IT" sz="2000" dirty="0">
                <a:latin typeface="Bembo"/>
              </a:rPr>
              <a:t> for their </a:t>
            </a:r>
            <a:r>
              <a:rPr lang="it-IT" sz="2000" dirty="0" err="1">
                <a:latin typeface="Bembo"/>
              </a:rPr>
              <a:t>economic</a:t>
            </a:r>
            <a:r>
              <a:rPr lang="it-IT" sz="2000" dirty="0">
                <a:latin typeface="Bembo"/>
              </a:rPr>
              <a:t> activity and the </a:t>
            </a:r>
            <a:r>
              <a:rPr lang="it-IT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expected</a:t>
            </a:r>
            <a:r>
              <a:rPr lang="it-IT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impacts </a:t>
            </a:r>
            <a:r>
              <a:rPr lang="it-IT" sz="2000" dirty="0">
                <a:latin typeface="Bembo"/>
              </a:rPr>
              <a:t>that </a:t>
            </a:r>
            <a:r>
              <a:rPr lang="it-IT" sz="2000" dirty="0" err="1">
                <a:latin typeface="Bembo"/>
              </a:rPr>
              <a:t>technological</a:t>
            </a:r>
            <a:r>
              <a:rPr lang="it-IT" sz="2000" dirty="0">
                <a:latin typeface="Bembo"/>
              </a:rPr>
              <a:t> </a:t>
            </a:r>
            <a:r>
              <a:rPr lang="it-IT" sz="2000" dirty="0" err="1">
                <a:latin typeface="Bembo"/>
              </a:rPr>
              <a:t>change</a:t>
            </a:r>
            <a:r>
              <a:rPr lang="it-IT" sz="2000" dirty="0">
                <a:latin typeface="Bembo"/>
              </a:rPr>
              <a:t> </a:t>
            </a:r>
            <a:r>
              <a:rPr lang="it-IT" sz="2000" dirty="0" err="1">
                <a:latin typeface="Bembo"/>
              </a:rPr>
              <a:t>will</a:t>
            </a:r>
            <a:r>
              <a:rPr lang="it-IT" sz="2000" dirty="0">
                <a:latin typeface="Bembo"/>
              </a:rPr>
              <a:t> generate.</a:t>
            </a:r>
          </a:p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000" dirty="0" err="1">
                <a:latin typeface="Bembo"/>
              </a:rPr>
              <a:t>Each</a:t>
            </a:r>
            <a:r>
              <a:rPr lang="it-IT" sz="2000" dirty="0">
                <a:latin typeface="Bembo"/>
              </a:rPr>
              <a:t> focus group was </a:t>
            </a:r>
            <a:r>
              <a:rPr lang="it-IT" sz="2000" dirty="0" err="1">
                <a:latin typeface="Bembo"/>
              </a:rPr>
              <a:t>carried</a:t>
            </a:r>
            <a:r>
              <a:rPr lang="it-IT" sz="2000" dirty="0">
                <a:latin typeface="Bembo"/>
              </a:rPr>
              <a:t> out through </a:t>
            </a:r>
            <a:r>
              <a:rPr lang="it-IT" sz="2000" dirty="0" err="1">
                <a:latin typeface="Bembo"/>
              </a:rPr>
              <a:t>three</a:t>
            </a:r>
            <a:r>
              <a:rPr lang="it-IT" sz="2000" dirty="0">
                <a:latin typeface="Bembo"/>
              </a:rPr>
              <a:t> </a:t>
            </a:r>
            <a:r>
              <a:rPr lang="it-IT" sz="2000" dirty="0" err="1">
                <a:latin typeface="Bembo"/>
              </a:rPr>
              <a:t>structured</a:t>
            </a:r>
            <a:r>
              <a:rPr lang="it-IT" sz="2000" dirty="0">
                <a:latin typeface="Bembo"/>
              </a:rPr>
              <a:t> </a:t>
            </a:r>
            <a:r>
              <a:rPr lang="it-IT" sz="2000" dirty="0" err="1">
                <a:latin typeface="Bembo"/>
              </a:rPr>
              <a:t>themes</a:t>
            </a:r>
            <a:r>
              <a:rPr lang="it-IT" sz="2000" dirty="0">
                <a:latin typeface="Bembo"/>
              </a:rPr>
              <a:t>:</a:t>
            </a:r>
          </a:p>
          <a:p>
            <a:pPr algn="ctr">
              <a:lnSpc>
                <a:spcPct val="150000"/>
              </a:lnSpc>
              <a:buClr>
                <a:srgbClr val="4FB05B"/>
              </a:buClr>
            </a:pPr>
            <a:endParaRPr lang="it-IT" sz="2200" dirty="0">
              <a:latin typeface="Bembo"/>
            </a:endParaRPr>
          </a:p>
          <a:p>
            <a:pPr algn="just">
              <a:lnSpc>
                <a:spcPct val="150000"/>
              </a:lnSpc>
              <a:buClr>
                <a:srgbClr val="4FB05B"/>
              </a:buClr>
            </a:pPr>
            <a:endParaRPr lang="it-IT" sz="2200" dirty="0">
              <a:latin typeface="Bembo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FE07C6E1-9883-F722-C2FD-350A9A4FA8EF}"/>
              </a:ext>
            </a:extLst>
          </p:cNvPr>
          <p:cNvSpPr txBox="1"/>
          <p:nvPr/>
        </p:nvSpPr>
        <p:spPr>
          <a:xfrm>
            <a:off x="202600" y="-166928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III. Methods (1): Data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collection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661A0278-3CB0-9E74-ADFA-85A35EE43D4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33562337"/>
              </p:ext>
            </p:extLst>
          </p:nvPr>
        </p:nvGraphicFramePr>
        <p:xfrm>
          <a:off x="202600" y="2204357"/>
          <a:ext cx="11840764" cy="4653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0555329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0F8369-D392-A487-AD96-C66130AB42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D647958-505B-5F5A-B211-5721BE0B9B01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6" y="6325127"/>
            <a:ext cx="2614344" cy="427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D1F5AAE7-6BF2-24CA-5E73-6A1EAEFC2A90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1EF7480B-70BF-0F3E-C51B-9B31B263E22D}"/>
              </a:ext>
            </a:extLst>
          </p:cNvPr>
          <p:cNvCxnSpPr/>
          <p:nvPr/>
        </p:nvCxnSpPr>
        <p:spPr>
          <a:xfrm>
            <a:off x="1478675" y="989268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9658B78B-8B5B-9DB7-C1B4-123E8BC2B09B}"/>
              </a:ext>
            </a:extLst>
          </p:cNvPr>
          <p:cNvCxnSpPr/>
          <p:nvPr/>
        </p:nvCxnSpPr>
        <p:spPr>
          <a:xfrm>
            <a:off x="1478675" y="474721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1DFF7FCF-3191-000E-4FD1-14E37C393358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02A752B0-FBE2-C069-1C6E-9A25FF5B4608}"/>
              </a:ext>
            </a:extLst>
          </p:cNvPr>
          <p:cNvSpPr txBox="1"/>
          <p:nvPr/>
        </p:nvSpPr>
        <p:spPr>
          <a:xfrm>
            <a:off x="1276976" y="1126158"/>
            <a:ext cx="10780458" cy="460568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arenR"/>
            </a:pPr>
            <a:r>
              <a:rPr lang="it-IT" sz="2200" b="1" dirty="0">
                <a:latin typeface="Bembo"/>
              </a:rPr>
              <a:t>Comparative </a:t>
            </a:r>
            <a:r>
              <a:rPr lang="it-IT" sz="2200" b="1" dirty="0" err="1">
                <a:latin typeface="Bembo"/>
              </a:rPr>
              <a:t>analysis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of the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type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of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external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actors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who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interact</a:t>
            </a:r>
            <a:r>
              <a:rPr lang="it-IT" sz="2200" dirty="0">
                <a:latin typeface="Bembo"/>
              </a:rPr>
              <a:t> with the </a:t>
            </a:r>
            <a:r>
              <a:rPr lang="it-IT" sz="2200" dirty="0" err="1">
                <a:latin typeface="Bembo"/>
              </a:rPr>
              <a:t>SMEs</a:t>
            </a:r>
            <a:r>
              <a:rPr lang="it-IT" sz="2200" dirty="0">
                <a:latin typeface="Bembo"/>
              </a:rPr>
              <a:t> by </a:t>
            </a:r>
            <a:r>
              <a:rPr lang="it-IT" sz="2200" dirty="0" err="1">
                <a:latin typeface="Bembo"/>
              </a:rPr>
              <a:t>highlighting</a:t>
            </a:r>
            <a:r>
              <a:rPr lang="it-IT" sz="2200" dirty="0">
                <a:latin typeface="Bembo"/>
              </a:rPr>
              <a:t> the </a:t>
            </a:r>
            <a:r>
              <a:rPr lang="it-IT" sz="2200" dirty="0" err="1">
                <a:latin typeface="Bembo"/>
              </a:rPr>
              <a:t>most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frequent</a:t>
            </a:r>
            <a:r>
              <a:rPr lang="it-IT" sz="2200" dirty="0">
                <a:latin typeface="Bembo"/>
              </a:rPr>
              <a:t> links and their </a:t>
            </a:r>
            <a:r>
              <a:rPr lang="it-IT" sz="2200" dirty="0" err="1">
                <a:latin typeface="Bembo"/>
              </a:rPr>
              <a:t>characterization</a:t>
            </a:r>
            <a:endParaRPr lang="it-IT" sz="2200" dirty="0">
              <a:latin typeface="Bembo"/>
            </a:endParaRP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arenR"/>
            </a:pPr>
            <a:r>
              <a:rPr lang="it-IT" sz="2200" b="1" dirty="0" err="1">
                <a:latin typeface="Bembo"/>
              </a:rPr>
              <a:t>Identification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of the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common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actors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>
                <a:latin typeface="Bembo"/>
              </a:rPr>
              <a:t>by </a:t>
            </a:r>
            <a:r>
              <a:rPr lang="it-IT" sz="2200" dirty="0" err="1">
                <a:latin typeface="Bembo"/>
              </a:rPr>
              <a:t>value</a:t>
            </a:r>
            <a:r>
              <a:rPr lang="it-IT" sz="2200" dirty="0">
                <a:latin typeface="Bembo"/>
              </a:rPr>
              <a:t> chain and by country, by </a:t>
            </a:r>
            <a:r>
              <a:rPr lang="it-IT" sz="2200" dirty="0" err="1">
                <a:latin typeface="Bembo"/>
              </a:rPr>
              <a:t>using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Gephi</a:t>
            </a:r>
            <a:r>
              <a:rPr lang="it-IT" sz="2200" dirty="0">
                <a:latin typeface="Bembo"/>
              </a:rPr>
              <a:t> 0.9.2 software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arenR"/>
            </a:pPr>
            <a:r>
              <a:rPr lang="it-IT" sz="2200" b="1" dirty="0">
                <a:latin typeface="Bembo"/>
              </a:rPr>
              <a:t>In-</a:t>
            </a:r>
            <a:r>
              <a:rPr lang="it-IT" sz="2200" b="1" dirty="0" err="1">
                <a:latin typeface="Bembo"/>
              </a:rPr>
              <a:t>depth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b="1" dirty="0" err="1">
                <a:latin typeface="Bembo"/>
              </a:rPr>
              <a:t>analysis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of the </a:t>
            </a:r>
            <a:r>
              <a:rPr lang="it-IT" sz="2200" dirty="0" err="1">
                <a:latin typeface="Bembo"/>
              </a:rPr>
              <a:t>relationships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between</a:t>
            </a:r>
            <a:r>
              <a:rPr lang="it-IT" sz="2200" dirty="0">
                <a:latin typeface="Bembo"/>
              </a:rPr>
              <a:t> the </a:t>
            </a:r>
            <a:r>
              <a:rPr lang="it-IT" sz="2200" dirty="0" err="1">
                <a:latin typeface="Bembo"/>
              </a:rPr>
              <a:t>SMEs</a:t>
            </a:r>
            <a:r>
              <a:rPr lang="it-IT" sz="2200" dirty="0">
                <a:latin typeface="Bembo"/>
              </a:rPr>
              <a:t> and the </a:t>
            </a:r>
            <a:r>
              <a:rPr lang="it-IT" sz="2200" dirty="0" err="1">
                <a:latin typeface="Bembo"/>
              </a:rPr>
              <a:t>identified</a:t>
            </a:r>
            <a:r>
              <a:rPr lang="it-IT" sz="2200" dirty="0">
                <a:latin typeface="Bembo"/>
              </a:rPr>
              <a:t> key </a:t>
            </a:r>
            <a:r>
              <a:rPr lang="it-IT" sz="2200" dirty="0" err="1">
                <a:latin typeface="Bembo"/>
              </a:rPr>
              <a:t>actors</a:t>
            </a:r>
            <a:r>
              <a:rPr lang="it-IT" sz="2200" dirty="0">
                <a:latin typeface="Bembo"/>
              </a:rPr>
              <a:t>, in </a:t>
            </a:r>
            <a:r>
              <a:rPr lang="it-IT" sz="2200" dirty="0" err="1">
                <a:latin typeface="Bembo"/>
              </a:rPr>
              <a:t>terms</a:t>
            </a:r>
            <a:r>
              <a:rPr lang="it-IT" sz="2200" dirty="0">
                <a:latin typeface="Bembo"/>
              </a:rPr>
              <a:t> of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frequency</a:t>
            </a:r>
            <a:r>
              <a:rPr lang="it-IT" sz="2200" dirty="0">
                <a:latin typeface="Bembo"/>
              </a:rPr>
              <a:t>,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nature and drivers of trust </a:t>
            </a:r>
            <a:r>
              <a:rPr lang="it-IT" sz="2200" dirty="0">
                <a:latin typeface="Bembo"/>
              </a:rPr>
              <a:t>that make a LAF </a:t>
            </a:r>
            <a:r>
              <a:rPr lang="it-IT" sz="2200" dirty="0" err="1">
                <a:latin typeface="Bembo"/>
              </a:rPr>
              <a:t>efficient</a:t>
            </a:r>
            <a:r>
              <a:rPr lang="it-IT" sz="2200" dirty="0">
                <a:latin typeface="Bembo"/>
              </a:rPr>
              <a:t> and </a:t>
            </a:r>
            <a:r>
              <a:rPr lang="it-IT" sz="2200" dirty="0" err="1">
                <a:latin typeface="Bembo"/>
              </a:rPr>
              <a:t>successful</a:t>
            </a:r>
            <a:r>
              <a:rPr lang="it-IT" sz="2200" dirty="0">
                <a:latin typeface="Bembo"/>
              </a:rPr>
              <a:t> (Fournier et al. 2018)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arenR"/>
            </a:pPr>
            <a:r>
              <a:rPr lang="it-IT" sz="2200" b="1" dirty="0" err="1">
                <a:latin typeface="Bembo"/>
              </a:rPr>
              <a:t>Identification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of the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expected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consequences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of the new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technologies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</a:p>
          <a:p>
            <a:pPr algn="ctr">
              <a:lnSpc>
                <a:spcPct val="150000"/>
              </a:lnSpc>
              <a:buClr>
                <a:srgbClr val="4FB05B"/>
              </a:buClr>
            </a:pPr>
            <a:endParaRPr lang="it-IT" sz="2200" dirty="0">
              <a:latin typeface="Bembo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743D589-C8D4-A17A-8191-00B243F3BC02}"/>
              </a:ext>
            </a:extLst>
          </p:cNvPr>
          <p:cNvSpPr txBox="1"/>
          <p:nvPr/>
        </p:nvSpPr>
        <p:spPr>
          <a:xfrm>
            <a:off x="1407112" y="196293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III. Methods (2): Data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analysis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D29E5A80-569A-06F9-0B81-A2D488BA491E}"/>
              </a:ext>
            </a:extLst>
          </p:cNvPr>
          <p:cNvSpPr txBox="1"/>
          <p:nvPr/>
        </p:nvSpPr>
        <p:spPr>
          <a:xfrm>
            <a:off x="2714613" y="6474283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19" name="Picture 2" descr="Roma TRE - SOA dell&amp;#39;Area Telecomunicazioni">
            <a:extLst>
              <a:ext uri="{FF2B5EF4-FFF2-40B4-BE49-F238E27FC236}">
                <a16:creationId xmlns:a16="http://schemas.microsoft.com/office/drawing/2014/main" id="{F78E0A72-343D-3FFA-6A0D-37C462270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44261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FFC658-3B30-F640-6514-A3D1A23C8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33A8D57C-77AA-AE56-8283-ECE1D7D124B7}"/>
              </a:ext>
            </a:extLst>
          </p:cNvPr>
          <p:cNvCxnSpPr/>
          <p:nvPr/>
        </p:nvCxnSpPr>
        <p:spPr>
          <a:xfrm>
            <a:off x="228933" y="727492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0ECEE305-92FE-1A40-9CF6-FB93824C7CC3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1F125CE-19A9-F530-1010-8FC4EDC1D222}"/>
              </a:ext>
            </a:extLst>
          </p:cNvPr>
          <p:cNvSpPr txBox="1"/>
          <p:nvPr/>
        </p:nvSpPr>
        <p:spPr>
          <a:xfrm>
            <a:off x="84990" y="-50029"/>
            <a:ext cx="10780458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(1) – 1.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Overview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actor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networks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F051839-1D3B-E52E-FC5E-B0D58ED944DB}"/>
              </a:ext>
            </a:extLst>
          </p:cNvPr>
          <p:cNvSpPr txBox="1"/>
          <p:nvPr/>
        </p:nvSpPr>
        <p:spPr>
          <a:xfrm>
            <a:off x="2421776" y="1504870"/>
            <a:ext cx="610688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50" b="1" dirty="0" err="1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Cashew</a:t>
            </a:r>
            <a:r>
              <a:rPr lang="it-IT" sz="225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 nut </a:t>
            </a:r>
            <a:r>
              <a:rPr lang="it-IT" sz="2250" b="1" dirty="0" err="1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value</a:t>
            </a:r>
            <a:r>
              <a:rPr lang="it-IT" sz="225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 chain</a:t>
            </a:r>
            <a:endParaRPr lang="it-IT" sz="225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F99AEE8D-E884-366A-9997-F213DA771E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2436704"/>
              </p:ext>
            </p:extLst>
          </p:nvPr>
        </p:nvGraphicFramePr>
        <p:xfrm>
          <a:off x="378906" y="2382001"/>
          <a:ext cx="6887307" cy="4180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95769">
                  <a:extLst>
                    <a:ext uri="{9D8B030D-6E8A-4147-A177-3AD203B41FA5}">
                      <a16:colId xmlns:a16="http://schemas.microsoft.com/office/drawing/2014/main" val="331869879"/>
                    </a:ext>
                  </a:extLst>
                </a:gridCol>
                <a:gridCol w="2295769">
                  <a:extLst>
                    <a:ext uri="{9D8B030D-6E8A-4147-A177-3AD203B41FA5}">
                      <a16:colId xmlns:a16="http://schemas.microsoft.com/office/drawing/2014/main" val="1475384801"/>
                    </a:ext>
                  </a:extLst>
                </a:gridCol>
                <a:gridCol w="2295769">
                  <a:extLst>
                    <a:ext uri="{9D8B030D-6E8A-4147-A177-3AD203B41FA5}">
                      <a16:colId xmlns:a16="http://schemas.microsoft.com/office/drawing/2014/main" val="2952879188"/>
                    </a:ext>
                  </a:extLst>
                </a:gridCol>
              </a:tblGrid>
              <a:tr h="765942"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Bembo" panose="02020502050201020203" pitchFamily="18" charset="0"/>
                        </a:rPr>
                        <a:t>Type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of linkages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Bembo" panose="02020502050201020203" pitchFamily="18" charset="0"/>
                        </a:rPr>
                        <a:t>Senegal (UTAS and Santa 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Yalla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) 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Bembo" panose="02020502050201020203" pitchFamily="18" charset="0"/>
                        </a:rPr>
                        <a:t>Burkina Faso (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Anasam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and 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Soprial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)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1675"/>
                  </a:ext>
                </a:extLst>
              </a:tr>
              <a:tr h="541890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1.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Raw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material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35285"/>
                  </a:ext>
                </a:extLst>
              </a:tr>
              <a:tr h="1044466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2. Agri-food processing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equipment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and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maintenance</a:t>
                      </a:r>
                      <a:endParaRPr lang="it-IT" dirty="0">
                        <a:latin typeface="Bembo" panose="02020502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960456"/>
                  </a:ext>
                </a:extLst>
              </a:tr>
              <a:tr h="484931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3.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80797"/>
                  </a:ext>
                </a:extLst>
              </a:tr>
              <a:tr h="417787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4. Commercial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highlight>
                            <a:srgbClr val="FFFF00"/>
                          </a:highlight>
                          <a:latin typeface="Bembo" panose="02020502050201020203" pitchFamily="18" charset="0"/>
                        </a:rPr>
                        <a:t>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54349"/>
                  </a:ext>
                </a:extLst>
              </a:tr>
              <a:tr h="731126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5.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Advisory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, support, and training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076639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634FBCE4-2245-3504-2A4C-C52DC207A385}"/>
              </a:ext>
            </a:extLst>
          </p:cNvPr>
          <p:cNvSpPr txBox="1"/>
          <p:nvPr/>
        </p:nvSpPr>
        <p:spPr>
          <a:xfrm>
            <a:off x="0" y="898327"/>
            <a:ext cx="119818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50" b="1" dirty="0">
                <a:latin typeface="Bembo" panose="02020502050201020203" pitchFamily="18" charset="0"/>
              </a:rPr>
              <a:t>Source</a:t>
            </a:r>
            <a:r>
              <a:rPr lang="it-IT" sz="2250" dirty="0">
                <a:latin typeface="Bembo" panose="02020502050201020203" pitchFamily="18" charset="0"/>
              </a:rPr>
              <a:t>: Focus group report for Senegal (</a:t>
            </a:r>
            <a:r>
              <a:rPr lang="it-IT" sz="2250" dirty="0" err="1">
                <a:latin typeface="Bembo" panose="02020502050201020203" pitchFamily="18" charset="0"/>
              </a:rPr>
              <a:t>Diakhate</a:t>
            </a:r>
            <a:r>
              <a:rPr lang="it-IT" sz="2250" dirty="0">
                <a:latin typeface="Bembo" panose="02020502050201020203" pitchFamily="18" charset="0"/>
              </a:rPr>
              <a:t> et al. 2023) and for Burkina Faso (Equipe R4-R2 2023)</a:t>
            </a:r>
            <a:endParaRPr lang="it-IT" sz="2250" dirty="0"/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CB399998-5B0F-4EF5-727B-7BDA1035B48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60187401"/>
              </p:ext>
            </p:extLst>
          </p:nvPr>
        </p:nvGraphicFramePr>
        <p:xfrm>
          <a:off x="7694090" y="2292874"/>
          <a:ext cx="4497910" cy="41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" name="Immagine 15" descr="Immagine che contiene schizzo, clipart, bianco e nero, illustrazione&#10;&#10;Descrizione generata automaticamente">
            <a:extLst>
              <a:ext uri="{FF2B5EF4-FFF2-40B4-BE49-F238E27FC236}">
                <a16:creationId xmlns:a16="http://schemas.microsoft.com/office/drawing/2014/main" id="{74C6BA4B-0D07-E6F6-8838-546D554E0EFE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" r="1081"/>
          <a:stretch/>
        </p:blipFill>
        <p:spPr>
          <a:xfrm>
            <a:off x="10642243" y="6074618"/>
            <a:ext cx="1549757" cy="74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3795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9C54D8-44DA-1EA6-5A4E-E1751FDD3D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8C0FBC2-B9B2-635D-9174-DBE14D35A212}"/>
              </a:ext>
            </a:extLst>
          </p:cNvPr>
          <p:cNvCxnSpPr/>
          <p:nvPr/>
        </p:nvCxnSpPr>
        <p:spPr>
          <a:xfrm>
            <a:off x="228933" y="727492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4D3A4C17-A425-602F-256E-84867A18193D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7C091E7-5202-1DD9-A9DA-DB1A098E2452}"/>
              </a:ext>
            </a:extLst>
          </p:cNvPr>
          <p:cNvSpPr txBox="1"/>
          <p:nvPr/>
        </p:nvSpPr>
        <p:spPr>
          <a:xfrm>
            <a:off x="84990" y="-50029"/>
            <a:ext cx="10780458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(2) – 1.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Overview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actor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networks 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71D3412-76EF-D073-EB00-ADFC3F9CBEC0}"/>
              </a:ext>
            </a:extLst>
          </p:cNvPr>
          <p:cNvSpPr txBox="1"/>
          <p:nvPr/>
        </p:nvSpPr>
        <p:spPr>
          <a:xfrm>
            <a:off x="2421776" y="1504870"/>
            <a:ext cx="6106886" cy="4385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it-IT" sz="225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Mango </a:t>
            </a:r>
            <a:r>
              <a:rPr lang="it-IT" sz="2250" b="1" dirty="0" err="1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value</a:t>
            </a:r>
            <a:r>
              <a:rPr lang="it-IT" sz="225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  <a:cs typeface="Arial" panose="020B0604020202020204" pitchFamily="34" charset="0"/>
              </a:rPr>
              <a:t> chain</a:t>
            </a:r>
            <a:endParaRPr lang="it-IT" sz="225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6" name="Tabella 5">
            <a:extLst>
              <a:ext uri="{FF2B5EF4-FFF2-40B4-BE49-F238E27FC236}">
                <a16:creationId xmlns:a16="http://schemas.microsoft.com/office/drawing/2014/main" id="{5D65DFED-03CF-14A6-C8CB-40384974B2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8404037"/>
              </p:ext>
            </p:extLst>
          </p:nvPr>
        </p:nvGraphicFramePr>
        <p:xfrm>
          <a:off x="378906" y="2382001"/>
          <a:ext cx="6887307" cy="418032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95769">
                  <a:extLst>
                    <a:ext uri="{9D8B030D-6E8A-4147-A177-3AD203B41FA5}">
                      <a16:colId xmlns:a16="http://schemas.microsoft.com/office/drawing/2014/main" val="331869879"/>
                    </a:ext>
                  </a:extLst>
                </a:gridCol>
                <a:gridCol w="2295769">
                  <a:extLst>
                    <a:ext uri="{9D8B030D-6E8A-4147-A177-3AD203B41FA5}">
                      <a16:colId xmlns:a16="http://schemas.microsoft.com/office/drawing/2014/main" val="1475384801"/>
                    </a:ext>
                  </a:extLst>
                </a:gridCol>
                <a:gridCol w="2295769">
                  <a:extLst>
                    <a:ext uri="{9D8B030D-6E8A-4147-A177-3AD203B41FA5}">
                      <a16:colId xmlns:a16="http://schemas.microsoft.com/office/drawing/2014/main" val="2952879188"/>
                    </a:ext>
                  </a:extLst>
                </a:gridCol>
              </a:tblGrid>
              <a:tr h="765942">
                <a:tc>
                  <a:txBody>
                    <a:bodyPr/>
                    <a:lstStyle/>
                    <a:p>
                      <a:pPr algn="ctr"/>
                      <a:r>
                        <a:rPr lang="it-IT" sz="1900" dirty="0" err="1">
                          <a:latin typeface="Bembo" panose="02020502050201020203" pitchFamily="18" charset="0"/>
                        </a:rPr>
                        <a:t>Type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of linkages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Bembo" panose="02020502050201020203" pitchFamily="18" charset="0"/>
                        </a:rPr>
                        <a:t>Senegal (GIE 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Djiyito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di 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Malanguene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and 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Copex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-Sud) in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900" dirty="0">
                          <a:latin typeface="Bembo" panose="02020502050201020203" pitchFamily="18" charset="0"/>
                        </a:rPr>
                        <a:t>Burkina Faso (</a:t>
                      </a:r>
                      <a:r>
                        <a:rPr lang="it-IT" sz="1900" dirty="0" err="1">
                          <a:latin typeface="Bembo" panose="02020502050201020203" pitchFamily="18" charset="0"/>
                        </a:rPr>
                        <a:t>Agroburkina</a:t>
                      </a:r>
                      <a:r>
                        <a:rPr lang="it-IT" sz="1900" dirty="0">
                          <a:latin typeface="Bembo" panose="02020502050201020203" pitchFamily="18" charset="0"/>
                        </a:rPr>
                        <a:t> and Paoline) in 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8831675"/>
                  </a:ext>
                </a:extLst>
              </a:tr>
              <a:tr h="541890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1.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Raw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material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supply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29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3635285"/>
                  </a:ext>
                </a:extLst>
              </a:tr>
              <a:tr h="1044466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2. Agri-food processing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equipment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 and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maintenance</a:t>
                      </a:r>
                      <a:endParaRPr lang="it-IT" dirty="0">
                        <a:latin typeface="Bembo" panose="02020502050201020203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5960456"/>
                  </a:ext>
                </a:extLst>
              </a:tr>
              <a:tr h="484931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3. Funding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380797"/>
                  </a:ext>
                </a:extLst>
              </a:tr>
              <a:tr h="417787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4. Commercial services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4754349"/>
                  </a:ext>
                </a:extLst>
              </a:tr>
              <a:tr h="731126">
                <a:tc>
                  <a:txBody>
                    <a:bodyPr/>
                    <a:lstStyle/>
                    <a:p>
                      <a:pPr algn="l"/>
                      <a:r>
                        <a:rPr lang="it-IT" dirty="0">
                          <a:latin typeface="Bembo" panose="02020502050201020203" pitchFamily="18" charset="0"/>
                        </a:rPr>
                        <a:t>5. </a:t>
                      </a:r>
                      <a:r>
                        <a:rPr lang="it-IT" dirty="0" err="1">
                          <a:latin typeface="Bembo" panose="02020502050201020203" pitchFamily="18" charset="0"/>
                        </a:rPr>
                        <a:t>Advisory</a:t>
                      </a:r>
                      <a:r>
                        <a:rPr lang="it-IT" dirty="0">
                          <a:latin typeface="Bembo" panose="02020502050201020203" pitchFamily="18" charset="0"/>
                        </a:rPr>
                        <a:t>, support, and training services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latin typeface="Bembo" panose="02020502050201020203" pitchFamily="18" charset="0"/>
                        </a:rPr>
                        <a:t>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it-IT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dirty="0">
                          <a:highlight>
                            <a:srgbClr val="FFFF00"/>
                          </a:highlight>
                          <a:latin typeface="Bembo" panose="02020502050201020203" pitchFamily="18" charset="0"/>
                        </a:rPr>
                        <a:t>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1076639"/>
                  </a:ext>
                </a:extLst>
              </a:tr>
            </a:tbl>
          </a:graphicData>
        </a:graphic>
      </p:graphicFrame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131C96A-A0FB-1128-F289-3D33236C868C}"/>
              </a:ext>
            </a:extLst>
          </p:cNvPr>
          <p:cNvSpPr txBox="1"/>
          <p:nvPr/>
        </p:nvSpPr>
        <p:spPr>
          <a:xfrm>
            <a:off x="0" y="898327"/>
            <a:ext cx="11981824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50" b="1" dirty="0">
                <a:latin typeface="Bembo" panose="02020502050201020203" pitchFamily="18" charset="0"/>
              </a:rPr>
              <a:t>Source</a:t>
            </a:r>
            <a:r>
              <a:rPr lang="it-IT" sz="2250" dirty="0">
                <a:latin typeface="Bembo" panose="02020502050201020203" pitchFamily="18" charset="0"/>
              </a:rPr>
              <a:t>: Focus group report for Senegal (</a:t>
            </a:r>
            <a:r>
              <a:rPr lang="it-IT" sz="2250" dirty="0" err="1">
                <a:latin typeface="Bembo" panose="02020502050201020203" pitchFamily="18" charset="0"/>
              </a:rPr>
              <a:t>Diakhate</a:t>
            </a:r>
            <a:r>
              <a:rPr lang="it-IT" sz="2250" dirty="0">
                <a:latin typeface="Bembo" panose="02020502050201020203" pitchFamily="18" charset="0"/>
              </a:rPr>
              <a:t> et al. 2023) and for Burkina Faso (Equipe R4-R2 2023)</a:t>
            </a:r>
            <a:endParaRPr lang="it-IT" sz="2250" dirty="0"/>
          </a:p>
        </p:txBody>
      </p:sp>
      <p:graphicFrame>
        <p:nvGraphicFramePr>
          <p:cNvPr id="15" name="Diagramma 14">
            <a:extLst>
              <a:ext uri="{FF2B5EF4-FFF2-40B4-BE49-F238E27FC236}">
                <a16:creationId xmlns:a16="http://schemas.microsoft.com/office/drawing/2014/main" id="{C1678711-6313-F717-20A1-ADF503A193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1565217"/>
              </p:ext>
            </p:extLst>
          </p:nvPr>
        </p:nvGraphicFramePr>
        <p:xfrm>
          <a:off x="7694090" y="2292874"/>
          <a:ext cx="4497910" cy="41803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" name="Immagine 2">
            <a:extLst>
              <a:ext uri="{FF2B5EF4-FFF2-40B4-BE49-F238E27FC236}">
                <a16:creationId xmlns:a16="http://schemas.microsoft.com/office/drawing/2014/main" id="{9CDA8CC5-49D7-F77A-C65A-B7B2835CBAF9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642983" y="6130290"/>
            <a:ext cx="1417136" cy="68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9569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1" descr="Immagine che contiene schermata, diagramma, testo, design&#10;&#10;Descrizione generata automaticamente">
            <a:extLst>
              <a:ext uri="{FF2B5EF4-FFF2-40B4-BE49-F238E27FC236}">
                <a16:creationId xmlns:a16="http://schemas.microsoft.com/office/drawing/2014/main" id="{B7321EDE-BF28-8AC4-85C5-0C660046A6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9" y="131542"/>
            <a:ext cx="6717953" cy="652139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BEE705FB-0DD6-D9FE-DC8A-A46F6AC3FDA1}"/>
              </a:ext>
            </a:extLst>
          </p:cNvPr>
          <p:cNvSpPr/>
          <p:nvPr/>
        </p:nvSpPr>
        <p:spPr>
          <a:xfrm>
            <a:off x="3327921" y="3168869"/>
            <a:ext cx="1080793" cy="767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115A6F3-28AA-C7A5-E92D-9999445D35E5}"/>
              </a:ext>
            </a:extLst>
          </p:cNvPr>
          <p:cNvSpPr txBox="1"/>
          <p:nvPr/>
        </p:nvSpPr>
        <p:spPr>
          <a:xfrm>
            <a:off x="-4369" y="30773"/>
            <a:ext cx="266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</a:rPr>
              <a:t>Network of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</a:rPr>
              <a:t>actors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</a:rPr>
              <a:t> in Senegal</a:t>
            </a:r>
          </a:p>
        </p:txBody>
      </p:sp>
      <p:pic>
        <p:nvPicPr>
          <p:cNvPr id="6" name="Image 9" descr="Immagine che contiene testo, software, Icona del computer, Software multimediale&#10;&#10;Descrizione generata automaticamente">
            <a:extLst>
              <a:ext uri="{FF2B5EF4-FFF2-40B4-BE49-F238E27FC236}">
                <a16:creationId xmlns:a16="http://schemas.microsoft.com/office/drawing/2014/main" id="{CF004505-E436-DB7A-4539-82508E3168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3" t="28414" r="74647" b="53165"/>
          <a:stretch/>
        </p:blipFill>
        <p:spPr bwMode="auto">
          <a:xfrm>
            <a:off x="285933" y="2653093"/>
            <a:ext cx="2468645" cy="133381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7" name="Groupe 3">
            <a:extLst>
              <a:ext uri="{FF2B5EF4-FFF2-40B4-BE49-F238E27FC236}">
                <a16:creationId xmlns:a16="http://schemas.microsoft.com/office/drawing/2014/main" id="{C7097E96-A25E-84B2-E118-017B14913AE7}"/>
              </a:ext>
            </a:extLst>
          </p:cNvPr>
          <p:cNvGrpSpPr/>
          <p:nvPr/>
        </p:nvGrpSpPr>
        <p:grpSpPr>
          <a:xfrm>
            <a:off x="6113931" y="473515"/>
            <a:ext cx="5898375" cy="5984844"/>
            <a:chOff x="95250" y="0"/>
            <a:chExt cx="6380973" cy="5760720"/>
          </a:xfrm>
        </p:grpSpPr>
        <p:pic>
          <p:nvPicPr>
            <p:cNvPr id="9" name="Image 2">
              <a:extLst>
                <a:ext uri="{FF2B5EF4-FFF2-40B4-BE49-F238E27FC236}">
                  <a16:creationId xmlns:a16="http://schemas.microsoft.com/office/drawing/2014/main" id="{CAAF903A-2878-175D-7F33-FF0A012C2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0" y="0"/>
              <a:ext cx="5760720" cy="57607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Image 1">
              <a:extLst>
                <a:ext uri="{FF2B5EF4-FFF2-40B4-BE49-F238E27FC236}">
                  <a16:creationId xmlns:a16="http://schemas.microsoft.com/office/drawing/2014/main" id="{EA37C7E7-E231-0046-8BA1-754BD307C3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72" t="21164" r="80269" b="50225"/>
            <a:stretch/>
          </p:blipFill>
          <p:spPr bwMode="auto">
            <a:xfrm>
              <a:off x="4415455" y="1753779"/>
              <a:ext cx="2060768" cy="157957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D1C921C1-E2BB-3625-B2CF-807A00C9C91A}"/>
              </a:ext>
            </a:extLst>
          </p:cNvPr>
          <p:cNvSpPr txBox="1"/>
          <p:nvPr/>
        </p:nvSpPr>
        <p:spPr>
          <a:xfrm>
            <a:off x="9523532" y="-474"/>
            <a:ext cx="26684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</a:rPr>
              <a:t>Network of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</a:rPr>
              <a:t>actors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</a:rPr>
              <a:t> in Burkina Faso</a:t>
            </a:r>
          </a:p>
        </p:txBody>
      </p:sp>
      <p:sp>
        <p:nvSpPr>
          <p:cNvPr id="14" name="Ovale 13">
            <a:extLst>
              <a:ext uri="{FF2B5EF4-FFF2-40B4-BE49-F238E27FC236}">
                <a16:creationId xmlns:a16="http://schemas.microsoft.com/office/drawing/2014/main" id="{FDE64270-BAA3-E92B-C8A4-11A32A2A3B43}"/>
              </a:ext>
            </a:extLst>
          </p:cNvPr>
          <p:cNvSpPr/>
          <p:nvPr/>
        </p:nvSpPr>
        <p:spPr>
          <a:xfrm>
            <a:off x="8011624" y="2880400"/>
            <a:ext cx="1522429" cy="76087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7" name="Immagine 16" descr="Immagine che contiene schizzo, clipart, bianco e nero, illustrazione&#10;&#10;Descrizione generata automaticamente">
            <a:extLst>
              <a:ext uri="{FF2B5EF4-FFF2-40B4-BE49-F238E27FC236}">
                <a16:creationId xmlns:a16="http://schemas.microsoft.com/office/drawing/2014/main" id="{952B6BAF-31AE-1739-76AE-4FC011747E46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alphaModFix amt="68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7300"/>
                    </a14:imgEffect>
                    <a14:imgEffect>
                      <a14:saturation sat="64000"/>
                    </a14:imgEffect>
                  </a14:imgLayer>
                </a14:imgProps>
              </a:ext>
            </a:extLst>
          </a:blip>
          <a:srcRect l="1081" r="1081"/>
          <a:stretch/>
        </p:blipFill>
        <p:spPr>
          <a:xfrm>
            <a:off x="5034268" y="2826592"/>
            <a:ext cx="2404013" cy="116031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F77B236F-FCEB-F940-AD8D-D4422136D1AA}"/>
              </a:ext>
            </a:extLst>
          </p:cNvPr>
          <p:cNvSpPr txBox="1"/>
          <p:nvPr/>
        </p:nvSpPr>
        <p:spPr>
          <a:xfrm>
            <a:off x="141143" y="6355196"/>
            <a:ext cx="11945575" cy="459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spcAft>
                <a:spcPts val="600"/>
              </a:spcAft>
            </a:pPr>
            <a:r>
              <a:rPr lang="en-US" sz="1300" dirty="0">
                <a:effectLst/>
                <a:latin typeface="Bembo" panose="02020502050201020203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Source: Networks of actors interacting with the two pilot SMEs within the cashew nut value chain in Senegal (</a:t>
            </a:r>
            <a:r>
              <a:rPr lang="it-IT" sz="1400" dirty="0" err="1">
                <a:latin typeface="Bembo" panose="02020502050201020203" pitchFamily="18" charset="0"/>
              </a:rPr>
              <a:t>Diakhate</a:t>
            </a:r>
            <a:r>
              <a:rPr lang="it-IT" sz="1400" dirty="0">
                <a:latin typeface="Bembo" panose="02020502050201020203" pitchFamily="18" charset="0"/>
              </a:rPr>
              <a:t> et al. 2023)</a:t>
            </a:r>
            <a:r>
              <a:rPr lang="en-US" sz="1300" dirty="0">
                <a:effectLst/>
                <a:latin typeface="Bembo" panose="02020502050201020203" pitchFamily="18" charset="0"/>
                <a:ea typeface="MS Mincho" panose="02020609040205080304" pitchFamily="49" charset="-128"/>
                <a:cs typeface="Arial" panose="020B0604020202020204" pitchFamily="34" charset="0"/>
              </a:rPr>
              <a:t> and Burkina Faso (Equipe R4-R2 2023).</a:t>
            </a:r>
            <a:endParaRPr lang="it-IT" sz="1300" dirty="0">
              <a:effectLst/>
              <a:latin typeface="Bembo" panose="02020502050201020203" pitchFamily="18" charset="0"/>
              <a:ea typeface="MS Mincho" panose="02020609040205080304" pitchFamily="49" charset="-128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934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D26DAF-4100-8054-01DD-6B3FE63395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82040970-362E-CF0C-3C63-A169255120F6}"/>
              </a:ext>
            </a:extLst>
          </p:cNvPr>
          <p:cNvCxnSpPr/>
          <p:nvPr/>
        </p:nvCxnSpPr>
        <p:spPr>
          <a:xfrm>
            <a:off x="228933" y="727492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773DE38-0EE2-D03E-B432-8E5CF85FC1D1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D463F3-E2C5-F268-9184-2983380180A7}"/>
              </a:ext>
            </a:extLst>
          </p:cNvPr>
          <p:cNvSpPr txBox="1"/>
          <p:nvPr/>
        </p:nvSpPr>
        <p:spPr>
          <a:xfrm>
            <a:off x="84990" y="-50029"/>
            <a:ext cx="12107010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(3) – 2.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Characterization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relationships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with key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actors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within the network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70B09DB6-1DB7-E03E-0D47-588A258861D2}"/>
              </a:ext>
            </a:extLst>
          </p:cNvPr>
          <p:cNvSpPr txBox="1"/>
          <p:nvPr/>
        </p:nvSpPr>
        <p:spPr>
          <a:xfrm>
            <a:off x="-1" y="869441"/>
            <a:ext cx="1210701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50" dirty="0" err="1">
                <a:latin typeface="Bembo" panose="02020502050201020203" pitchFamily="18" charset="0"/>
              </a:rPr>
              <a:t>Considering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r>
              <a:rPr lang="it-IT" sz="2250" dirty="0" err="1">
                <a:latin typeface="Bembo" panose="02020502050201020203" pitchFamily="18" charset="0"/>
              </a:rPr>
              <a:t>both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r>
              <a:rPr lang="it-IT" sz="2250" dirty="0" err="1">
                <a:latin typeface="Bembo" panose="02020502050201020203" pitchFamily="18" charset="0"/>
              </a:rPr>
              <a:t>value</a:t>
            </a:r>
            <a:r>
              <a:rPr lang="it-IT" sz="2250" dirty="0">
                <a:latin typeface="Bembo" panose="02020502050201020203" pitchFamily="18" charset="0"/>
              </a:rPr>
              <a:t> chains, the pilot </a:t>
            </a:r>
            <a:r>
              <a:rPr lang="it-IT" sz="2250" dirty="0" err="1">
                <a:latin typeface="Bembo" panose="02020502050201020203" pitchFamily="18" charset="0"/>
              </a:rPr>
              <a:t>SMEs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r>
              <a:rPr lang="it-IT" sz="2250" dirty="0" err="1">
                <a:latin typeface="Bembo" panose="02020502050201020203" pitchFamily="18" charset="0"/>
              </a:rPr>
              <a:t>identified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r>
              <a:rPr lang="it-IT" sz="2250" b="1" dirty="0">
                <a:latin typeface="Bembo" panose="02020502050201020203" pitchFamily="18" charset="0"/>
              </a:rPr>
              <a:t>68</a:t>
            </a:r>
            <a:r>
              <a:rPr lang="it-IT" sz="2250" dirty="0">
                <a:latin typeface="Bembo" panose="02020502050201020203" pitchFamily="18" charset="0"/>
              </a:rPr>
              <a:t> key </a:t>
            </a:r>
            <a:r>
              <a:rPr lang="it-IT" sz="2250" dirty="0" err="1">
                <a:latin typeface="Bembo" panose="02020502050201020203" pitchFamily="18" charset="0"/>
              </a:rPr>
              <a:t>actors</a:t>
            </a:r>
            <a:r>
              <a:rPr lang="it-IT" sz="2250" dirty="0">
                <a:latin typeface="Bembo" panose="02020502050201020203" pitchFamily="18" charset="0"/>
              </a:rPr>
              <a:t> with </a:t>
            </a:r>
            <a:r>
              <a:rPr lang="it-IT" sz="2250" dirty="0" err="1">
                <a:latin typeface="Bembo" panose="02020502050201020203" pitchFamily="18" charset="0"/>
              </a:rPr>
              <a:t>whom</a:t>
            </a:r>
            <a:r>
              <a:rPr lang="it-IT" sz="2250" dirty="0">
                <a:latin typeface="Bembo" panose="02020502050201020203" pitchFamily="18" charset="0"/>
              </a:rPr>
              <a:t> they </a:t>
            </a:r>
            <a:r>
              <a:rPr lang="it-IT" sz="2250" dirty="0" err="1">
                <a:latin typeface="Bembo" panose="02020502050201020203" pitchFamily="18" charset="0"/>
              </a:rPr>
              <a:t>built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r>
              <a:rPr lang="it-IT" sz="2250" b="1" dirty="0">
                <a:latin typeface="Bembo" panose="02020502050201020203" pitchFamily="18" charset="0"/>
              </a:rPr>
              <a:t>90 </a:t>
            </a:r>
            <a:r>
              <a:rPr lang="it-IT" sz="2250" dirty="0" err="1">
                <a:latin typeface="Bembo" panose="02020502050201020203" pitchFamily="18" charset="0"/>
              </a:rPr>
              <a:t>relationships</a:t>
            </a:r>
            <a:r>
              <a:rPr lang="it-IT" sz="2250" dirty="0">
                <a:latin typeface="Bembo" panose="02020502050201020203" pitchFamily="18" charset="0"/>
              </a:rPr>
              <a:t> </a:t>
            </a:r>
            <a:endParaRPr lang="it-IT" sz="2250" dirty="0"/>
          </a:p>
        </p:txBody>
      </p:sp>
      <p:graphicFrame>
        <p:nvGraphicFramePr>
          <p:cNvPr id="3" name="Grafico 2">
            <a:extLst>
              <a:ext uri="{FF2B5EF4-FFF2-40B4-BE49-F238E27FC236}">
                <a16:creationId xmlns:a16="http://schemas.microsoft.com/office/drawing/2014/main" id="{62831437-2748-9BC0-3DB0-EDF6065C928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9783758"/>
              </p:ext>
            </p:extLst>
          </p:nvPr>
        </p:nvGraphicFramePr>
        <p:xfrm>
          <a:off x="0" y="1742098"/>
          <a:ext cx="4931230" cy="493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Grafico 4">
            <a:extLst>
              <a:ext uri="{FF2B5EF4-FFF2-40B4-BE49-F238E27FC236}">
                <a16:creationId xmlns:a16="http://schemas.microsoft.com/office/drawing/2014/main" id="{242C9AA6-EDE4-12BB-8E7A-902DE48BEFF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13060859"/>
              </p:ext>
            </p:extLst>
          </p:nvPr>
        </p:nvGraphicFramePr>
        <p:xfrm>
          <a:off x="4523016" y="1654271"/>
          <a:ext cx="3725138" cy="49350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afico 6">
            <a:extLst>
              <a:ext uri="{FF2B5EF4-FFF2-40B4-BE49-F238E27FC236}">
                <a16:creationId xmlns:a16="http://schemas.microsoft.com/office/drawing/2014/main" id="{971D0F5E-DA9F-3754-6EEA-1AD5FDCF07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12760970"/>
              </p:ext>
            </p:extLst>
          </p:nvPr>
        </p:nvGraphicFramePr>
        <p:xfrm>
          <a:off x="8381871" y="1674398"/>
          <a:ext cx="3725138" cy="51836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714891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6F9DC-4740-B70D-B853-79A254669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4DFAEE1-D086-6975-21D5-8CC2B36553F0}"/>
              </a:ext>
            </a:extLst>
          </p:cNvPr>
          <p:cNvCxnSpPr/>
          <p:nvPr/>
        </p:nvCxnSpPr>
        <p:spPr>
          <a:xfrm>
            <a:off x="228933" y="727492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5ADB38C1-9436-674D-53FE-DC12E0B596FB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E9955FA7-E265-9927-43D9-06C1B184E43D}"/>
              </a:ext>
            </a:extLst>
          </p:cNvPr>
          <p:cNvSpPr txBox="1"/>
          <p:nvPr/>
        </p:nvSpPr>
        <p:spPr>
          <a:xfrm>
            <a:off x="84990" y="-50029"/>
            <a:ext cx="10780458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(4) – 3.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Expected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intervention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through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wheel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16652F69-1133-2CAC-4279-4CD0B4396F7E}"/>
              </a:ext>
            </a:extLst>
          </p:cNvPr>
          <p:cNvSpPr txBox="1"/>
          <p:nvPr/>
        </p:nvSpPr>
        <p:spPr>
          <a:xfrm>
            <a:off x="0" y="727492"/>
            <a:ext cx="11963067" cy="6694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Bembo" panose="02020502050201020203" pitchFamily="18" charset="0"/>
              </a:rPr>
              <a:t>The </a:t>
            </a:r>
            <a:r>
              <a:rPr lang="it-IT" sz="2200" dirty="0" err="1">
                <a:latin typeface="Bembo" panose="02020502050201020203" pitchFamily="18" charset="0"/>
              </a:rPr>
              <a:t>eight</a:t>
            </a:r>
            <a:r>
              <a:rPr lang="it-IT" sz="2200" dirty="0">
                <a:latin typeface="Bembo" panose="02020502050201020203" pitchFamily="18" charset="0"/>
              </a:rPr>
              <a:t> pilot </a:t>
            </a:r>
            <a:r>
              <a:rPr lang="it-IT" sz="2200" dirty="0" err="1">
                <a:latin typeface="Bembo" panose="02020502050201020203" pitchFamily="18" charset="0"/>
              </a:rPr>
              <a:t>SMEs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latin typeface="Bembo" panose="02020502050201020203" pitchFamily="18" charset="0"/>
              </a:rPr>
              <a:t>identified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172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latin typeface="Bembo" panose="02020502050201020203" pitchFamily="18" charset="0"/>
              </a:rPr>
              <a:t>expected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latin typeface="Bembo" panose="02020502050201020203" pitchFamily="18" charset="0"/>
              </a:rPr>
              <a:t>consequences</a:t>
            </a:r>
            <a:r>
              <a:rPr lang="it-IT" sz="2200" dirty="0">
                <a:latin typeface="Bembo" panose="02020502050201020203" pitchFamily="18" charset="0"/>
              </a:rPr>
              <a:t>, of </a:t>
            </a:r>
            <a:r>
              <a:rPr lang="it-IT" sz="2200" dirty="0" err="1">
                <a:latin typeface="Bembo" panose="02020502050201020203" pitchFamily="18" charset="0"/>
              </a:rPr>
              <a:t>which</a:t>
            </a:r>
            <a:r>
              <a:rPr lang="it-IT" sz="2200" dirty="0">
                <a:latin typeface="Bembo" panose="02020502050201020203" pitchFamily="18" charset="0"/>
              </a:rPr>
              <a:t>: 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70 </a:t>
            </a:r>
            <a:r>
              <a:rPr lang="it-IT" sz="2200" dirty="0">
                <a:latin typeface="Bembo" panose="02020502050201020203" pitchFamily="18" charset="0"/>
              </a:rPr>
              <a:t>are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economic</a:t>
            </a:r>
            <a:r>
              <a:rPr lang="it-IT" sz="2200" dirty="0">
                <a:latin typeface="Bembo" panose="02020502050201020203" pitchFamily="18" charset="0"/>
              </a:rPr>
              <a:t> (</a:t>
            </a:r>
            <a:r>
              <a:rPr lang="it-IT" sz="2200" dirty="0" err="1">
                <a:latin typeface="Bembo" panose="02020502050201020203" pitchFamily="18" charset="0"/>
              </a:rPr>
              <a:t>increase</a:t>
            </a:r>
            <a:r>
              <a:rPr lang="it-IT" sz="2200" dirty="0">
                <a:latin typeface="Bembo" panose="02020502050201020203" pitchFamily="18" charset="0"/>
              </a:rPr>
              <a:t> in </a:t>
            </a:r>
            <a:r>
              <a:rPr lang="it-IT" sz="2200" dirty="0" err="1">
                <a:latin typeface="Bembo" panose="02020502050201020203" pitchFamily="18" charset="0"/>
              </a:rPr>
              <a:t>SMEs</a:t>
            </a:r>
            <a:r>
              <a:rPr lang="it-IT" sz="2200" dirty="0">
                <a:latin typeface="Bembo" panose="02020502050201020203" pitchFamily="18" charset="0"/>
              </a:rPr>
              <a:t>’ revenues)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61 </a:t>
            </a:r>
            <a:r>
              <a:rPr lang="it-IT" sz="2200" dirty="0">
                <a:latin typeface="Bembo" panose="02020502050201020203" pitchFamily="18" charset="0"/>
              </a:rPr>
              <a:t>are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technical</a:t>
            </a:r>
            <a:r>
              <a:rPr lang="it-IT" sz="2200" dirty="0">
                <a:latin typeface="Bembo" panose="02020502050201020203" pitchFamily="18" charset="0"/>
              </a:rPr>
              <a:t> (</a:t>
            </a:r>
            <a:r>
              <a:rPr lang="it-IT" sz="2200" dirty="0" err="1">
                <a:latin typeface="Bembo" panose="02020502050201020203" pitchFamily="18" charset="0"/>
              </a:rPr>
              <a:t>increase</a:t>
            </a:r>
            <a:r>
              <a:rPr lang="it-IT" sz="2200" dirty="0">
                <a:latin typeface="Bembo" panose="02020502050201020203" pitchFamily="18" charset="0"/>
              </a:rPr>
              <a:t> in production </a:t>
            </a:r>
            <a:r>
              <a:rPr lang="it-IT" sz="2200" dirty="0" err="1">
                <a:latin typeface="Bembo" panose="02020502050201020203" pitchFamily="18" charset="0"/>
              </a:rPr>
              <a:t>capacity</a:t>
            </a:r>
            <a:r>
              <a:rPr lang="it-IT" sz="2200" dirty="0">
                <a:latin typeface="Bembo" panose="02020502050201020203" pitchFamily="18" charset="0"/>
              </a:rPr>
              <a:t>, </a:t>
            </a:r>
            <a:r>
              <a:rPr lang="en-US" sz="2200" dirty="0">
                <a:latin typeface="Bembo" panose="02020502050201020203" pitchFamily="18" charset="0"/>
              </a:rPr>
              <a:t>judgement and/or reduction in utilizing fuel and/or gas, need to recruit and train skilled staff</a:t>
            </a:r>
            <a:r>
              <a:rPr lang="it-IT" sz="2200" dirty="0">
                <a:latin typeface="Bembo" panose="02020502050201020203" pitchFamily="18" charset="0"/>
              </a:rPr>
              <a:t>)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28 </a:t>
            </a:r>
            <a:r>
              <a:rPr lang="it-IT" sz="2200" dirty="0">
                <a:latin typeface="Bembo" panose="02020502050201020203" pitchFamily="18" charset="0"/>
              </a:rPr>
              <a:t>are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social</a:t>
            </a:r>
            <a:r>
              <a:rPr lang="it-IT" sz="2200" dirty="0">
                <a:latin typeface="Bembo" panose="02020502050201020203" pitchFamily="18" charset="0"/>
              </a:rPr>
              <a:t> (</a:t>
            </a:r>
            <a:r>
              <a:rPr lang="it-IT" sz="2200" dirty="0" err="1">
                <a:latin typeface="Bembo" panose="02020502050201020203" pitchFamily="18" charset="0"/>
              </a:rPr>
              <a:t>reduction</a:t>
            </a:r>
            <a:r>
              <a:rPr lang="it-IT" sz="2200" dirty="0">
                <a:latin typeface="Bembo" panose="02020502050201020203" pitchFamily="18" charset="0"/>
              </a:rPr>
              <a:t> of </a:t>
            </a:r>
            <a:r>
              <a:rPr lang="it-IT" sz="2200" dirty="0" err="1">
                <a:latin typeface="Bembo" panose="02020502050201020203" pitchFamily="18" charset="0"/>
              </a:rPr>
              <a:t>occupational</a:t>
            </a:r>
            <a:r>
              <a:rPr lang="it-IT" sz="2200" dirty="0">
                <a:latin typeface="Bembo" panose="02020502050201020203" pitchFamily="18" charset="0"/>
              </a:rPr>
              <a:t> hazards, </a:t>
            </a:r>
            <a:r>
              <a:rPr lang="en-US" sz="2200" dirty="0">
                <a:latin typeface="Bembo" panose="02020502050201020203" pitchFamily="18" charset="0"/>
              </a:rPr>
              <a:t>improvement of employees’ health conditions)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en-US" sz="2200" dirty="0">
                <a:latin typeface="Bembo" panose="02020502050201020203" pitchFamily="18" charset="0"/>
              </a:rPr>
              <a:t> </a:t>
            </a:r>
            <a:r>
              <a:rPr lang="en-US" sz="2200" b="1" dirty="0">
                <a:latin typeface="Bembo" panose="02020502050201020203" pitchFamily="18" charset="0"/>
              </a:rPr>
              <a:t>11 </a:t>
            </a:r>
            <a:r>
              <a:rPr lang="it-IT" sz="2200" dirty="0">
                <a:latin typeface="Bembo" panose="02020502050201020203" pitchFamily="18" charset="0"/>
              </a:rPr>
              <a:t>are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environmental </a:t>
            </a:r>
            <a:r>
              <a:rPr lang="en-US" sz="2200" dirty="0">
                <a:latin typeface="Bembo" panose="02020502050201020203" pitchFamily="18" charset="0"/>
              </a:rPr>
              <a:t>(reduced soil and air pollution)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1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latin typeface="Bembo" panose="02020502050201020203" pitchFamily="18" charset="0"/>
              </a:rPr>
              <a:t>is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value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 </a:t>
            </a:r>
            <a:r>
              <a:rPr lang="it-IT" sz="2200" dirty="0">
                <a:latin typeface="Bembo" panose="02020502050201020203" pitchFamily="18" charset="0"/>
              </a:rPr>
              <a:t>(</a:t>
            </a:r>
            <a:r>
              <a:rPr lang="it-IT" sz="2200" dirty="0" err="1">
                <a:latin typeface="Bembo" panose="02020502050201020203" pitchFamily="18" charset="0"/>
              </a:rPr>
              <a:t>improvement</a:t>
            </a:r>
            <a:r>
              <a:rPr lang="it-IT" sz="2200" dirty="0">
                <a:latin typeface="Bembo" panose="02020502050201020203" pitchFamily="18" charset="0"/>
              </a:rPr>
              <a:t> of the </a:t>
            </a:r>
            <a:r>
              <a:rPr lang="it-IT" sz="2200" dirty="0" err="1">
                <a:latin typeface="Bembo" panose="02020502050201020203" pitchFamily="18" charset="0"/>
              </a:rPr>
              <a:t>SME’s</a:t>
            </a:r>
            <a:r>
              <a:rPr lang="it-IT" sz="2200" dirty="0">
                <a:latin typeface="Bembo" panose="02020502050201020203" pitchFamily="18" charset="0"/>
              </a:rPr>
              <a:t> image)</a:t>
            </a:r>
          </a:p>
          <a:p>
            <a:pPr marL="514350" indent="-51435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b="1" dirty="0">
                <a:latin typeface="Bembo" panose="02020502050201020203" pitchFamily="18" charset="0"/>
              </a:rPr>
              <a:t>1 </a:t>
            </a:r>
            <a:r>
              <a:rPr lang="it-IT" sz="2200" dirty="0" err="1">
                <a:latin typeface="Bembo" panose="02020502050201020203" pitchFamily="18" charset="0"/>
              </a:rPr>
              <a:t>is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political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 </a:t>
            </a:r>
            <a:r>
              <a:rPr lang="it-IT" sz="2200" dirty="0">
                <a:latin typeface="Bembo" panose="02020502050201020203" pitchFamily="18" charset="0"/>
              </a:rPr>
              <a:t>(</a:t>
            </a:r>
            <a:r>
              <a:rPr lang="it-IT" sz="2200" dirty="0" err="1">
                <a:latin typeface="Bembo" panose="02020502050201020203" pitchFamily="18" charset="0"/>
              </a:rPr>
              <a:t>avoidance</a:t>
            </a:r>
            <a:r>
              <a:rPr lang="it-IT" sz="2200" dirty="0">
                <a:latin typeface="Bembo" panose="02020502050201020203" pitchFamily="18" charset="0"/>
              </a:rPr>
              <a:t> of </a:t>
            </a:r>
            <a:r>
              <a:rPr lang="it-IT" sz="2200" dirty="0" err="1">
                <a:latin typeface="Bembo" panose="02020502050201020203" pitchFamily="18" charset="0"/>
              </a:rPr>
              <a:t>Ministry’s</a:t>
            </a:r>
            <a:r>
              <a:rPr lang="it-IT" sz="2200" dirty="0">
                <a:latin typeface="Bembo" panose="02020502050201020203" pitchFamily="18" charset="0"/>
              </a:rPr>
              <a:t> </a:t>
            </a:r>
            <a:r>
              <a:rPr lang="it-IT" sz="2200" dirty="0" err="1">
                <a:latin typeface="Bembo" panose="02020502050201020203" pitchFamily="18" charset="0"/>
              </a:rPr>
              <a:t>sanctions</a:t>
            </a:r>
            <a:r>
              <a:rPr lang="it-IT" sz="2200" dirty="0">
                <a:latin typeface="Bembo" panose="02020502050201020203" pitchFamily="18" charset="0"/>
              </a:rPr>
              <a:t>)</a:t>
            </a:r>
          </a:p>
          <a:p>
            <a:pPr algn="just">
              <a:buClr>
                <a:srgbClr val="4FB05B"/>
              </a:buClr>
            </a:pPr>
            <a:endParaRPr lang="it-IT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embo" panose="02020502050201020203" pitchFamily="18" charset="0"/>
            </a:endParaRPr>
          </a:p>
          <a:p>
            <a:pPr marL="342900" indent="-3429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en-US" sz="2200" dirty="0">
                <a:latin typeface="Bembo" panose="02020502050201020203" pitchFamily="18" charset="0"/>
              </a:rPr>
              <a:t>The perceived impacts were grouped to reduce the number of outcomes, allowing us to draw a common </a:t>
            </a:r>
            <a:r>
              <a:rPr lang="en-US" sz="2200" b="1" dirty="0">
                <a:latin typeface="Bembo" panose="02020502050201020203" pitchFamily="18" charset="0"/>
              </a:rPr>
              <a:t>wheel of changes </a:t>
            </a:r>
            <a:r>
              <a:rPr lang="en-US" sz="2200" dirty="0">
                <a:latin typeface="Bembo" panose="02020502050201020203" pitchFamily="18" charset="0"/>
              </a:rPr>
              <a:t>for each value chain by employing the wheel of change, an adaptation of futures wheel (Glenn 2009)    </a:t>
            </a:r>
            <a:r>
              <a:rPr lang="en-US" sz="2200" b="1" dirty="0">
                <a:latin typeface="Bembo" panose="02020502050201020203" pitchFamily="18" charset="0"/>
              </a:rPr>
              <a:t>Hypothesizing </a:t>
            </a:r>
            <a:r>
              <a:rPr lang="en-US" sz="2200" dirty="0">
                <a:latin typeface="Bembo" panose="02020502050201020203" pitchFamily="18" charset="0"/>
              </a:rPr>
              <a:t>the potential both 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cause-effect and cross-linkages </a:t>
            </a:r>
            <a:r>
              <a:rPr lang="en-US" sz="2200" dirty="0">
                <a:latin typeface="Bembo" panose="02020502050201020203" pitchFamily="18" charset="0"/>
              </a:rPr>
              <a:t>of an innovation </a:t>
            </a:r>
            <a:r>
              <a:rPr lang="en-US" sz="2200" b="1" dirty="0">
                <a:latin typeface="Bembo" panose="02020502050201020203" pitchFamily="18" charset="0"/>
              </a:rPr>
              <a:t>allows to stimulate participants </a:t>
            </a:r>
            <a:r>
              <a:rPr lang="en-US" sz="2200" b="1" dirty="0">
                <a:highlight>
                  <a:srgbClr val="00FF00"/>
                </a:highlight>
                <a:latin typeface="Bembo" panose="02020502050201020203" pitchFamily="18" charset="0"/>
              </a:rPr>
              <a:t>to identify and diagnose a group’s collective thinking about the future</a:t>
            </a:r>
            <a:endParaRPr lang="it-IT" sz="2200" b="1" dirty="0">
              <a:highlight>
                <a:srgbClr val="00FF00"/>
              </a:highlight>
              <a:latin typeface="Bembo" panose="02020502050201020203" pitchFamily="18" charset="0"/>
            </a:endParaRPr>
          </a:p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endParaRPr lang="it-IT" sz="2200" b="1" dirty="0">
              <a:latin typeface="Bembo" panose="02020502050201020203" pitchFamily="18" charset="0"/>
            </a:endParaRPr>
          </a:p>
          <a:p>
            <a:pPr marL="285750" indent="-28575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endParaRPr lang="it-IT" sz="2200" dirty="0"/>
          </a:p>
        </p:txBody>
      </p:sp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B6885E5F-3DA5-8E30-A7B2-68E1E1B72DE2}"/>
              </a:ext>
            </a:extLst>
          </p:cNvPr>
          <p:cNvCxnSpPr>
            <a:cxnSpLocks/>
          </p:cNvCxnSpPr>
          <p:nvPr/>
        </p:nvCxnSpPr>
        <p:spPr>
          <a:xfrm>
            <a:off x="3605349" y="5790875"/>
            <a:ext cx="31350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56833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3F8A7-9ABF-62AC-F68D-56B75248D0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AD60975A-F999-784B-D60A-4B68AC84D22A}"/>
              </a:ext>
            </a:extLst>
          </p:cNvPr>
          <p:cNvCxnSpPr/>
          <p:nvPr/>
        </p:nvCxnSpPr>
        <p:spPr>
          <a:xfrm>
            <a:off x="228933" y="516600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C4C7C378-9A41-FB62-3906-C2C29ED20201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B6B19EA2-1019-6BBE-6AF3-F51653D237E8}"/>
              </a:ext>
            </a:extLst>
          </p:cNvPr>
          <p:cNvSpPr txBox="1"/>
          <p:nvPr/>
        </p:nvSpPr>
        <p:spPr>
          <a:xfrm>
            <a:off x="84989" y="-50030"/>
            <a:ext cx="11878077" cy="5666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(5) – 3.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Expected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intervention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through the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wheel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</a:t>
            </a:r>
            <a:r>
              <a:rPr lang="it-IT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 </a:t>
            </a:r>
          </a:p>
        </p:txBody>
      </p:sp>
      <p:pic>
        <p:nvPicPr>
          <p:cNvPr id="3" name="Immagine 2" descr="Immagine che contiene schizzo, clipart, bianco e nero, illustrazione&#10;&#10;Descrizione generata automaticamente">
            <a:extLst>
              <a:ext uri="{FF2B5EF4-FFF2-40B4-BE49-F238E27FC236}">
                <a16:creationId xmlns:a16="http://schemas.microsoft.com/office/drawing/2014/main" id="{9A9B04AD-A577-5496-A336-9BD8E3FE997C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" r="1081"/>
          <a:stretch/>
        </p:blipFill>
        <p:spPr>
          <a:xfrm>
            <a:off x="10642243" y="6025493"/>
            <a:ext cx="1549757" cy="74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sp>
        <p:nvSpPr>
          <p:cNvPr id="11" name="Ovale 10">
            <a:extLst>
              <a:ext uri="{FF2B5EF4-FFF2-40B4-BE49-F238E27FC236}">
                <a16:creationId xmlns:a16="http://schemas.microsoft.com/office/drawing/2014/main" id="{E178FD61-E09F-730E-DB36-3A699EB38452}"/>
              </a:ext>
            </a:extLst>
          </p:cNvPr>
          <p:cNvSpPr/>
          <p:nvPr/>
        </p:nvSpPr>
        <p:spPr>
          <a:xfrm>
            <a:off x="2398842" y="3664829"/>
            <a:ext cx="934231" cy="562708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Ovale 11">
            <a:extLst>
              <a:ext uri="{FF2B5EF4-FFF2-40B4-BE49-F238E27FC236}">
                <a16:creationId xmlns:a16="http://schemas.microsoft.com/office/drawing/2014/main" id="{853C34BB-823C-544E-77C9-BA00C38F9D82}"/>
              </a:ext>
            </a:extLst>
          </p:cNvPr>
          <p:cNvSpPr/>
          <p:nvPr/>
        </p:nvSpPr>
        <p:spPr>
          <a:xfrm>
            <a:off x="6107984" y="2025821"/>
            <a:ext cx="1387677" cy="955037"/>
          </a:xfrm>
          <a:prstGeom prst="ellipse">
            <a:avLst/>
          </a:prstGeom>
          <a:noFill/>
          <a:ln w="28575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547446"/>
                      <a:gd name="connsiteY0" fmla="*/ 548640 h 1097280"/>
                      <a:gd name="connsiteX1" fmla="*/ 773723 w 1547446"/>
                      <a:gd name="connsiteY1" fmla="*/ 0 h 1097280"/>
                      <a:gd name="connsiteX2" fmla="*/ 1547446 w 1547446"/>
                      <a:gd name="connsiteY2" fmla="*/ 548640 h 1097280"/>
                      <a:gd name="connsiteX3" fmla="*/ 773723 w 1547446"/>
                      <a:gd name="connsiteY3" fmla="*/ 1097280 h 1097280"/>
                      <a:gd name="connsiteX4" fmla="*/ 0 w 1547446"/>
                      <a:gd name="connsiteY4" fmla="*/ 548640 h 109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7446" h="1097280" extrusionOk="0">
                        <a:moveTo>
                          <a:pt x="0" y="548640"/>
                        </a:moveTo>
                        <a:cubicBezTo>
                          <a:pt x="-72126" y="248719"/>
                          <a:pt x="356317" y="9742"/>
                          <a:pt x="773723" y="0"/>
                        </a:cubicBezTo>
                        <a:cubicBezTo>
                          <a:pt x="1215480" y="29641"/>
                          <a:pt x="1548855" y="288631"/>
                          <a:pt x="1547446" y="548640"/>
                        </a:cubicBezTo>
                        <a:cubicBezTo>
                          <a:pt x="1519176" y="808994"/>
                          <a:pt x="1230222" y="1132566"/>
                          <a:pt x="773723" y="1097280"/>
                        </a:cubicBezTo>
                        <a:cubicBezTo>
                          <a:pt x="351515" y="1078286"/>
                          <a:pt x="2906" y="857064"/>
                          <a:pt x="0" y="5486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Ovale 8">
            <a:extLst>
              <a:ext uri="{FF2B5EF4-FFF2-40B4-BE49-F238E27FC236}">
                <a16:creationId xmlns:a16="http://schemas.microsoft.com/office/drawing/2014/main" id="{CAB234AB-9AEE-FC2F-228E-37C0F5202152}"/>
              </a:ext>
            </a:extLst>
          </p:cNvPr>
          <p:cNvSpPr/>
          <p:nvPr/>
        </p:nvSpPr>
        <p:spPr>
          <a:xfrm>
            <a:off x="6096000" y="1824613"/>
            <a:ext cx="1387677" cy="955037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50216993">
                  <a:custGeom>
                    <a:avLst/>
                    <a:gdLst>
                      <a:gd name="connsiteX0" fmla="*/ 0 w 1547446"/>
                      <a:gd name="connsiteY0" fmla="*/ 548640 h 1097280"/>
                      <a:gd name="connsiteX1" fmla="*/ 773723 w 1547446"/>
                      <a:gd name="connsiteY1" fmla="*/ 0 h 1097280"/>
                      <a:gd name="connsiteX2" fmla="*/ 1547446 w 1547446"/>
                      <a:gd name="connsiteY2" fmla="*/ 548640 h 1097280"/>
                      <a:gd name="connsiteX3" fmla="*/ 773723 w 1547446"/>
                      <a:gd name="connsiteY3" fmla="*/ 1097280 h 1097280"/>
                      <a:gd name="connsiteX4" fmla="*/ 0 w 1547446"/>
                      <a:gd name="connsiteY4" fmla="*/ 548640 h 109728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547446" h="1097280" extrusionOk="0">
                        <a:moveTo>
                          <a:pt x="0" y="548640"/>
                        </a:moveTo>
                        <a:cubicBezTo>
                          <a:pt x="-72126" y="248719"/>
                          <a:pt x="356317" y="9742"/>
                          <a:pt x="773723" y="0"/>
                        </a:cubicBezTo>
                        <a:cubicBezTo>
                          <a:pt x="1215480" y="29641"/>
                          <a:pt x="1548855" y="288631"/>
                          <a:pt x="1547446" y="548640"/>
                        </a:cubicBezTo>
                        <a:cubicBezTo>
                          <a:pt x="1519176" y="808994"/>
                          <a:pt x="1230222" y="1132566"/>
                          <a:pt x="773723" y="1097280"/>
                        </a:cubicBezTo>
                        <a:cubicBezTo>
                          <a:pt x="351515" y="1078286"/>
                          <a:pt x="2906" y="857064"/>
                          <a:pt x="0" y="54864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e 4">
            <a:extLst>
              <a:ext uri="{FF2B5EF4-FFF2-40B4-BE49-F238E27FC236}">
                <a16:creationId xmlns:a16="http://schemas.microsoft.com/office/drawing/2014/main" id="{3477C503-028F-FFE5-C645-FA8618A02C09}"/>
              </a:ext>
            </a:extLst>
          </p:cNvPr>
          <p:cNvSpPr/>
          <p:nvPr/>
        </p:nvSpPr>
        <p:spPr>
          <a:xfrm>
            <a:off x="4485329" y="1838754"/>
            <a:ext cx="1241102" cy="583139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849061371">
                  <a:custGeom>
                    <a:avLst/>
                    <a:gdLst>
                      <a:gd name="connsiteX0" fmla="*/ 0 w 1392702"/>
                      <a:gd name="connsiteY0" fmla="*/ 339383 h 678766"/>
                      <a:gd name="connsiteX1" fmla="*/ 696351 w 1392702"/>
                      <a:gd name="connsiteY1" fmla="*/ 0 h 678766"/>
                      <a:gd name="connsiteX2" fmla="*/ 1392702 w 1392702"/>
                      <a:gd name="connsiteY2" fmla="*/ 339383 h 678766"/>
                      <a:gd name="connsiteX3" fmla="*/ 696351 w 1392702"/>
                      <a:gd name="connsiteY3" fmla="*/ 678766 h 678766"/>
                      <a:gd name="connsiteX4" fmla="*/ 0 w 1392702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92702" h="678766" extrusionOk="0">
                        <a:moveTo>
                          <a:pt x="0" y="339383"/>
                        </a:moveTo>
                        <a:cubicBezTo>
                          <a:pt x="-30411" y="91957"/>
                          <a:pt x="335209" y="59841"/>
                          <a:pt x="696351" y="0"/>
                        </a:cubicBezTo>
                        <a:cubicBezTo>
                          <a:pt x="1079620" y="-5071"/>
                          <a:pt x="1364125" y="136600"/>
                          <a:pt x="1392702" y="339383"/>
                        </a:cubicBezTo>
                        <a:cubicBezTo>
                          <a:pt x="1427395" y="471692"/>
                          <a:pt x="1076375" y="628712"/>
                          <a:pt x="696351" y="678766"/>
                        </a:cubicBezTo>
                        <a:cubicBezTo>
                          <a:pt x="309824" y="676738"/>
                          <a:pt x="6708" y="519659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5" name="Elemento grafico 1">
            <a:extLst>
              <a:ext uri="{FF2B5EF4-FFF2-40B4-BE49-F238E27FC236}">
                <a16:creationId xmlns:a16="http://schemas.microsoft.com/office/drawing/2014/main" id="{8E5AD7A4-3C11-C222-EA59-FEF8E99E8B8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55935" y="899138"/>
            <a:ext cx="10443552" cy="5874354"/>
          </a:xfrm>
          <a:prstGeom prst="rect">
            <a:avLst/>
          </a:prstGeom>
        </p:spPr>
      </p:pic>
      <p:sp>
        <p:nvSpPr>
          <p:cNvPr id="7" name="Ovale 6">
            <a:extLst>
              <a:ext uri="{FF2B5EF4-FFF2-40B4-BE49-F238E27FC236}">
                <a16:creationId xmlns:a16="http://schemas.microsoft.com/office/drawing/2014/main" id="{13263733-FDAD-E7C1-C10B-2505CEEB069A}"/>
              </a:ext>
            </a:extLst>
          </p:cNvPr>
          <p:cNvSpPr/>
          <p:nvPr/>
        </p:nvSpPr>
        <p:spPr>
          <a:xfrm>
            <a:off x="6960869" y="3885355"/>
            <a:ext cx="1156623" cy="708577"/>
          </a:xfrm>
          <a:prstGeom prst="ellipse">
            <a:avLst/>
          </a:pr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6" name="Ovale 35">
            <a:extLst>
              <a:ext uri="{FF2B5EF4-FFF2-40B4-BE49-F238E27FC236}">
                <a16:creationId xmlns:a16="http://schemas.microsoft.com/office/drawing/2014/main" id="{83AD1E49-3466-C418-0163-22D4C03B9408}"/>
              </a:ext>
            </a:extLst>
          </p:cNvPr>
          <p:cNvSpPr/>
          <p:nvPr/>
        </p:nvSpPr>
        <p:spPr>
          <a:xfrm>
            <a:off x="6197073" y="1773532"/>
            <a:ext cx="1275241" cy="985140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9" name="Ovale 38">
            <a:extLst>
              <a:ext uri="{FF2B5EF4-FFF2-40B4-BE49-F238E27FC236}">
                <a16:creationId xmlns:a16="http://schemas.microsoft.com/office/drawing/2014/main" id="{85F4172E-53BA-4873-6E09-1B4EBDB0B750}"/>
              </a:ext>
            </a:extLst>
          </p:cNvPr>
          <p:cNvSpPr/>
          <p:nvPr/>
        </p:nvSpPr>
        <p:spPr>
          <a:xfrm>
            <a:off x="4330033" y="1824613"/>
            <a:ext cx="1510698" cy="597280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0" name="Ovale 39">
            <a:extLst>
              <a:ext uri="{FF2B5EF4-FFF2-40B4-BE49-F238E27FC236}">
                <a16:creationId xmlns:a16="http://schemas.microsoft.com/office/drawing/2014/main" id="{3460542A-8BD9-0EA6-749E-0E90C1CC6A63}"/>
              </a:ext>
            </a:extLst>
          </p:cNvPr>
          <p:cNvSpPr/>
          <p:nvPr/>
        </p:nvSpPr>
        <p:spPr>
          <a:xfrm>
            <a:off x="1770216" y="2140539"/>
            <a:ext cx="849891" cy="562708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1" name="Ovale 40">
            <a:extLst>
              <a:ext uri="{FF2B5EF4-FFF2-40B4-BE49-F238E27FC236}">
                <a16:creationId xmlns:a16="http://schemas.microsoft.com/office/drawing/2014/main" id="{F42A9B46-2C15-8C40-D759-89E2B27DD8EA}"/>
              </a:ext>
            </a:extLst>
          </p:cNvPr>
          <p:cNvSpPr/>
          <p:nvPr/>
        </p:nvSpPr>
        <p:spPr>
          <a:xfrm>
            <a:off x="3040119" y="4711326"/>
            <a:ext cx="849891" cy="562708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2" name="Ovale 41">
            <a:extLst>
              <a:ext uri="{FF2B5EF4-FFF2-40B4-BE49-F238E27FC236}">
                <a16:creationId xmlns:a16="http://schemas.microsoft.com/office/drawing/2014/main" id="{6AB08724-1B2F-85A3-E3E6-A08FD6E65F21}"/>
              </a:ext>
            </a:extLst>
          </p:cNvPr>
          <p:cNvSpPr/>
          <p:nvPr/>
        </p:nvSpPr>
        <p:spPr>
          <a:xfrm>
            <a:off x="2762566" y="1190124"/>
            <a:ext cx="849891" cy="562708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43" name="Ovale 42">
            <a:extLst>
              <a:ext uri="{FF2B5EF4-FFF2-40B4-BE49-F238E27FC236}">
                <a16:creationId xmlns:a16="http://schemas.microsoft.com/office/drawing/2014/main" id="{8DC33D5D-2400-5141-3F6E-E98F2244926A}"/>
              </a:ext>
            </a:extLst>
          </p:cNvPr>
          <p:cNvSpPr/>
          <p:nvPr/>
        </p:nvSpPr>
        <p:spPr>
          <a:xfrm>
            <a:off x="6627399" y="3100126"/>
            <a:ext cx="1387677" cy="526537"/>
          </a:xfrm>
          <a:prstGeom prst="ellipse">
            <a:avLst/>
          </a:prstGeom>
          <a:noFill/>
          <a:ln w="19050"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5241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29CD5F-4284-B40B-3531-D276DFE85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917328EC-AED9-91EC-5E69-37FCCD80915A}"/>
              </a:ext>
            </a:extLst>
          </p:cNvPr>
          <p:cNvCxnSpPr/>
          <p:nvPr/>
        </p:nvCxnSpPr>
        <p:spPr>
          <a:xfrm>
            <a:off x="158927" y="619243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DC09A92-4EE4-E8DE-A47A-BEAABE896661}"/>
              </a:ext>
            </a:extLst>
          </p:cNvPr>
          <p:cNvCxnSpPr/>
          <p:nvPr/>
        </p:nvCxnSpPr>
        <p:spPr>
          <a:xfrm>
            <a:off x="228933" y="18080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7187919-08D1-D437-CEE9-8FD05E602F44}"/>
              </a:ext>
            </a:extLst>
          </p:cNvPr>
          <p:cNvSpPr txBox="1"/>
          <p:nvPr/>
        </p:nvSpPr>
        <p:spPr>
          <a:xfrm>
            <a:off x="0" y="-105571"/>
            <a:ext cx="10780458" cy="7248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IV.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Results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(6) – 3.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Expected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intervention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through the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wheel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of </a:t>
            </a:r>
            <a:r>
              <a:rPr lang="it-IT" sz="24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changes</a:t>
            </a:r>
            <a:r>
              <a:rPr lang="it-IT" sz="24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AC405DB4-E866-1D86-C7FE-05BBB16D0CA7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0774864" y="6022250"/>
            <a:ext cx="1417136" cy="685809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5E9E8DD4-E57E-D2EB-B5B4-6BD77688EA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8927" y="630259"/>
            <a:ext cx="10996753" cy="6185674"/>
          </a:xfrm>
          <a:prstGeom prst="rect">
            <a:avLst/>
          </a:prstGeom>
        </p:spPr>
      </p:pic>
      <p:sp>
        <p:nvSpPr>
          <p:cNvPr id="9" name="Ovale 8">
            <a:extLst>
              <a:ext uri="{FF2B5EF4-FFF2-40B4-BE49-F238E27FC236}">
                <a16:creationId xmlns:a16="http://schemas.microsoft.com/office/drawing/2014/main" id="{F64E7B92-E5A1-77EE-72EE-2EAEC2C4BB90}"/>
              </a:ext>
            </a:extLst>
          </p:cNvPr>
          <p:cNvSpPr/>
          <p:nvPr/>
        </p:nvSpPr>
        <p:spPr>
          <a:xfrm>
            <a:off x="7018019" y="3817620"/>
            <a:ext cx="1085851" cy="696302"/>
          </a:xfrm>
          <a:prstGeom prst="ellipse">
            <a:avLst/>
          </a:pr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Ovale 10">
            <a:extLst>
              <a:ext uri="{FF2B5EF4-FFF2-40B4-BE49-F238E27FC236}">
                <a16:creationId xmlns:a16="http://schemas.microsoft.com/office/drawing/2014/main" id="{CB25A30E-51A5-4AEA-4BF6-1F918AEBCE5C}"/>
              </a:ext>
            </a:extLst>
          </p:cNvPr>
          <p:cNvSpPr/>
          <p:nvPr/>
        </p:nvSpPr>
        <p:spPr>
          <a:xfrm>
            <a:off x="2129789" y="3901440"/>
            <a:ext cx="1085851" cy="696302"/>
          </a:xfrm>
          <a:prstGeom prst="ellipse">
            <a:avLst/>
          </a:prstGeom>
          <a:noFill/>
          <a:ln w="19050">
            <a:solidFill>
              <a:srgbClr val="7030A0"/>
            </a:solidFill>
            <a:extLst>
              <a:ext uri="{C807C97D-BFC1-408E-A445-0C87EB9F89A2}">
                <ask:lineSketchStyleProps xmlns:ask="http://schemas.microsoft.com/office/drawing/2018/sketchyshapes" sd="264327539">
                  <a:custGeom>
                    <a:avLst/>
                    <a:gdLst>
                      <a:gd name="connsiteX0" fmla="*/ 0 w 1369255"/>
                      <a:gd name="connsiteY0" fmla="*/ 339383 h 678766"/>
                      <a:gd name="connsiteX1" fmla="*/ 684628 w 1369255"/>
                      <a:gd name="connsiteY1" fmla="*/ 0 h 678766"/>
                      <a:gd name="connsiteX2" fmla="*/ 1369256 w 1369255"/>
                      <a:gd name="connsiteY2" fmla="*/ 339383 h 678766"/>
                      <a:gd name="connsiteX3" fmla="*/ 684628 w 1369255"/>
                      <a:gd name="connsiteY3" fmla="*/ 678766 h 678766"/>
                      <a:gd name="connsiteX4" fmla="*/ 0 w 1369255"/>
                      <a:gd name="connsiteY4" fmla="*/ 339383 h 67876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369255" h="678766" extrusionOk="0">
                        <a:moveTo>
                          <a:pt x="0" y="339383"/>
                        </a:moveTo>
                        <a:cubicBezTo>
                          <a:pt x="-22942" y="87810"/>
                          <a:pt x="302798" y="-45148"/>
                          <a:pt x="684628" y="0"/>
                        </a:cubicBezTo>
                        <a:cubicBezTo>
                          <a:pt x="1026699" y="-8729"/>
                          <a:pt x="1350560" y="155468"/>
                          <a:pt x="1369256" y="339383"/>
                        </a:cubicBezTo>
                        <a:cubicBezTo>
                          <a:pt x="1377019" y="543241"/>
                          <a:pt x="1103969" y="661639"/>
                          <a:pt x="684628" y="678766"/>
                        </a:cubicBezTo>
                        <a:cubicBezTo>
                          <a:pt x="309408" y="678903"/>
                          <a:pt x="2227" y="552264"/>
                          <a:pt x="0" y="339383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03701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4" y="6342044"/>
            <a:ext cx="2614344" cy="427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262"/>
            <a:ext cx="1407112" cy="6865951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369790" y="427967"/>
            <a:ext cx="3435475" cy="553998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r>
              <a:rPr lang="fr-FR" sz="3000" b="1" dirty="0" err="1">
                <a:solidFill>
                  <a:srgbClr val="4FB05B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Biostar</a:t>
            </a:r>
            <a:r>
              <a:rPr lang="fr-FR" sz="3000" b="1" dirty="0">
                <a:solidFill>
                  <a:srgbClr val="4FB05B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 </a:t>
            </a:r>
            <a:r>
              <a:rPr lang="fr-FR" sz="3000" b="1" dirty="0" err="1">
                <a:solidFill>
                  <a:srgbClr val="4FB05B"/>
                </a:solidFill>
                <a:latin typeface="Bembo" panose="02020502050201020203" pitchFamily="18" charset="0"/>
                <a:ea typeface="Arial" charset="0"/>
                <a:cs typeface="Arial" charset="0"/>
              </a:rPr>
              <a:t>project</a:t>
            </a:r>
            <a:endParaRPr lang="fr-FR" sz="3000" b="1" dirty="0">
              <a:solidFill>
                <a:srgbClr val="4FB05B"/>
              </a:solidFill>
              <a:latin typeface="Bembo" panose="02020502050201020203" pitchFamily="18" charset="0"/>
              <a:ea typeface="Arial" charset="0"/>
              <a:cs typeface="Arial" charset="0"/>
            </a:endParaRPr>
          </a:p>
        </p:txBody>
      </p:sp>
      <p:cxnSp>
        <p:nvCxnSpPr>
          <p:cNvPr id="10" name="Connecteur droit 9"/>
          <p:cNvCxnSpPr/>
          <p:nvPr/>
        </p:nvCxnSpPr>
        <p:spPr>
          <a:xfrm>
            <a:off x="1478675" y="97729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78675" y="409406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196008C-2C49-4C60-8C25-81418C40133B}"/>
              </a:ext>
            </a:extLst>
          </p:cNvPr>
          <p:cNvSpPr txBox="1"/>
          <p:nvPr/>
        </p:nvSpPr>
        <p:spPr>
          <a:xfrm>
            <a:off x="1478675" y="1684895"/>
            <a:ext cx="9041827" cy="523220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endParaRPr lang="fr-FR" sz="2800" b="1" dirty="0">
              <a:solidFill>
                <a:srgbClr val="4FB05B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ZoneTexte 11">
            <a:extLst>
              <a:ext uri="{FF2B5EF4-FFF2-40B4-BE49-F238E27FC236}">
                <a16:creationId xmlns:a16="http://schemas.microsoft.com/office/drawing/2014/main" id="{3A34650A-55AB-831E-DAD3-477E48885017}"/>
              </a:ext>
            </a:extLst>
          </p:cNvPr>
          <p:cNvSpPr txBox="1"/>
          <p:nvPr/>
        </p:nvSpPr>
        <p:spPr>
          <a:xfrm>
            <a:off x="1478675" y="1485063"/>
            <a:ext cx="10142737" cy="738664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fr-FR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algn="just"/>
            <a:endParaRPr lang="fr-FR" sz="24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4" name="Picture 2" descr="Roma TRE - SOA dell&amp;#39;Area Telecomunicazioni">
            <a:extLst>
              <a:ext uri="{FF2B5EF4-FFF2-40B4-BE49-F238E27FC236}">
                <a16:creationId xmlns:a16="http://schemas.microsoft.com/office/drawing/2014/main" id="{9757C12C-F67F-CD18-6768-F0F8641B12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9CC8CFFB-E8AF-BE42-595C-735B58C6FC5E}"/>
              </a:ext>
            </a:extLst>
          </p:cNvPr>
          <p:cNvSpPr txBox="1"/>
          <p:nvPr/>
        </p:nvSpPr>
        <p:spPr>
          <a:xfrm>
            <a:off x="1110343" y="1079215"/>
            <a:ext cx="10982130" cy="206652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AB15C"/>
              </a:buClr>
              <a:buFont typeface="Arial" panose="020B0604020202020204" pitchFamily="34" charset="0"/>
              <a:buChar char="•"/>
            </a:pPr>
            <a:r>
              <a:rPr lang="it-IT" sz="2200" dirty="0">
                <a:latin typeface="Bembo"/>
              </a:rPr>
              <a:t>The </a:t>
            </a:r>
            <a:r>
              <a:rPr lang="it-IT" sz="2200" dirty="0" err="1">
                <a:latin typeface="Bembo"/>
              </a:rPr>
              <a:t>main</a:t>
            </a:r>
            <a:r>
              <a:rPr lang="it-IT" sz="2200" dirty="0">
                <a:latin typeface="Bembo"/>
              </a:rPr>
              <a:t> goal of Biostar: </a:t>
            </a:r>
            <a:r>
              <a:rPr lang="it-IT" sz="2200" dirty="0" err="1">
                <a:latin typeface="Bembo"/>
              </a:rPr>
              <a:t>Investigating</a:t>
            </a:r>
            <a:r>
              <a:rPr lang="it-IT" sz="2200" dirty="0">
                <a:latin typeface="Bembo"/>
              </a:rPr>
              <a:t> on the </a:t>
            </a:r>
            <a:r>
              <a:rPr lang="it-IT" sz="2200" dirty="0" err="1">
                <a:latin typeface="Bembo"/>
              </a:rPr>
              <a:t>potential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related</a:t>
            </a:r>
            <a:r>
              <a:rPr lang="it-IT" sz="2200" dirty="0">
                <a:latin typeface="Bembo"/>
              </a:rPr>
              <a:t> to </a:t>
            </a:r>
            <a:r>
              <a:rPr lang="it-IT" sz="2200" dirty="0" err="1">
                <a:latin typeface="Bembo"/>
              </a:rPr>
              <a:t>biomass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conversion</a:t>
            </a:r>
            <a:r>
              <a:rPr lang="it-IT" sz="2200" dirty="0">
                <a:latin typeface="Bembo"/>
              </a:rPr>
              <a:t> in </a:t>
            </a:r>
            <a:r>
              <a:rPr lang="it-IT" sz="2200" dirty="0" err="1">
                <a:latin typeface="Bembo"/>
              </a:rPr>
              <a:t>bioenergy</a:t>
            </a:r>
            <a:r>
              <a:rPr lang="it-IT" sz="2200" dirty="0">
                <a:latin typeface="Bembo"/>
              </a:rPr>
              <a:t> within rural </a:t>
            </a:r>
            <a:r>
              <a:rPr lang="it-IT" sz="2200" dirty="0" err="1">
                <a:latin typeface="Bembo"/>
              </a:rPr>
              <a:t>areas</a:t>
            </a:r>
            <a:r>
              <a:rPr lang="it-IT" sz="2200" dirty="0">
                <a:latin typeface="Bembo"/>
              </a:rPr>
              <a:t> of Western Africa (pilot </a:t>
            </a:r>
            <a:r>
              <a:rPr lang="it-IT" sz="2200" dirty="0" err="1">
                <a:latin typeface="Bembo"/>
              </a:rPr>
              <a:t>sites</a:t>
            </a:r>
            <a:r>
              <a:rPr lang="it-IT" sz="2200" dirty="0">
                <a:latin typeface="Bembo"/>
              </a:rPr>
              <a:t>: Senegal and Burkina Faso), </a:t>
            </a:r>
            <a:r>
              <a:rPr lang="it-IT" sz="2200" dirty="0" err="1">
                <a:latin typeface="Bembo"/>
              </a:rPr>
              <a:t>focusing</a:t>
            </a:r>
            <a:r>
              <a:rPr lang="it-IT" sz="2200" dirty="0">
                <a:latin typeface="Bembo"/>
              </a:rPr>
              <a:t> on Small and Medium-</a:t>
            </a:r>
            <a:r>
              <a:rPr lang="it-IT" sz="2200" dirty="0" err="1">
                <a:latin typeface="Bembo"/>
              </a:rPr>
              <a:t>sized</a:t>
            </a:r>
            <a:r>
              <a:rPr lang="it-IT" sz="2200" dirty="0">
                <a:latin typeface="Bembo"/>
              </a:rPr>
              <a:t> Enterprises (</a:t>
            </a:r>
            <a:r>
              <a:rPr lang="it-IT" sz="2200" dirty="0" err="1">
                <a:latin typeface="Bembo"/>
              </a:rPr>
              <a:t>SMEs</a:t>
            </a:r>
            <a:r>
              <a:rPr lang="it-IT" sz="2200" dirty="0">
                <a:latin typeface="Bembo"/>
              </a:rPr>
              <a:t>) that operate within the agro-processing </a:t>
            </a:r>
            <a:r>
              <a:rPr lang="it-IT" sz="2200" dirty="0" err="1">
                <a:latin typeface="Bembo"/>
              </a:rPr>
              <a:t>sector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along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five</a:t>
            </a:r>
            <a:r>
              <a:rPr lang="it-IT" sz="2200" dirty="0">
                <a:latin typeface="Bembo"/>
              </a:rPr>
              <a:t> food </a:t>
            </a:r>
            <a:r>
              <a:rPr lang="it-IT" sz="2200" dirty="0" err="1">
                <a:latin typeface="Bembo"/>
              </a:rPr>
              <a:t>value</a:t>
            </a:r>
            <a:r>
              <a:rPr lang="it-IT" sz="2200" dirty="0">
                <a:latin typeface="Bembo"/>
              </a:rPr>
              <a:t> chains (</a:t>
            </a:r>
            <a:r>
              <a:rPr lang="it-IT" sz="2200" dirty="0" err="1">
                <a:latin typeface="Bembo"/>
              </a:rPr>
              <a:t>rice</a:t>
            </a:r>
            <a:r>
              <a:rPr lang="it-IT" sz="2200" dirty="0">
                <a:latin typeface="Bembo"/>
              </a:rPr>
              <a:t>, </a:t>
            </a:r>
            <a:r>
              <a:rPr lang="it-IT" sz="2200" dirty="0" err="1">
                <a:latin typeface="Bembo"/>
              </a:rPr>
              <a:t>cashew</a:t>
            </a:r>
            <a:r>
              <a:rPr lang="it-IT" sz="2200" dirty="0">
                <a:latin typeface="Bembo"/>
              </a:rPr>
              <a:t> nut, </a:t>
            </a:r>
            <a:r>
              <a:rPr lang="it-IT" sz="2200" dirty="0" err="1">
                <a:latin typeface="Bembo"/>
              </a:rPr>
              <a:t>peanut</a:t>
            </a:r>
            <a:r>
              <a:rPr lang="it-IT" sz="2200" dirty="0">
                <a:latin typeface="Bembo"/>
              </a:rPr>
              <a:t>, mango and shea).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62A2A243-8520-390F-355E-F81B128DB4B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03830" y="3496066"/>
            <a:ext cx="3844784" cy="23501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ACA32D3D-D343-F854-75DB-993307EF33A1}"/>
              </a:ext>
            </a:extLst>
          </p:cNvPr>
          <p:cNvSpPr txBox="1"/>
          <p:nvPr/>
        </p:nvSpPr>
        <p:spPr>
          <a:xfrm>
            <a:off x="5134952" y="5822607"/>
            <a:ext cx="245837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>
                <a:latin typeface="Bembo" panose="02020502050201020203" pitchFamily="18" charset="0"/>
              </a:rPr>
              <a:t>Source: Cirad 2020.</a:t>
            </a:r>
          </a:p>
        </p:txBody>
      </p:sp>
      <p:sp>
        <p:nvSpPr>
          <p:cNvPr id="17" name="ZoneTexte 5">
            <a:extLst>
              <a:ext uri="{FF2B5EF4-FFF2-40B4-BE49-F238E27FC236}">
                <a16:creationId xmlns:a16="http://schemas.microsoft.com/office/drawing/2014/main" id="{1528ADBD-762A-2559-E65E-693FE15FCA59}"/>
              </a:ext>
            </a:extLst>
          </p:cNvPr>
          <p:cNvSpPr txBox="1"/>
          <p:nvPr/>
        </p:nvSpPr>
        <p:spPr>
          <a:xfrm>
            <a:off x="2991084" y="6417330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</p:spTree>
    <p:extLst>
      <p:ext uri="{BB962C8B-B14F-4D97-AF65-F5344CB8AC3E}">
        <p14:creationId xmlns:p14="http://schemas.microsoft.com/office/powerpoint/2010/main" val="249019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90F090-42D9-7839-A413-3B23CCC2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947285B-79BB-3356-D6E4-F1F98AF7C589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0599" y="6260498"/>
            <a:ext cx="2614344" cy="427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F0F6AA48-5738-1CF1-0D1F-0DC411EA9FB2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5E8C1236-8CD5-060F-DC55-E0E5712992D7}"/>
              </a:ext>
            </a:extLst>
          </p:cNvPr>
          <p:cNvCxnSpPr/>
          <p:nvPr/>
        </p:nvCxnSpPr>
        <p:spPr>
          <a:xfrm>
            <a:off x="1478675" y="989268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EF6A0D4B-F6E2-8266-CDBD-33BF4C6366AD}"/>
              </a:ext>
            </a:extLst>
          </p:cNvPr>
          <p:cNvCxnSpPr/>
          <p:nvPr/>
        </p:nvCxnSpPr>
        <p:spPr>
          <a:xfrm>
            <a:off x="1478675" y="474721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F6B09188-3950-747E-1864-51DE1DFDC987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A08FB6BC-6DCE-0FB5-5672-78C64AE1B74F}"/>
              </a:ext>
            </a:extLst>
          </p:cNvPr>
          <p:cNvSpPr txBox="1"/>
          <p:nvPr/>
        </p:nvSpPr>
        <p:spPr>
          <a:xfrm>
            <a:off x="1131833" y="1138425"/>
            <a:ext cx="10780458" cy="4097853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00" b="1" dirty="0" err="1">
                <a:latin typeface="Bembo"/>
              </a:rPr>
              <a:t>Limitations</a:t>
            </a:r>
            <a:r>
              <a:rPr lang="it-IT" sz="2200" dirty="0">
                <a:latin typeface="Bembo"/>
              </a:rPr>
              <a:t>: </a:t>
            </a:r>
            <a:r>
              <a:rPr lang="en-US" sz="2200" dirty="0">
                <a:latin typeface="Bembo"/>
              </a:rPr>
              <a:t>impacts are not tangible and actor-network reconfiguration might be solely projected at this stage      upon the introduction of the new equipment, it is recommended to rearrange focus groups to ascertain whether the </a:t>
            </a:r>
            <a:r>
              <a:rPr lang="en-US" sz="2200" b="1" dirty="0">
                <a:latin typeface="Bembo"/>
              </a:rPr>
              <a:t>actual consequences </a:t>
            </a:r>
            <a:r>
              <a:rPr lang="en-US" sz="2200" dirty="0">
                <a:latin typeface="Bembo"/>
              </a:rPr>
              <a:t>diverge from the expected outcomes. </a:t>
            </a:r>
            <a:endParaRPr lang="it-IT" sz="2200" dirty="0">
              <a:latin typeface="Bembo"/>
            </a:endParaRP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ATN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is</a:t>
            </a:r>
            <a:r>
              <a:rPr lang="it-IT" sz="2200" dirty="0">
                <a:latin typeface="Bembo"/>
              </a:rPr>
              <a:t> a tool in </a:t>
            </a:r>
            <a:r>
              <a:rPr lang="it-IT" sz="2200" dirty="0" err="1">
                <a:latin typeface="Bembo"/>
              </a:rPr>
              <a:t>evaluating</a:t>
            </a:r>
            <a:r>
              <a:rPr lang="it-IT" sz="2200" dirty="0">
                <a:latin typeface="Bembo"/>
              </a:rPr>
              <a:t> networks     </a:t>
            </a:r>
            <a:r>
              <a:rPr lang="it-IT" sz="2200" dirty="0" err="1">
                <a:latin typeface="Bembo"/>
              </a:rPr>
              <a:t>networks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strenght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strongly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rely</a:t>
            </a:r>
            <a:r>
              <a:rPr lang="it-IT" sz="2200" dirty="0">
                <a:latin typeface="Bembo"/>
              </a:rPr>
              <a:t> on </a:t>
            </a:r>
            <a:r>
              <a:rPr lang="it-IT" sz="2200" b="1" dirty="0" err="1">
                <a:latin typeface="Bembo"/>
              </a:rPr>
              <a:t>alliances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(Rhodes 2009) and </a:t>
            </a:r>
            <a:r>
              <a:rPr lang="it-IT" sz="2200" b="1" dirty="0">
                <a:latin typeface="Bembo"/>
              </a:rPr>
              <a:t>social dynamics </a:t>
            </a:r>
            <a:r>
              <a:rPr lang="it-IT" sz="2200" dirty="0">
                <a:latin typeface="Bembo"/>
              </a:rPr>
              <a:t>in </a:t>
            </a:r>
            <a:r>
              <a:rPr lang="it-IT" sz="2200" dirty="0" err="1">
                <a:latin typeface="Bembo"/>
              </a:rPr>
              <a:t>regard</a:t>
            </a:r>
            <a:r>
              <a:rPr lang="it-IT" sz="2200" dirty="0">
                <a:latin typeface="Bembo"/>
              </a:rPr>
              <a:t> to the </a:t>
            </a:r>
            <a:r>
              <a:rPr lang="it-IT" sz="2200" dirty="0" err="1">
                <a:latin typeface="Bembo"/>
              </a:rPr>
              <a:t>introduction</a:t>
            </a:r>
            <a:r>
              <a:rPr lang="it-IT" sz="2200" dirty="0">
                <a:latin typeface="Bembo"/>
              </a:rPr>
              <a:t> of an </a:t>
            </a:r>
            <a:r>
              <a:rPr lang="it-IT" sz="2200" dirty="0" err="1">
                <a:latin typeface="Bembo"/>
              </a:rPr>
              <a:t>innovation</a:t>
            </a:r>
            <a:r>
              <a:rPr lang="it-IT" sz="2200" dirty="0">
                <a:latin typeface="Bembo"/>
              </a:rPr>
              <a:t>, by </a:t>
            </a:r>
            <a:r>
              <a:rPr lang="it-IT" sz="2200" dirty="0" err="1">
                <a:latin typeface="Bembo"/>
              </a:rPr>
              <a:t>highlighting</a:t>
            </a:r>
            <a:r>
              <a:rPr lang="it-IT" sz="2200" dirty="0">
                <a:latin typeface="Bembo"/>
              </a:rPr>
              <a:t> the </a:t>
            </a:r>
            <a:r>
              <a:rPr lang="it-IT" sz="2200" dirty="0" err="1">
                <a:latin typeface="Bembo"/>
              </a:rPr>
              <a:t>crucial</a:t>
            </a:r>
            <a:r>
              <a:rPr lang="it-IT" sz="2200" dirty="0">
                <a:latin typeface="Bembo"/>
              </a:rPr>
              <a:t> role </a:t>
            </a:r>
            <a:r>
              <a:rPr lang="it-IT" sz="2200" dirty="0" err="1">
                <a:latin typeface="Bembo"/>
              </a:rPr>
              <a:t>played</a:t>
            </a:r>
            <a:r>
              <a:rPr lang="it-IT" sz="2200" dirty="0">
                <a:latin typeface="Bembo"/>
              </a:rPr>
              <a:t> by the </a:t>
            </a:r>
            <a:r>
              <a:rPr lang="it-IT" sz="2200" b="1" dirty="0">
                <a:latin typeface="Bembo"/>
              </a:rPr>
              <a:t>interactive learning </a:t>
            </a:r>
            <a:r>
              <a:rPr lang="it-IT" sz="2200" dirty="0">
                <a:latin typeface="Bembo"/>
              </a:rPr>
              <a:t>(</a:t>
            </a:r>
            <a:r>
              <a:rPr lang="it-IT" sz="2200" dirty="0" err="1">
                <a:latin typeface="Bembo"/>
              </a:rPr>
              <a:t>Ramoroka</a:t>
            </a:r>
            <a:r>
              <a:rPr lang="it-IT" sz="2200" dirty="0">
                <a:latin typeface="Bembo"/>
              </a:rPr>
              <a:t> 2019). </a:t>
            </a:r>
            <a:endParaRPr lang="it-IT" sz="2200" b="1" dirty="0">
              <a:latin typeface="Bembo"/>
            </a:endParaRPr>
          </a:p>
          <a:p>
            <a:pPr algn="ctr">
              <a:lnSpc>
                <a:spcPct val="150000"/>
              </a:lnSpc>
              <a:buClr>
                <a:srgbClr val="4FB05B"/>
              </a:buClr>
            </a:pPr>
            <a:endParaRPr lang="it-IT" sz="2200" dirty="0">
              <a:latin typeface="Bembo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5EDED3EE-8B8A-2F91-734E-A8B2A36599C8}"/>
              </a:ext>
            </a:extLst>
          </p:cNvPr>
          <p:cNvSpPr txBox="1"/>
          <p:nvPr/>
        </p:nvSpPr>
        <p:spPr>
          <a:xfrm>
            <a:off x="1407112" y="196293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V.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Discussion</a:t>
            </a:r>
            <a:endParaRPr lang="it-IT" sz="2600" b="1" dirty="0">
              <a:solidFill>
                <a:srgbClr val="4FB05B"/>
              </a:solidFill>
              <a:latin typeface="Bembo" panose="02020502050201020203" pitchFamily="18" charset="0"/>
              <a:cs typeface="Arial" panose="020B0604020202020204" pitchFamily="34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253450F0-F3CD-F203-7B18-C322D579C0AA}"/>
              </a:ext>
            </a:extLst>
          </p:cNvPr>
          <p:cNvSpPr txBox="1"/>
          <p:nvPr/>
        </p:nvSpPr>
        <p:spPr>
          <a:xfrm>
            <a:off x="2762203" y="6364697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19" name="Picture 2" descr="Roma TRE - SOA dell&amp;#39;Area Telecomunicazioni">
            <a:extLst>
              <a:ext uri="{FF2B5EF4-FFF2-40B4-BE49-F238E27FC236}">
                <a16:creationId xmlns:a16="http://schemas.microsoft.com/office/drawing/2014/main" id="{7FE98804-BF46-6132-A195-4114D059BB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19065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Connettore 2 2">
            <a:extLst>
              <a:ext uri="{FF2B5EF4-FFF2-40B4-BE49-F238E27FC236}">
                <a16:creationId xmlns:a16="http://schemas.microsoft.com/office/drawing/2014/main" id="{EF881B2D-A918-134E-4A97-655D5764B14B}"/>
              </a:ext>
            </a:extLst>
          </p:cNvPr>
          <p:cNvCxnSpPr>
            <a:cxnSpLocks/>
          </p:cNvCxnSpPr>
          <p:nvPr/>
        </p:nvCxnSpPr>
        <p:spPr>
          <a:xfrm>
            <a:off x="4121548" y="2002647"/>
            <a:ext cx="31350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Connettore 2 5">
            <a:extLst>
              <a:ext uri="{FF2B5EF4-FFF2-40B4-BE49-F238E27FC236}">
                <a16:creationId xmlns:a16="http://schemas.microsoft.com/office/drawing/2014/main" id="{4051E9DB-3F2D-1E9E-0D9C-86A4CDFD42B5}"/>
              </a:ext>
            </a:extLst>
          </p:cNvPr>
          <p:cNvCxnSpPr>
            <a:cxnSpLocks/>
          </p:cNvCxnSpPr>
          <p:nvPr/>
        </p:nvCxnSpPr>
        <p:spPr>
          <a:xfrm>
            <a:off x="6286113" y="3520115"/>
            <a:ext cx="31350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47565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27BE60C-57C5-2D0C-55CF-09A2490052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8A026FF4-7B59-CB79-5AB1-FFBA5AE9C9EE}"/>
              </a:ext>
            </a:extLst>
          </p:cNvPr>
          <p:cNvPicPr>
            <a:picLocks noChangeAspect="1"/>
          </p:cNvPicPr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3" y="6185433"/>
            <a:ext cx="2718045" cy="44453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EB9F7DF7-8E34-B8C3-2A4B-9B0FE24D6632}"/>
              </a:ext>
            </a:extLst>
          </p:cNvPr>
          <p:cNvPicPr>
            <a:picLocks noChangeAspect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DE25AD97-7F99-6D2F-9E10-57E002E37160}"/>
              </a:ext>
            </a:extLst>
          </p:cNvPr>
          <p:cNvCxnSpPr/>
          <p:nvPr/>
        </p:nvCxnSpPr>
        <p:spPr>
          <a:xfrm>
            <a:off x="1407111" y="71386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22BA0BE2-56D8-5A29-06D1-7014CD3A1E19}"/>
              </a:ext>
            </a:extLst>
          </p:cNvPr>
          <p:cNvCxnSpPr/>
          <p:nvPr/>
        </p:nvCxnSpPr>
        <p:spPr>
          <a:xfrm>
            <a:off x="1407112" y="184435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B83D3D61-76A4-8988-CADD-57A10DC97174}"/>
              </a:ext>
            </a:extLst>
          </p:cNvPr>
          <p:cNvPicPr>
            <a:picLocks noChangeAspect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6BB38A25-2BC7-E397-A050-FEB3E4B4B3AE}"/>
              </a:ext>
            </a:extLst>
          </p:cNvPr>
          <p:cNvSpPr txBox="1"/>
          <p:nvPr/>
        </p:nvSpPr>
        <p:spPr>
          <a:xfrm>
            <a:off x="1174040" y="1101986"/>
            <a:ext cx="10677522" cy="3647152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457200" indent="-4572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100" dirty="0">
                <a:latin typeface="Bembo"/>
              </a:rPr>
              <a:t>The </a:t>
            </a:r>
            <a:r>
              <a:rPr lang="it-IT" sz="2100" dirty="0" err="1">
                <a:latin typeface="Bembo"/>
              </a:rPr>
              <a:t>most</a:t>
            </a:r>
            <a:r>
              <a:rPr lang="it-IT" sz="2100" dirty="0">
                <a:latin typeface="Bembo"/>
              </a:rPr>
              <a:t> </a:t>
            </a:r>
            <a:r>
              <a:rPr lang="it-IT" sz="2100" dirty="0" err="1">
                <a:latin typeface="Bembo"/>
              </a:rPr>
              <a:t>frequent</a:t>
            </a:r>
            <a:r>
              <a:rPr lang="it-IT" sz="2100" dirty="0">
                <a:latin typeface="Bembo"/>
              </a:rPr>
              <a:t> </a:t>
            </a:r>
            <a:r>
              <a:rPr lang="it-IT" sz="2100" b="1" dirty="0">
                <a:latin typeface="Bembo"/>
              </a:rPr>
              <a:t>linkage </a:t>
            </a:r>
            <a:r>
              <a:rPr lang="it-IT" sz="2100" dirty="0">
                <a:latin typeface="Bembo"/>
              </a:rPr>
              <a:t>in </a:t>
            </a:r>
            <a:r>
              <a:rPr lang="it-IT" sz="2100" dirty="0" err="1">
                <a:latin typeface="Bembo"/>
              </a:rPr>
              <a:t>both</a:t>
            </a:r>
            <a:r>
              <a:rPr lang="it-IT" sz="2100" dirty="0">
                <a:latin typeface="Bembo"/>
              </a:rPr>
              <a:t> </a:t>
            </a:r>
            <a:r>
              <a:rPr lang="it-IT" sz="2100" dirty="0" err="1">
                <a:latin typeface="Bembo"/>
              </a:rPr>
              <a:t>value</a:t>
            </a:r>
            <a:r>
              <a:rPr lang="it-IT" sz="2100" dirty="0">
                <a:latin typeface="Bembo"/>
              </a:rPr>
              <a:t> chains and in </a:t>
            </a:r>
            <a:r>
              <a:rPr lang="it-IT" sz="2100" dirty="0" err="1">
                <a:latin typeface="Bembo"/>
              </a:rPr>
              <a:t>both</a:t>
            </a:r>
            <a:r>
              <a:rPr lang="it-IT" sz="2100" dirty="0">
                <a:latin typeface="Bembo"/>
              </a:rPr>
              <a:t> countries </a:t>
            </a:r>
            <a:r>
              <a:rPr lang="it-IT" sz="2100" dirty="0" err="1">
                <a:latin typeface="Bembo"/>
              </a:rPr>
              <a:t>is</a:t>
            </a:r>
            <a:r>
              <a:rPr lang="it-IT" sz="2100" dirty="0">
                <a:latin typeface="Bembo"/>
              </a:rPr>
              <a:t> that </a:t>
            </a:r>
            <a:r>
              <a:rPr lang="it-IT" sz="2100" b="1" dirty="0" err="1">
                <a:latin typeface="Bembo"/>
              </a:rPr>
              <a:t>related</a:t>
            </a:r>
            <a:r>
              <a:rPr lang="it-IT" sz="2100" b="1" dirty="0">
                <a:latin typeface="Bembo"/>
              </a:rPr>
              <a:t> to </a:t>
            </a:r>
            <a:r>
              <a:rPr lang="it-IT" sz="2100" b="1" dirty="0" err="1">
                <a:latin typeface="Bembo"/>
              </a:rPr>
              <a:t>advisory</a:t>
            </a:r>
            <a:r>
              <a:rPr lang="it-IT" sz="2100" b="1" dirty="0">
                <a:latin typeface="Bembo"/>
              </a:rPr>
              <a:t>, support, and training services.</a:t>
            </a:r>
          </a:p>
          <a:p>
            <a:pPr marL="457200" indent="-4572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en-US" sz="2100" dirty="0">
                <a:latin typeface="Bembo"/>
              </a:rPr>
              <a:t>The average </a:t>
            </a:r>
            <a:r>
              <a:rPr lang="en-US" sz="2100" b="1" dirty="0">
                <a:latin typeface="Bembo"/>
              </a:rPr>
              <a:t>level of satisfaction </a:t>
            </a:r>
            <a:r>
              <a:rPr lang="en-US" sz="2100" dirty="0">
                <a:latin typeface="Bembo"/>
              </a:rPr>
              <a:t>of the SMEs towards the relations they build with the identified key actors is </a:t>
            </a:r>
            <a:r>
              <a:rPr lang="en-US" sz="2100" b="1" dirty="0">
                <a:latin typeface="Bembo"/>
              </a:rPr>
              <a:t>satisfying      </a:t>
            </a:r>
            <a:r>
              <a:rPr lang="en-US" sz="2100" dirty="0">
                <a:latin typeface="Bembo"/>
              </a:rPr>
              <a:t>most appreciated features of the interactions: </a:t>
            </a:r>
            <a:r>
              <a:rPr lang="en-US" sz="2100" b="1" dirty="0">
                <a:latin typeface="Bembo"/>
              </a:rPr>
              <a:t>trust</a:t>
            </a:r>
            <a:r>
              <a:rPr lang="en-US" sz="2100" dirty="0">
                <a:latin typeface="Bembo"/>
              </a:rPr>
              <a:t> and </a:t>
            </a:r>
            <a:r>
              <a:rPr lang="en-US" sz="2100" b="1" dirty="0">
                <a:latin typeface="Bembo"/>
              </a:rPr>
              <a:t>reliability</a:t>
            </a:r>
          </a:p>
          <a:p>
            <a:pPr marL="457200" indent="-4572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100" dirty="0">
                <a:latin typeface="Bembo"/>
              </a:rPr>
              <a:t>The </a:t>
            </a:r>
            <a:r>
              <a:rPr lang="it-IT" sz="2100" dirty="0" err="1">
                <a:latin typeface="Bembo"/>
              </a:rPr>
              <a:t>expected</a:t>
            </a:r>
            <a:r>
              <a:rPr lang="it-IT" sz="2100" dirty="0">
                <a:latin typeface="Bembo"/>
              </a:rPr>
              <a:t> </a:t>
            </a:r>
            <a:r>
              <a:rPr lang="it-IT" sz="2100" dirty="0" err="1">
                <a:latin typeface="Bembo"/>
              </a:rPr>
              <a:t>effects</a:t>
            </a:r>
            <a:r>
              <a:rPr lang="it-IT" sz="2100" dirty="0">
                <a:latin typeface="Bembo"/>
              </a:rPr>
              <a:t> are </a:t>
            </a:r>
            <a:r>
              <a:rPr lang="it-IT" sz="2100" dirty="0" err="1">
                <a:latin typeface="Bembo"/>
              </a:rPr>
              <a:t>uniform</a:t>
            </a:r>
            <a:r>
              <a:rPr lang="it-IT" sz="2100" dirty="0">
                <a:latin typeface="Bembo"/>
              </a:rPr>
              <a:t>. </a:t>
            </a:r>
            <a:r>
              <a:rPr lang="en-US" sz="2100" dirty="0">
                <a:latin typeface="Bembo"/>
              </a:rPr>
              <a:t>The main network reconfiguration is going to affect  mostly the </a:t>
            </a:r>
            <a:r>
              <a:rPr lang="en-US" sz="2100" b="1" dirty="0">
                <a:latin typeface="Bembo"/>
              </a:rPr>
              <a:t>raw materials suppliers </a:t>
            </a:r>
            <a:r>
              <a:rPr lang="en-US" sz="2100" dirty="0">
                <a:latin typeface="Bembo"/>
              </a:rPr>
              <a:t>in mango value chain, the </a:t>
            </a:r>
            <a:r>
              <a:rPr lang="en-US" sz="2100" b="1" dirty="0">
                <a:latin typeface="Bembo"/>
              </a:rPr>
              <a:t>providers of advisory, support, and training services</a:t>
            </a:r>
            <a:r>
              <a:rPr lang="en-US" sz="2100" dirty="0">
                <a:latin typeface="Bembo"/>
              </a:rPr>
              <a:t>, and those </a:t>
            </a:r>
            <a:r>
              <a:rPr lang="en-US" sz="2100" b="1" dirty="0">
                <a:latin typeface="Bembo"/>
              </a:rPr>
              <a:t>actors who deal with equipment supply and maintenance</a:t>
            </a:r>
            <a:r>
              <a:rPr lang="en-US" sz="2100" dirty="0">
                <a:latin typeface="Bembo"/>
              </a:rPr>
              <a:t>. </a:t>
            </a:r>
          </a:p>
          <a:p>
            <a:pPr marL="457200" indent="-4572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en-US" sz="2100" b="1" dirty="0">
                <a:latin typeface="Bembo"/>
              </a:rPr>
              <a:t>Focus group </a:t>
            </a:r>
            <a:r>
              <a:rPr lang="en-US" sz="2100" dirty="0">
                <a:latin typeface="Bembo"/>
              </a:rPr>
              <a:t>technique represents an interesting tool for analyzing the state-of-the-art of the socio-organizational environment before an implementation. This tool might help policymakers in developing and enriching their </a:t>
            </a:r>
            <a:r>
              <a:rPr lang="en-US" sz="2100" b="1" dirty="0">
                <a:latin typeface="Bembo"/>
              </a:rPr>
              <a:t>awareness of an intervention setting</a:t>
            </a:r>
            <a:r>
              <a:rPr lang="en-US" sz="2100" dirty="0">
                <a:latin typeface="Bembo"/>
              </a:rPr>
              <a:t>, making the intervention </a:t>
            </a:r>
            <a:r>
              <a:rPr lang="en-US" sz="2100" b="1" dirty="0">
                <a:latin typeface="Bembo"/>
              </a:rPr>
              <a:t>more targeted </a:t>
            </a:r>
            <a:r>
              <a:rPr lang="en-US" sz="2100" dirty="0">
                <a:latin typeface="Bembo"/>
              </a:rPr>
              <a:t>and </a:t>
            </a:r>
            <a:r>
              <a:rPr lang="en-US" sz="2100" b="1" dirty="0">
                <a:latin typeface="Bembo"/>
              </a:rPr>
              <a:t>in line with the needs</a:t>
            </a:r>
            <a:r>
              <a:rPr lang="en-US" sz="2100" dirty="0">
                <a:latin typeface="Bembo"/>
              </a:rPr>
              <a:t> of those who will receive that intervention itself.</a:t>
            </a:r>
            <a:endParaRPr lang="it-IT" sz="2100" dirty="0">
              <a:latin typeface="Bembo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904D6FBD-2B69-EECD-34F9-EA1320DFC86C}"/>
              </a:ext>
            </a:extLst>
          </p:cNvPr>
          <p:cNvSpPr txBox="1"/>
          <p:nvPr/>
        </p:nvSpPr>
        <p:spPr>
          <a:xfrm>
            <a:off x="1359521" y="-63654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VI.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Conclusions</a:t>
            </a:r>
            <a:endParaRPr lang="it-IT" sz="2600" b="1" dirty="0">
              <a:solidFill>
                <a:srgbClr val="4FB05B"/>
              </a:solidFill>
              <a:latin typeface="Bembo" panose="02020502050201020203" pitchFamily="18" charset="0"/>
              <a:cs typeface="Arial" panose="020B0604020202020204" pitchFamily="34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D1680A12-9A7D-09B0-00A5-7A1E5C541169}"/>
              </a:ext>
            </a:extLst>
          </p:cNvPr>
          <p:cNvSpPr txBox="1"/>
          <p:nvPr/>
        </p:nvSpPr>
        <p:spPr>
          <a:xfrm>
            <a:off x="2594199" y="6330565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19" name="Picture 2" descr="Roma TRE - SOA dell&amp;#39;Area Telecomunicazioni">
            <a:extLst>
              <a:ext uri="{FF2B5EF4-FFF2-40B4-BE49-F238E27FC236}">
                <a16:creationId xmlns:a16="http://schemas.microsoft.com/office/drawing/2014/main" id="{C35E4BFD-B958-4533-12D3-6760766635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185433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ttore 2 3">
            <a:extLst>
              <a:ext uri="{FF2B5EF4-FFF2-40B4-BE49-F238E27FC236}">
                <a16:creationId xmlns:a16="http://schemas.microsoft.com/office/drawing/2014/main" id="{A2D3B5C8-BFF0-ABE9-4E06-80DCCCA3503E}"/>
              </a:ext>
            </a:extLst>
          </p:cNvPr>
          <p:cNvCxnSpPr>
            <a:cxnSpLocks/>
          </p:cNvCxnSpPr>
          <p:nvPr/>
        </p:nvCxnSpPr>
        <p:spPr>
          <a:xfrm>
            <a:off x="4064013" y="2303093"/>
            <a:ext cx="313509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76031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D4B3D0F-5CBD-2AF2-3421-83B9070D16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 descr="Immagine che contiene vestiti, persona, interno, donna&#10;&#10;Descrizione generata automaticamente">
            <a:extLst>
              <a:ext uri="{FF2B5EF4-FFF2-40B4-BE49-F238E27FC236}">
                <a16:creationId xmlns:a16="http://schemas.microsoft.com/office/drawing/2014/main" id="{FC60FB59-361A-CCCF-590D-1187E827570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t="25000"/>
          <a:stretch/>
        </p:blipFill>
        <p:spPr>
          <a:xfrm>
            <a:off x="0" y="0"/>
            <a:ext cx="12191979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DE2E10BD-3A42-A282-18BA-B49FF6092830}"/>
              </a:ext>
            </a:extLst>
          </p:cNvPr>
          <p:cNvSpPr txBox="1"/>
          <p:nvPr/>
        </p:nvSpPr>
        <p:spPr>
          <a:xfrm>
            <a:off x="5007429" y="194884"/>
            <a:ext cx="718457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500" b="1" dirty="0">
                <a:latin typeface="Bembo" panose="02020502050201020203" pitchFamily="18" charset="0"/>
              </a:rPr>
              <a:t>Thank </a:t>
            </a:r>
            <a:r>
              <a:rPr lang="it-IT" sz="4500" b="1" dirty="0" err="1">
                <a:latin typeface="Bembo" panose="02020502050201020203" pitchFamily="18" charset="0"/>
              </a:rPr>
              <a:t>you</a:t>
            </a:r>
            <a:r>
              <a:rPr lang="it-IT" sz="4500" b="1" dirty="0">
                <a:latin typeface="Bembo" panose="02020502050201020203" pitchFamily="18" charset="0"/>
              </a:rPr>
              <a:t> for </a:t>
            </a:r>
            <a:r>
              <a:rPr lang="it-IT" sz="4500" b="1" dirty="0" err="1">
                <a:latin typeface="Bembo" panose="02020502050201020203" pitchFamily="18" charset="0"/>
              </a:rPr>
              <a:t>your</a:t>
            </a:r>
            <a:r>
              <a:rPr lang="it-IT" sz="4500" b="1" dirty="0">
                <a:latin typeface="Bembo" panose="02020502050201020203" pitchFamily="18" charset="0"/>
              </a:rPr>
              <a:t> attention!</a:t>
            </a:r>
          </a:p>
        </p:txBody>
      </p:sp>
    </p:spTree>
    <p:extLst>
      <p:ext uri="{BB962C8B-B14F-4D97-AF65-F5344CB8AC3E}">
        <p14:creationId xmlns:p14="http://schemas.microsoft.com/office/powerpoint/2010/main" val="1251430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8306" y="6358657"/>
            <a:ext cx="2614344" cy="427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8675" y="989268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78675" y="474721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7556A9-7F0D-B49B-636F-20D0E6324A3A}"/>
              </a:ext>
            </a:extLst>
          </p:cNvPr>
          <p:cNvSpPr txBox="1"/>
          <p:nvPr/>
        </p:nvSpPr>
        <p:spPr>
          <a:xfrm>
            <a:off x="1407112" y="196293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I. Research questions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17A62DA3-DB60-1783-9774-329B56D3AD3F}"/>
              </a:ext>
            </a:extLst>
          </p:cNvPr>
          <p:cNvSpPr txBox="1"/>
          <p:nvPr/>
        </p:nvSpPr>
        <p:spPr>
          <a:xfrm>
            <a:off x="2865478" y="6433942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2" name="Picture 2" descr="Roma TRE - SOA dell&amp;#39;Area Telecomunicazioni">
            <a:extLst>
              <a:ext uri="{FF2B5EF4-FFF2-40B4-BE49-F238E27FC236}">
                <a16:creationId xmlns:a16="http://schemas.microsoft.com/office/drawing/2014/main" id="{812FEE1B-DAB0-6F2D-22A4-F315F50A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ZoneTexte 11">
            <a:extLst>
              <a:ext uri="{FF2B5EF4-FFF2-40B4-BE49-F238E27FC236}">
                <a16:creationId xmlns:a16="http://schemas.microsoft.com/office/drawing/2014/main" id="{9D2EE5FE-F1E3-5E03-6EAE-82A391FFC66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1910324"/>
              </p:ext>
            </p:extLst>
          </p:nvPr>
        </p:nvGraphicFramePr>
        <p:xfrm>
          <a:off x="1093870" y="1754804"/>
          <a:ext cx="10943232" cy="26920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</p:spTree>
    <p:extLst>
      <p:ext uri="{BB962C8B-B14F-4D97-AF65-F5344CB8AC3E}">
        <p14:creationId xmlns:p14="http://schemas.microsoft.com/office/powerpoint/2010/main" val="4068382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6" y="6325127"/>
            <a:ext cx="2614344" cy="42757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>
          <a:xfrm>
            <a:off x="1478675" y="989268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1478675" y="474721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/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196008C-2C49-4C60-8C25-81418C40133B}"/>
              </a:ext>
            </a:extLst>
          </p:cNvPr>
          <p:cNvSpPr txBox="1"/>
          <p:nvPr/>
        </p:nvSpPr>
        <p:spPr>
          <a:xfrm>
            <a:off x="1372588" y="1031088"/>
            <a:ext cx="10684846" cy="4590221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200" b="1" dirty="0">
                <a:latin typeface="Bembo"/>
              </a:rPr>
              <a:t>Innovation </a:t>
            </a:r>
            <a:r>
              <a:rPr lang="it-IT" sz="2200" dirty="0" err="1">
                <a:latin typeface="Bembo"/>
              </a:rPr>
              <a:t>means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converting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>
                <a:latin typeface="Bembo"/>
              </a:rPr>
              <a:t>an </a:t>
            </a:r>
            <a:r>
              <a:rPr lang="it-IT" sz="2200" dirty="0" err="1">
                <a:latin typeface="Bembo"/>
              </a:rPr>
              <a:t>invention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into</a:t>
            </a:r>
            <a:r>
              <a:rPr lang="it-IT" sz="2200" dirty="0">
                <a:latin typeface="Bembo"/>
              </a:rPr>
              <a:t> </a:t>
            </a:r>
            <a:r>
              <a:rPr lang="it-IT" sz="2200" dirty="0" err="1">
                <a:latin typeface="Bembo"/>
              </a:rPr>
              <a:t>actionable</a:t>
            </a:r>
            <a:r>
              <a:rPr lang="it-IT" sz="2200" dirty="0">
                <a:latin typeface="Bembo"/>
              </a:rPr>
              <a:t> reality (</a:t>
            </a:r>
            <a:r>
              <a:rPr lang="it-IT" sz="2200" dirty="0" err="1">
                <a:latin typeface="Bembo"/>
              </a:rPr>
              <a:t>Kashani</a:t>
            </a:r>
            <a:r>
              <a:rPr lang="it-IT" sz="2200" dirty="0">
                <a:latin typeface="Bembo"/>
              </a:rPr>
              <a:t> and </a:t>
            </a:r>
            <a:r>
              <a:rPr lang="it-IT" sz="2200" dirty="0" err="1">
                <a:latin typeface="Bembo"/>
              </a:rPr>
              <a:t>Roshani</a:t>
            </a:r>
            <a:r>
              <a:rPr lang="it-IT" sz="2200" dirty="0">
                <a:latin typeface="Bembo"/>
              </a:rPr>
              <a:t> 2019) and </a:t>
            </a:r>
            <a:r>
              <a:rPr lang="it-IT" sz="2200" dirty="0" err="1">
                <a:latin typeface="Bembo"/>
              </a:rPr>
              <a:t>consists</a:t>
            </a:r>
            <a:r>
              <a:rPr lang="it-IT" sz="2200" dirty="0">
                <a:latin typeface="Bembo"/>
              </a:rPr>
              <a:t> of a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multilevel </a:t>
            </a:r>
            <a:r>
              <a:rPr lang="it-IT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process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>
                <a:latin typeface="Bembo"/>
              </a:rPr>
              <a:t>that </a:t>
            </a:r>
            <a:r>
              <a:rPr lang="it-IT" sz="2200" dirty="0" err="1">
                <a:latin typeface="Bembo"/>
              </a:rPr>
              <a:t>goes</a:t>
            </a:r>
            <a:r>
              <a:rPr lang="it-IT" sz="2200" dirty="0">
                <a:latin typeface="Bembo"/>
              </a:rPr>
              <a:t> through a </a:t>
            </a:r>
            <a:r>
              <a:rPr lang="it-IT" sz="2200" dirty="0" err="1">
                <a:latin typeface="Bembo"/>
              </a:rPr>
              <a:t>combination</a:t>
            </a:r>
            <a:r>
              <a:rPr lang="it-IT" sz="2200" dirty="0">
                <a:latin typeface="Bembo"/>
              </a:rPr>
              <a:t> of </a:t>
            </a:r>
            <a:r>
              <a:rPr lang="it-IT" sz="2200" dirty="0" err="1">
                <a:latin typeface="Bembo"/>
              </a:rPr>
              <a:t>factors</a:t>
            </a:r>
            <a:r>
              <a:rPr lang="it-IT" sz="2200" dirty="0">
                <a:latin typeface="Bembo"/>
              </a:rPr>
              <a:t> (i.e., </a:t>
            </a:r>
            <a:r>
              <a:rPr lang="it-IT" sz="2200" dirty="0" err="1">
                <a:latin typeface="Bembo"/>
              </a:rPr>
              <a:t>its</a:t>
            </a:r>
            <a:r>
              <a:rPr lang="it-IT" sz="2200" dirty="0">
                <a:latin typeface="Bembo"/>
              </a:rPr>
              <a:t> knowledge </a:t>
            </a:r>
            <a:r>
              <a:rPr lang="it-IT" sz="2200" dirty="0" err="1">
                <a:latin typeface="Bembo"/>
              </a:rPr>
              <a:t>dissemination</a:t>
            </a:r>
            <a:r>
              <a:rPr lang="it-IT" sz="2200" dirty="0">
                <a:latin typeface="Bembo"/>
              </a:rPr>
              <a:t>, the </a:t>
            </a:r>
            <a:r>
              <a:rPr lang="it-IT" sz="2200" dirty="0" err="1">
                <a:latin typeface="Bembo"/>
              </a:rPr>
              <a:t>interdependecies</a:t>
            </a:r>
            <a:r>
              <a:rPr lang="it-IT" sz="2200" dirty="0">
                <a:latin typeface="Bembo"/>
              </a:rPr>
              <a:t> and interactions </a:t>
            </a:r>
            <a:r>
              <a:rPr lang="it-IT" sz="2200" dirty="0" err="1">
                <a:latin typeface="Bembo"/>
              </a:rPr>
              <a:t>among</a:t>
            </a:r>
            <a:r>
              <a:rPr lang="it-IT" sz="2200" dirty="0">
                <a:latin typeface="Bembo"/>
              </a:rPr>
              <a:t> the </a:t>
            </a:r>
            <a:r>
              <a:rPr lang="it-IT" sz="2200" dirty="0" err="1">
                <a:latin typeface="Bembo"/>
              </a:rPr>
              <a:t>actors</a:t>
            </a:r>
            <a:r>
              <a:rPr lang="it-IT" sz="2200" dirty="0">
                <a:latin typeface="Bembo"/>
              </a:rPr>
              <a:t>, the role </a:t>
            </a:r>
            <a:r>
              <a:rPr lang="it-IT" sz="2200" dirty="0" err="1">
                <a:latin typeface="Bembo"/>
              </a:rPr>
              <a:t>played</a:t>
            </a:r>
            <a:r>
              <a:rPr lang="it-IT" sz="2200" dirty="0">
                <a:latin typeface="Bembo"/>
              </a:rPr>
              <a:t> by the institutions, and so </a:t>
            </a:r>
            <a:r>
              <a:rPr lang="it-IT" sz="2200" dirty="0" err="1">
                <a:latin typeface="Bembo"/>
              </a:rPr>
              <a:t>forth</a:t>
            </a:r>
            <a:r>
              <a:rPr lang="it-IT" sz="2200" dirty="0">
                <a:latin typeface="Bembo"/>
              </a:rPr>
              <a:t>) (</a:t>
            </a:r>
            <a:r>
              <a:rPr lang="it-IT" sz="2200" dirty="0" err="1">
                <a:latin typeface="Bembo"/>
              </a:rPr>
              <a:t>Geels</a:t>
            </a:r>
            <a:r>
              <a:rPr lang="it-IT" sz="2200" dirty="0">
                <a:latin typeface="Bembo"/>
              </a:rPr>
              <a:t> 2005).</a:t>
            </a:r>
          </a:p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endParaRPr lang="it-IT" sz="2200" dirty="0">
              <a:latin typeface="Bembo"/>
            </a:endParaRPr>
          </a:p>
          <a:p>
            <a:pPr algn="ctr">
              <a:lnSpc>
                <a:spcPct val="150000"/>
              </a:lnSpc>
              <a:buClr>
                <a:srgbClr val="4FB05B"/>
              </a:buClr>
            </a:pPr>
            <a:endParaRPr lang="it-IT" sz="2200" dirty="0">
              <a:latin typeface="Bembo"/>
            </a:endParaRP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b="1" dirty="0" err="1">
                <a:latin typeface="Bembo"/>
              </a:rPr>
              <a:t>process</a:t>
            </a:r>
            <a:r>
              <a:rPr lang="it-IT" sz="2200" b="1" dirty="0">
                <a:latin typeface="Bembo"/>
              </a:rPr>
              <a:t> of </a:t>
            </a:r>
            <a:r>
              <a:rPr lang="it-IT" sz="2200" b="1" dirty="0" err="1">
                <a:latin typeface="Bembo"/>
              </a:rPr>
              <a:t>translation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(</a:t>
            </a:r>
            <a:r>
              <a:rPr lang="it-IT" sz="2200" dirty="0" err="1">
                <a:latin typeface="Bembo"/>
              </a:rPr>
              <a:t>Callon</a:t>
            </a:r>
            <a:r>
              <a:rPr lang="it-IT" sz="2200" dirty="0">
                <a:latin typeface="Bembo"/>
              </a:rPr>
              <a:t> 1984) where 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knowledge brokers </a:t>
            </a:r>
            <a:r>
              <a:rPr lang="it-IT" sz="2200" dirty="0">
                <a:latin typeface="Bembo"/>
              </a:rPr>
              <a:t>(Boari and </a:t>
            </a:r>
            <a:r>
              <a:rPr lang="it-IT" sz="2200" dirty="0" err="1">
                <a:latin typeface="Bembo"/>
              </a:rPr>
              <a:t>Riboldazzi</a:t>
            </a:r>
            <a:r>
              <a:rPr lang="it-IT" sz="2200" dirty="0">
                <a:latin typeface="Bembo"/>
              </a:rPr>
              <a:t> 2014)</a:t>
            </a:r>
            <a:r>
              <a:rPr lang="it-IT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/>
              </a:rPr>
              <a:t> </a:t>
            </a:r>
            <a:r>
              <a:rPr lang="it-IT" sz="2200" dirty="0">
                <a:latin typeface="Bembo"/>
              </a:rPr>
              <a:t>play a key role 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200" b="1" dirty="0" err="1">
                <a:latin typeface="Bembo"/>
              </a:rPr>
              <a:t>process</a:t>
            </a:r>
            <a:r>
              <a:rPr lang="it-IT" sz="2200" b="1" dirty="0">
                <a:latin typeface="Bembo"/>
              </a:rPr>
              <a:t> of </a:t>
            </a:r>
            <a:r>
              <a:rPr lang="it-IT" sz="2200" b="1" dirty="0" err="1">
                <a:latin typeface="Bembo"/>
              </a:rPr>
              <a:t>reconfiguration</a:t>
            </a:r>
            <a:r>
              <a:rPr lang="it-IT" sz="2200" b="1" dirty="0">
                <a:latin typeface="Bembo"/>
              </a:rPr>
              <a:t> </a:t>
            </a:r>
            <a:r>
              <a:rPr lang="it-IT" sz="2200" dirty="0">
                <a:latin typeface="Bembo"/>
              </a:rPr>
              <a:t>(</a:t>
            </a:r>
            <a:r>
              <a:rPr lang="it-IT" sz="2200" dirty="0" err="1">
                <a:latin typeface="Bembo"/>
              </a:rPr>
              <a:t>Geels</a:t>
            </a:r>
            <a:r>
              <a:rPr lang="it-IT" sz="2200" dirty="0">
                <a:latin typeface="Bembo"/>
              </a:rPr>
              <a:t> 2002) of user practices, network, </a:t>
            </a:r>
            <a:r>
              <a:rPr lang="it-IT" sz="2200" dirty="0" err="1">
                <a:latin typeface="Bembo"/>
              </a:rPr>
              <a:t>infrastructures</a:t>
            </a:r>
            <a:r>
              <a:rPr lang="it-IT" sz="2200" dirty="0">
                <a:latin typeface="Bembo"/>
              </a:rPr>
              <a:t>, etc.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1A7556A9-7F0D-B49B-636F-20D0E6324A3A}"/>
              </a:ext>
            </a:extLst>
          </p:cNvPr>
          <p:cNvSpPr txBox="1"/>
          <p:nvPr/>
        </p:nvSpPr>
        <p:spPr>
          <a:xfrm>
            <a:off x="1407112" y="196293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II.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Theoretical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framework (1)</a:t>
            </a: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807AA9F8-1B7C-D7C4-2481-833CBC4AC889}"/>
              </a:ext>
            </a:extLst>
          </p:cNvPr>
          <p:cNvSpPr txBox="1"/>
          <p:nvPr/>
        </p:nvSpPr>
        <p:spPr>
          <a:xfrm>
            <a:off x="2714613" y="6474283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sp>
        <p:nvSpPr>
          <p:cNvPr id="6" name="Freccia a destra 5">
            <a:extLst>
              <a:ext uri="{FF2B5EF4-FFF2-40B4-BE49-F238E27FC236}">
                <a16:creationId xmlns:a16="http://schemas.microsoft.com/office/drawing/2014/main" id="{2AF1EF38-1522-5158-04D6-EADF55CA68C7}"/>
              </a:ext>
            </a:extLst>
          </p:cNvPr>
          <p:cNvSpPr/>
          <p:nvPr/>
        </p:nvSpPr>
        <p:spPr>
          <a:xfrm rot="16200000" flipH="1">
            <a:off x="6478439" y="3402419"/>
            <a:ext cx="477908" cy="549069"/>
          </a:xfrm>
          <a:prstGeom prst="rightArrow">
            <a:avLst/>
          </a:prstGeom>
          <a:solidFill>
            <a:srgbClr val="78C38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9" name="Picture 2" descr="Roma TRE - SOA dell&amp;#39;Area Telecomunicazioni">
            <a:extLst>
              <a:ext uri="{FF2B5EF4-FFF2-40B4-BE49-F238E27FC236}">
                <a16:creationId xmlns:a16="http://schemas.microsoft.com/office/drawing/2014/main" id="{8BD21C40-87AE-4F2E-6EEC-946434FEA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637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3D4F05E-35CC-824A-7339-8B25F364A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27A4D59-0536-C05C-CBDA-44CAA6C0B2CC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136" y="6325127"/>
            <a:ext cx="2614344" cy="42757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36B7C27-6118-173D-EC7F-5E7B586F9D81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C8E8CA97-87D6-21B4-ABFC-32C1F0036923}"/>
              </a:ext>
            </a:extLst>
          </p:cNvPr>
          <p:cNvCxnSpPr/>
          <p:nvPr/>
        </p:nvCxnSpPr>
        <p:spPr>
          <a:xfrm>
            <a:off x="1478675" y="989268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B1071FA5-53C9-1109-9021-51D3303FB3D9}"/>
              </a:ext>
            </a:extLst>
          </p:cNvPr>
          <p:cNvCxnSpPr/>
          <p:nvPr/>
        </p:nvCxnSpPr>
        <p:spPr>
          <a:xfrm>
            <a:off x="1478675" y="474721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3867DA37-FAEF-E0A6-18CA-42CD116F606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C49106CE-1D76-60FC-779E-D70264C279E4}"/>
              </a:ext>
            </a:extLst>
          </p:cNvPr>
          <p:cNvSpPr txBox="1"/>
          <p:nvPr/>
        </p:nvSpPr>
        <p:spPr>
          <a:xfrm>
            <a:off x="1276976" y="1178059"/>
            <a:ext cx="10640204" cy="4972387"/>
          </a:xfrm>
          <a:prstGeom prst="rect">
            <a:avLst/>
          </a:prstGeom>
          <a:noFill/>
        </p:spPr>
        <p:txBody>
          <a:bodyPr wrap="square" lIns="36000" rIns="36000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300" b="1" dirty="0">
                <a:latin typeface="Bembo"/>
              </a:rPr>
              <a:t>Access to energy </a:t>
            </a:r>
            <a:r>
              <a:rPr lang="it-IT" sz="2300" b="1" dirty="0" err="1">
                <a:latin typeface="Bembo"/>
              </a:rPr>
              <a:t>innovation</a:t>
            </a:r>
            <a:r>
              <a:rPr lang="it-IT" sz="2300" b="1" dirty="0">
                <a:latin typeface="Bembo"/>
              </a:rPr>
              <a:t> </a:t>
            </a:r>
            <a:r>
              <a:rPr lang="it-IT" sz="2300" b="1" dirty="0" err="1">
                <a:latin typeface="Bembo"/>
              </a:rPr>
              <a:t>technologies</a:t>
            </a:r>
            <a:r>
              <a:rPr lang="it-IT" sz="2300" b="1" dirty="0">
                <a:latin typeface="Bembo"/>
              </a:rPr>
              <a:t> </a:t>
            </a:r>
            <a:r>
              <a:rPr lang="it-IT" sz="2300" dirty="0">
                <a:latin typeface="Bembo"/>
              </a:rPr>
              <a:t>in West Africa </a:t>
            </a:r>
            <a:r>
              <a:rPr lang="it-IT" sz="2300" dirty="0" err="1">
                <a:latin typeface="Bembo"/>
              </a:rPr>
              <a:t>is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rather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challenging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because</a:t>
            </a:r>
            <a:r>
              <a:rPr lang="it-IT" sz="2300" dirty="0">
                <a:latin typeface="Bembo"/>
              </a:rPr>
              <a:t> energy supply </a:t>
            </a:r>
            <a:r>
              <a:rPr lang="it-IT" sz="2300" dirty="0" err="1">
                <a:latin typeface="Bembo"/>
              </a:rPr>
              <a:t>is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expensive</a:t>
            </a:r>
            <a:r>
              <a:rPr lang="it-IT" sz="2300" dirty="0">
                <a:latin typeface="Bembo"/>
              </a:rPr>
              <a:t>, </a:t>
            </a:r>
            <a:r>
              <a:rPr lang="it-IT" sz="2300" dirty="0" err="1">
                <a:latin typeface="Bembo"/>
              </a:rPr>
              <a:t>unrealiable</a:t>
            </a:r>
            <a:r>
              <a:rPr lang="it-IT" sz="2300" dirty="0">
                <a:latin typeface="Bembo"/>
              </a:rPr>
              <a:t> and </a:t>
            </a:r>
            <a:r>
              <a:rPr lang="it-IT" sz="2300" dirty="0" err="1">
                <a:latin typeface="Bembo"/>
              </a:rPr>
              <a:t>irregular</a:t>
            </a:r>
            <a:r>
              <a:rPr lang="it-IT" sz="2300" dirty="0">
                <a:latin typeface="Bembo"/>
              </a:rPr>
              <a:t>, </a:t>
            </a:r>
            <a:r>
              <a:rPr lang="it-IT" sz="2300" dirty="0" err="1">
                <a:latin typeface="Bembo"/>
              </a:rPr>
              <a:t>especially</a:t>
            </a:r>
            <a:r>
              <a:rPr lang="it-IT" sz="2300" dirty="0">
                <a:latin typeface="Bembo"/>
              </a:rPr>
              <a:t> in rural </a:t>
            </a:r>
            <a:r>
              <a:rPr lang="it-IT" sz="2300" dirty="0" err="1">
                <a:latin typeface="Bembo"/>
              </a:rPr>
              <a:t>areas</a:t>
            </a:r>
            <a:r>
              <a:rPr lang="it-IT" sz="2300" dirty="0">
                <a:latin typeface="Bembo"/>
              </a:rPr>
              <a:t>.</a:t>
            </a:r>
          </a:p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300" dirty="0">
                <a:latin typeface="Bembo"/>
              </a:rPr>
              <a:t>For food-processing  </a:t>
            </a:r>
            <a:r>
              <a:rPr lang="it-IT" sz="2300" dirty="0" err="1">
                <a:latin typeface="Bembo"/>
              </a:rPr>
              <a:t>SMEs</a:t>
            </a:r>
            <a:r>
              <a:rPr lang="it-IT" sz="2300" dirty="0">
                <a:latin typeface="Bembo"/>
              </a:rPr>
              <a:t>, the re-</a:t>
            </a:r>
            <a:r>
              <a:rPr lang="it-IT" sz="2300" dirty="0" err="1">
                <a:latin typeface="Bembo"/>
              </a:rPr>
              <a:t>introduction</a:t>
            </a:r>
            <a:r>
              <a:rPr lang="it-IT" sz="2300" dirty="0">
                <a:latin typeface="Bembo"/>
              </a:rPr>
              <a:t> of their </a:t>
            </a:r>
            <a:r>
              <a:rPr lang="it-IT" sz="2300" dirty="0" err="1">
                <a:latin typeface="Bembo"/>
              </a:rPr>
              <a:t>residues</a:t>
            </a:r>
            <a:r>
              <a:rPr lang="it-IT" sz="2300" dirty="0">
                <a:latin typeface="Bembo"/>
              </a:rPr>
              <a:t> in the production </a:t>
            </a:r>
            <a:r>
              <a:rPr lang="it-IT" sz="2300" dirty="0" err="1">
                <a:latin typeface="Bembo"/>
              </a:rPr>
              <a:t>process</a:t>
            </a:r>
            <a:r>
              <a:rPr lang="it-IT" sz="2300" dirty="0">
                <a:latin typeface="Bembo"/>
              </a:rPr>
              <a:t> might </a:t>
            </a:r>
            <a:r>
              <a:rPr lang="it-IT" sz="2300" dirty="0" err="1">
                <a:latin typeface="Bembo"/>
              </a:rPr>
              <a:t>spur</a:t>
            </a:r>
            <a:r>
              <a:rPr lang="it-IT" sz="2300" dirty="0">
                <a:latin typeface="Bembo"/>
              </a:rPr>
              <a:t> positive </a:t>
            </a:r>
            <a:r>
              <a:rPr lang="it-IT" sz="2300" dirty="0" err="1">
                <a:latin typeface="Bembo"/>
              </a:rPr>
              <a:t>effects</a:t>
            </a:r>
            <a:r>
              <a:rPr lang="it-IT" sz="2300" dirty="0">
                <a:latin typeface="Bembo"/>
              </a:rPr>
              <a:t> such </a:t>
            </a:r>
            <a:r>
              <a:rPr lang="it-IT" sz="2300" dirty="0" err="1">
                <a:latin typeface="Bembo"/>
              </a:rPr>
              <a:t>as</a:t>
            </a:r>
            <a:r>
              <a:rPr lang="it-IT" sz="2300" dirty="0">
                <a:latin typeface="Bembo"/>
              </a:rPr>
              <a:t>: 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300" dirty="0" err="1">
                <a:latin typeface="Bembo"/>
              </a:rPr>
              <a:t>Reducing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fossil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fuels</a:t>
            </a:r>
            <a:r>
              <a:rPr lang="it-IT" sz="2300" dirty="0">
                <a:latin typeface="Bembo"/>
              </a:rPr>
              <a:t> and </a:t>
            </a:r>
            <a:r>
              <a:rPr lang="it-IT" sz="2300" dirty="0" err="1">
                <a:latin typeface="Bembo"/>
              </a:rPr>
              <a:t>wood</a:t>
            </a:r>
            <a:r>
              <a:rPr lang="it-IT" sz="2300" dirty="0">
                <a:latin typeface="Bembo"/>
              </a:rPr>
              <a:t> demand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300" dirty="0" err="1">
                <a:latin typeface="Bembo"/>
              </a:rPr>
              <a:t>Avoiding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toxicity</a:t>
            </a:r>
            <a:r>
              <a:rPr lang="it-IT" sz="2300" dirty="0">
                <a:latin typeface="Bembo"/>
              </a:rPr>
              <a:t> and </a:t>
            </a:r>
            <a:r>
              <a:rPr lang="it-IT" sz="2300" dirty="0" err="1">
                <a:latin typeface="Bembo"/>
              </a:rPr>
              <a:t>pollution</a:t>
            </a:r>
            <a:r>
              <a:rPr lang="it-IT" sz="2300" dirty="0">
                <a:latin typeface="Bembo"/>
              </a:rPr>
              <a:t> due to </a:t>
            </a:r>
            <a:r>
              <a:rPr lang="it-IT" sz="2300" dirty="0" err="1">
                <a:latin typeface="Bembo"/>
              </a:rPr>
              <a:t>residues</a:t>
            </a:r>
            <a:r>
              <a:rPr lang="it-IT" sz="2300" dirty="0">
                <a:latin typeface="Bembo"/>
              </a:rPr>
              <a:t>’ management and storage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300" dirty="0">
                <a:latin typeface="Bembo"/>
              </a:rPr>
              <a:t>Optimizing </a:t>
            </a:r>
            <a:r>
              <a:rPr lang="it-IT" sz="2300" dirty="0" err="1">
                <a:latin typeface="Bembo"/>
              </a:rPr>
              <a:t>trasformation</a:t>
            </a:r>
            <a:r>
              <a:rPr lang="it-IT" sz="2300" dirty="0">
                <a:latin typeface="Bembo"/>
              </a:rPr>
              <a:t> </a:t>
            </a:r>
            <a:r>
              <a:rPr lang="it-IT" sz="2300" dirty="0" err="1">
                <a:latin typeface="Bembo"/>
              </a:rPr>
              <a:t>processes</a:t>
            </a:r>
            <a:endParaRPr lang="it-IT" sz="2300" dirty="0">
              <a:latin typeface="Bembo"/>
            </a:endParaRP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endParaRPr lang="it-IT" sz="2300" dirty="0">
              <a:latin typeface="Bembo"/>
            </a:endParaRPr>
          </a:p>
          <a:p>
            <a:pPr algn="ctr">
              <a:lnSpc>
                <a:spcPct val="150000"/>
              </a:lnSpc>
              <a:buClr>
                <a:srgbClr val="4FB05B"/>
              </a:buClr>
            </a:pPr>
            <a:endParaRPr lang="it-IT" sz="2300" dirty="0">
              <a:latin typeface="Bembo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4B87C342-C69B-21DC-4367-F2454E768313}"/>
              </a:ext>
            </a:extLst>
          </p:cNvPr>
          <p:cNvSpPr txBox="1"/>
          <p:nvPr/>
        </p:nvSpPr>
        <p:spPr>
          <a:xfrm>
            <a:off x="1407112" y="196293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II.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Theoretical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framework</a:t>
            </a: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22C188C8-B79A-74AF-5A8F-1EDD33758E33}"/>
              </a:ext>
            </a:extLst>
          </p:cNvPr>
          <p:cNvSpPr txBox="1"/>
          <p:nvPr/>
        </p:nvSpPr>
        <p:spPr>
          <a:xfrm>
            <a:off x="2888034" y="6440043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7" name="Picture 2" descr="Roma TRE - SOA dell&amp;#39;Area Telecomunicazioni">
            <a:extLst>
              <a:ext uri="{FF2B5EF4-FFF2-40B4-BE49-F238E27FC236}">
                <a16:creationId xmlns:a16="http://schemas.microsoft.com/office/drawing/2014/main" id="{99734A55-8DEC-FEC3-963D-A5B853DF8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86990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4D0821-8E60-4CAC-C0A2-2043002E35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6B22D5B4-38A0-0911-99EB-7DB54A525743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cxnSp>
        <p:nvCxnSpPr>
          <p:cNvPr id="10" name="Connecteur droit 9">
            <a:extLst>
              <a:ext uri="{FF2B5EF4-FFF2-40B4-BE49-F238E27FC236}">
                <a16:creationId xmlns:a16="http://schemas.microsoft.com/office/drawing/2014/main" id="{6E452358-E465-D7F6-B3F9-B55AE2500833}"/>
              </a:ext>
            </a:extLst>
          </p:cNvPr>
          <p:cNvCxnSpPr/>
          <p:nvPr/>
        </p:nvCxnSpPr>
        <p:spPr>
          <a:xfrm>
            <a:off x="1478675" y="689465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>
            <a:extLst>
              <a:ext uri="{FF2B5EF4-FFF2-40B4-BE49-F238E27FC236}">
                <a16:creationId xmlns:a16="http://schemas.microsoft.com/office/drawing/2014/main" id="{8F7FC8A4-02CF-46A5-31E6-446F086161CF}"/>
              </a:ext>
            </a:extLst>
          </p:cNvPr>
          <p:cNvCxnSpPr/>
          <p:nvPr/>
        </p:nvCxnSpPr>
        <p:spPr>
          <a:xfrm>
            <a:off x="1478675" y="174917"/>
            <a:ext cx="1048043" cy="0"/>
          </a:xfrm>
          <a:prstGeom prst="line">
            <a:avLst/>
          </a:prstGeom>
          <a:ln w="57150" cap="rnd">
            <a:solidFill>
              <a:srgbClr val="4FB05B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 10">
            <a:extLst>
              <a:ext uri="{FF2B5EF4-FFF2-40B4-BE49-F238E27FC236}">
                <a16:creationId xmlns:a16="http://schemas.microsoft.com/office/drawing/2014/main" id="{976D3353-365B-9CD9-BDA9-90CD1A1E2748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741F6E0D-D6E4-BEE0-43E4-FBD5DB629016}"/>
              </a:ext>
            </a:extLst>
          </p:cNvPr>
          <p:cNvSpPr txBox="1"/>
          <p:nvPr/>
        </p:nvSpPr>
        <p:spPr>
          <a:xfrm>
            <a:off x="1401438" y="-88056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II.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Theoretical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framework (2)</a:t>
            </a:r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8B18141B-9B36-631D-2C7C-B3BA5358AC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8278258"/>
              </p:ext>
            </p:extLst>
          </p:nvPr>
        </p:nvGraphicFramePr>
        <p:xfrm>
          <a:off x="1912238" y="1204012"/>
          <a:ext cx="9645044" cy="5259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6B8920D-2FD5-AFF1-FCA2-AF67776083BA}"/>
              </a:ext>
            </a:extLst>
          </p:cNvPr>
          <p:cNvSpPr txBox="1"/>
          <p:nvPr/>
        </p:nvSpPr>
        <p:spPr>
          <a:xfrm flipV="1">
            <a:off x="6522399" y="3833685"/>
            <a:ext cx="424722" cy="502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b="1" baseline="-25000" dirty="0">
                <a:solidFill>
                  <a:srgbClr val="78C38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72321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926808-5EC1-E8B6-D01B-5F74D8AA9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B1FDE55D-5202-7FB3-3C74-46BB7F033362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BEF56E9-D5A3-786E-658F-3CDAEF319223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D5D5B287-7383-7E61-0FCE-D70046B5BDC4}"/>
              </a:ext>
            </a:extLst>
          </p:cNvPr>
          <p:cNvSpPr txBox="1"/>
          <p:nvPr/>
        </p:nvSpPr>
        <p:spPr>
          <a:xfrm>
            <a:off x="1262836" y="-39584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Case study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sites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(1)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898FDF7C-5B33-81ED-1BDE-C98215F8A172}"/>
              </a:ext>
            </a:extLst>
          </p:cNvPr>
          <p:cNvSpPr txBox="1"/>
          <p:nvPr/>
        </p:nvSpPr>
        <p:spPr>
          <a:xfrm>
            <a:off x="1262836" y="769570"/>
            <a:ext cx="10780458" cy="47936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100" b="1" dirty="0">
                <a:latin typeface="Bembo" panose="02020502050201020203" pitchFamily="18" charset="0"/>
              </a:rPr>
              <a:t>Agro-processing </a:t>
            </a:r>
            <a:r>
              <a:rPr lang="it-IT" sz="2100" b="1" dirty="0" err="1">
                <a:latin typeface="Bembo" panose="02020502050201020203" pitchFamily="18" charset="0"/>
              </a:rPr>
              <a:t>sector</a:t>
            </a:r>
            <a:r>
              <a:rPr lang="it-IT" sz="2100" b="1" dirty="0">
                <a:latin typeface="Bembo" panose="02020502050201020203" pitchFamily="18" charset="0"/>
              </a:rPr>
              <a:t>  </a:t>
            </a:r>
            <a:r>
              <a:rPr lang="it-IT" sz="2100" dirty="0" err="1">
                <a:latin typeface="Bembo" panose="02020502050201020203" pitchFamily="18" charset="0"/>
              </a:rPr>
              <a:t>is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relatively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recent</a:t>
            </a:r>
            <a:r>
              <a:rPr lang="it-IT" sz="2100" dirty="0">
                <a:latin typeface="Bembo" panose="02020502050201020203" pitchFamily="18" charset="0"/>
              </a:rPr>
              <a:t> in </a:t>
            </a:r>
            <a:r>
              <a:rPr lang="it-IT" sz="2100" dirty="0" err="1">
                <a:latin typeface="Bembo" panose="02020502050201020203" pitchFamily="18" charset="0"/>
              </a:rPr>
              <a:t>both</a:t>
            </a:r>
            <a:r>
              <a:rPr lang="it-IT" sz="2100" dirty="0">
                <a:latin typeface="Bembo" panose="02020502050201020203" pitchFamily="18" charset="0"/>
              </a:rPr>
              <a:t> countries: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10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</a:rPr>
              <a:t>Senegal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is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experiencing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growth</a:t>
            </a:r>
            <a:r>
              <a:rPr lang="it-IT" sz="2100" dirty="0">
                <a:latin typeface="Bembo" panose="02020502050201020203" pitchFamily="18" charset="0"/>
              </a:rPr>
              <a:t> in </a:t>
            </a:r>
            <a:r>
              <a:rPr lang="it-IT" sz="2100" dirty="0" err="1">
                <a:latin typeface="Bembo" panose="02020502050201020203" pitchFamily="18" charset="0"/>
              </a:rPr>
              <a:t>this</a:t>
            </a:r>
            <a:r>
              <a:rPr lang="it-IT" sz="2100" dirty="0">
                <a:latin typeface="Bembo" panose="02020502050201020203" pitchFamily="18" charset="0"/>
              </a:rPr>
              <a:t> domain from the adoption of </a:t>
            </a:r>
            <a:r>
              <a:rPr lang="it-IT" sz="2100" b="1" dirty="0">
                <a:latin typeface="Bembo" panose="02020502050201020203" pitchFamily="18" charset="0"/>
              </a:rPr>
              <a:t>Plan </a:t>
            </a:r>
            <a:r>
              <a:rPr lang="it-IT" sz="2100" b="1" dirty="0" err="1">
                <a:latin typeface="Bembo" panose="02020502050201020203" pitchFamily="18" charset="0"/>
              </a:rPr>
              <a:t>Sénégal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b="1" dirty="0" err="1">
                <a:latin typeface="Bembo" panose="02020502050201020203" pitchFamily="18" charset="0"/>
              </a:rPr>
              <a:t>Émergent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dirty="0">
                <a:latin typeface="Bembo" panose="02020502050201020203" pitchFamily="18" charset="0"/>
              </a:rPr>
              <a:t>(</a:t>
            </a:r>
            <a:r>
              <a:rPr lang="it-IT" sz="2100" b="1" dirty="0">
                <a:latin typeface="Bembo" panose="02020502050201020203" pitchFamily="18" charset="0"/>
              </a:rPr>
              <a:t>PSE</a:t>
            </a:r>
            <a:r>
              <a:rPr lang="it-IT" sz="2100" dirty="0">
                <a:latin typeface="Bembo" panose="02020502050201020203" pitchFamily="18" charset="0"/>
              </a:rPr>
              <a:t>) in 2014, under </a:t>
            </a:r>
            <a:r>
              <a:rPr lang="it-IT" sz="2100" dirty="0" err="1">
                <a:latin typeface="Bembo" panose="02020502050201020203" pitchFamily="18" charset="0"/>
              </a:rPr>
              <a:t>which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several</a:t>
            </a:r>
            <a:r>
              <a:rPr lang="it-IT" sz="2100" dirty="0">
                <a:latin typeface="Bembo" panose="02020502050201020203" pitchFamily="18" charset="0"/>
              </a:rPr>
              <a:t> government policy </a:t>
            </a:r>
            <a:r>
              <a:rPr lang="it-IT" sz="2100" dirty="0" err="1">
                <a:latin typeface="Bembo" panose="02020502050201020203" pitchFamily="18" charset="0"/>
              </a:rPr>
              <a:t>programmes</a:t>
            </a:r>
            <a:r>
              <a:rPr lang="it-IT" sz="2100" dirty="0">
                <a:latin typeface="Bembo" panose="02020502050201020203" pitchFamily="18" charset="0"/>
              </a:rPr>
              <a:t> have been </a:t>
            </a:r>
            <a:r>
              <a:rPr lang="it-IT" sz="2100" dirty="0" err="1">
                <a:latin typeface="Bembo" panose="02020502050201020203" pitchFamily="18" charset="0"/>
              </a:rPr>
              <a:t>implemented</a:t>
            </a:r>
            <a:r>
              <a:rPr lang="it-IT" sz="2100" dirty="0">
                <a:latin typeface="Bembo" panose="02020502050201020203" pitchFamily="18" charset="0"/>
              </a:rPr>
              <a:t>: </a:t>
            </a:r>
            <a:r>
              <a:rPr lang="it-IT" sz="2100" b="1" dirty="0">
                <a:latin typeface="Bembo" panose="02020502050201020203" pitchFamily="18" charset="0"/>
              </a:rPr>
              <a:t>Projet de Zone de </a:t>
            </a:r>
            <a:r>
              <a:rPr lang="it-IT" sz="2100" b="1" dirty="0" err="1">
                <a:latin typeface="Bembo" panose="02020502050201020203" pitchFamily="18" charset="0"/>
              </a:rPr>
              <a:t>Transformation</a:t>
            </a:r>
            <a:r>
              <a:rPr lang="it-IT" sz="2100" b="1" dirty="0">
                <a:latin typeface="Bembo" panose="02020502050201020203" pitchFamily="18" charset="0"/>
              </a:rPr>
              <a:t> Agro-</a:t>
            </a:r>
            <a:r>
              <a:rPr lang="it-IT" sz="2100" b="1" dirty="0" err="1">
                <a:latin typeface="Bembo" panose="02020502050201020203" pitchFamily="18" charset="0"/>
              </a:rPr>
              <a:t>industrielle</a:t>
            </a:r>
            <a:r>
              <a:rPr lang="it-IT" sz="2100" b="1" dirty="0">
                <a:latin typeface="Bembo" panose="02020502050201020203" pitchFamily="18" charset="0"/>
              </a:rPr>
              <a:t> (PZTA) </a:t>
            </a:r>
            <a:r>
              <a:rPr lang="it-IT" sz="2100" dirty="0">
                <a:latin typeface="Bembo" panose="02020502050201020203" pitchFamily="18" charset="0"/>
              </a:rPr>
              <a:t>(2021-2025), </a:t>
            </a:r>
            <a:r>
              <a:rPr lang="it-IT" sz="2100" b="1" dirty="0" err="1">
                <a:latin typeface="Bembo" panose="02020502050201020203" pitchFamily="18" charset="0"/>
              </a:rPr>
              <a:t>Programme</a:t>
            </a:r>
            <a:r>
              <a:rPr lang="it-IT" sz="2100" b="1" dirty="0">
                <a:latin typeface="Bembo" panose="02020502050201020203" pitchFamily="18" charset="0"/>
              </a:rPr>
              <a:t> d’</a:t>
            </a:r>
            <a:r>
              <a:rPr lang="it-IT" sz="2100" b="1" dirty="0" err="1">
                <a:latin typeface="Bembo" panose="02020502050201020203" pitchFamily="18" charset="0"/>
              </a:rPr>
              <a:t>Appui</a:t>
            </a:r>
            <a:r>
              <a:rPr lang="it-IT" sz="2100" b="1" dirty="0">
                <a:latin typeface="Bembo" panose="02020502050201020203" pitchFamily="18" charset="0"/>
              </a:rPr>
              <a:t> au </a:t>
            </a:r>
            <a:r>
              <a:rPr lang="it-IT" sz="2100" b="1" dirty="0" err="1">
                <a:latin typeface="Bembo" panose="02020502050201020203" pitchFamily="18" charset="0"/>
              </a:rPr>
              <a:t>Programme</a:t>
            </a:r>
            <a:r>
              <a:rPr lang="it-IT" sz="2100" b="1" dirty="0">
                <a:latin typeface="Bembo" panose="02020502050201020203" pitchFamily="18" charset="0"/>
              </a:rPr>
              <a:t> National d’</a:t>
            </a:r>
            <a:r>
              <a:rPr lang="it-IT" sz="2100" b="1" dirty="0" err="1">
                <a:latin typeface="Bembo" panose="02020502050201020203" pitchFamily="18" charset="0"/>
              </a:rPr>
              <a:t>Investissement</a:t>
            </a:r>
            <a:r>
              <a:rPr lang="it-IT" sz="2100" b="1" dirty="0">
                <a:latin typeface="Bembo" panose="02020502050201020203" pitchFamily="18" charset="0"/>
              </a:rPr>
              <a:t> Agricole du </a:t>
            </a:r>
            <a:r>
              <a:rPr lang="it-IT" sz="2100" b="1" dirty="0" err="1">
                <a:latin typeface="Bembo" panose="02020502050201020203" pitchFamily="18" charset="0"/>
              </a:rPr>
              <a:t>Sénégal</a:t>
            </a:r>
            <a:r>
              <a:rPr lang="it-IT" sz="2100" b="1" dirty="0">
                <a:latin typeface="Bembo" panose="02020502050201020203" pitchFamily="18" charset="0"/>
              </a:rPr>
              <a:t> (PAPSEN)</a:t>
            </a:r>
            <a:r>
              <a:rPr lang="it-IT" sz="2100" dirty="0">
                <a:latin typeface="Bembo" panose="02020502050201020203" pitchFamily="18" charset="0"/>
              </a:rPr>
              <a:t> (2012-2023), and </a:t>
            </a:r>
            <a:r>
              <a:rPr lang="it-IT" sz="2100" b="1" dirty="0" err="1">
                <a:latin typeface="Bembo" panose="02020502050201020203" pitchFamily="18" charset="0"/>
              </a:rPr>
              <a:t>Programme</a:t>
            </a:r>
            <a:r>
              <a:rPr lang="it-IT" sz="2100" b="1" dirty="0">
                <a:latin typeface="Bembo" panose="02020502050201020203" pitchFamily="18" charset="0"/>
              </a:rPr>
              <a:t> Agricole Italie- </a:t>
            </a:r>
            <a:r>
              <a:rPr lang="it-IT" sz="2100" b="1" dirty="0" err="1">
                <a:latin typeface="Bembo" panose="02020502050201020203" pitchFamily="18" charset="0"/>
              </a:rPr>
              <a:t>Sénégal</a:t>
            </a:r>
            <a:r>
              <a:rPr lang="it-IT" sz="2100" b="1" dirty="0">
                <a:latin typeface="Bembo" panose="02020502050201020203" pitchFamily="18" charset="0"/>
              </a:rPr>
              <a:t> (PAIS) </a:t>
            </a:r>
            <a:r>
              <a:rPr lang="it-IT" sz="2100" dirty="0">
                <a:latin typeface="Bembo" panose="02020502050201020203" pitchFamily="18" charset="0"/>
              </a:rPr>
              <a:t>(2016-2023).  </a:t>
            </a:r>
          </a:p>
          <a:p>
            <a:pPr marL="457200" indent="-457200" algn="just">
              <a:lnSpc>
                <a:spcPct val="150000"/>
              </a:lnSpc>
              <a:buClr>
                <a:srgbClr val="4FB05B"/>
              </a:buClr>
              <a:buFont typeface="+mj-lt"/>
              <a:buAutoNum type="arabicPeriod"/>
            </a:pPr>
            <a:r>
              <a:rPr lang="it-IT" sz="210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</a:rPr>
              <a:t>Burkina Faso</a:t>
            </a:r>
            <a:r>
              <a:rPr lang="it-IT" sz="2100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</a:rPr>
              <a:t> </a:t>
            </a:r>
            <a:r>
              <a:rPr lang="it-IT" sz="2100" dirty="0">
                <a:latin typeface="Bembo" panose="02020502050201020203" pitchFamily="18" charset="0"/>
              </a:rPr>
              <a:t>has a </a:t>
            </a:r>
            <a:r>
              <a:rPr lang="it-IT" sz="2100" dirty="0" err="1">
                <a:latin typeface="Bembo" panose="02020502050201020203" pitchFamily="18" charset="0"/>
              </a:rPr>
              <a:t>longer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tradition</a:t>
            </a:r>
            <a:r>
              <a:rPr lang="it-IT" sz="2100" dirty="0">
                <a:latin typeface="Bembo" panose="02020502050201020203" pitchFamily="18" charset="0"/>
              </a:rPr>
              <a:t> and the </a:t>
            </a:r>
            <a:r>
              <a:rPr lang="it-IT" sz="2100" dirty="0" err="1">
                <a:latin typeface="Bembo" panose="02020502050201020203" pitchFamily="18" charset="0"/>
              </a:rPr>
              <a:t>recent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growth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is</a:t>
            </a:r>
            <a:r>
              <a:rPr lang="it-IT" sz="2100" dirty="0">
                <a:latin typeface="Bembo" panose="02020502050201020203" pitchFamily="18" charset="0"/>
              </a:rPr>
              <a:t> due to government </a:t>
            </a:r>
            <a:r>
              <a:rPr lang="it-IT" sz="2100" dirty="0" err="1">
                <a:latin typeface="Bembo" panose="02020502050201020203" pitchFamily="18" charset="0"/>
              </a:rPr>
              <a:t>programmes</a:t>
            </a:r>
            <a:r>
              <a:rPr lang="it-IT" sz="2100" dirty="0">
                <a:latin typeface="Bembo" panose="02020502050201020203" pitchFamily="18" charset="0"/>
              </a:rPr>
              <a:t>: </a:t>
            </a:r>
            <a:r>
              <a:rPr lang="it-IT" sz="2100" b="1" dirty="0" err="1">
                <a:latin typeface="Bembo" panose="02020502050201020203" pitchFamily="18" charset="0"/>
              </a:rPr>
              <a:t>Programme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b="1" dirty="0" err="1">
                <a:latin typeface="Bembo" panose="02020502050201020203" pitchFamily="18" charset="0"/>
              </a:rPr>
              <a:t>Développement</a:t>
            </a:r>
            <a:r>
              <a:rPr lang="it-IT" sz="2100" b="1" dirty="0">
                <a:latin typeface="Bembo" panose="02020502050201020203" pitchFamily="18" charset="0"/>
              </a:rPr>
              <a:t> de l’</a:t>
            </a:r>
            <a:r>
              <a:rPr lang="it-IT" sz="2100" b="1" dirty="0" err="1">
                <a:latin typeface="Bembo" panose="02020502050201020203" pitchFamily="18" charset="0"/>
              </a:rPr>
              <a:t>Agriculture</a:t>
            </a:r>
            <a:r>
              <a:rPr lang="it-IT" sz="2100" b="1" dirty="0">
                <a:latin typeface="Bembo" panose="02020502050201020203" pitchFamily="18" charset="0"/>
              </a:rPr>
              <a:t> (PDA)</a:t>
            </a:r>
            <a:r>
              <a:rPr lang="it-IT" sz="2100" dirty="0">
                <a:latin typeface="Bembo" panose="02020502050201020203" pitchFamily="18" charset="0"/>
              </a:rPr>
              <a:t> (2022-2025) and </a:t>
            </a:r>
            <a:r>
              <a:rPr lang="it-IT" sz="2100" b="1" dirty="0">
                <a:latin typeface="Bembo" panose="02020502050201020203" pitchFamily="18" charset="0"/>
              </a:rPr>
              <a:t>Project d’</a:t>
            </a:r>
            <a:r>
              <a:rPr lang="it-IT" sz="2100" b="1" dirty="0" err="1">
                <a:latin typeface="Bembo" panose="02020502050201020203" pitchFamily="18" charset="0"/>
              </a:rPr>
              <a:t>Urgence</a:t>
            </a:r>
            <a:r>
              <a:rPr lang="it-IT" sz="2100" b="1" dirty="0">
                <a:latin typeface="Bembo" panose="02020502050201020203" pitchFamily="18" charset="0"/>
              </a:rPr>
              <a:t> pour le </a:t>
            </a:r>
            <a:r>
              <a:rPr lang="it-IT" sz="2100" b="1" dirty="0" err="1">
                <a:latin typeface="Bembo" panose="02020502050201020203" pitchFamily="18" charset="0"/>
              </a:rPr>
              <a:t>Renforcement</a:t>
            </a:r>
            <a:r>
              <a:rPr lang="it-IT" sz="2100" b="1" dirty="0">
                <a:latin typeface="Bembo" panose="02020502050201020203" pitchFamily="18" charset="0"/>
              </a:rPr>
              <a:t> de la Production Agricole au Burkina Faso (PURPA-BF) </a:t>
            </a:r>
            <a:r>
              <a:rPr lang="it-IT" sz="2100" dirty="0">
                <a:latin typeface="Bembo" panose="02020502050201020203" pitchFamily="18" charset="0"/>
              </a:rPr>
              <a:t>(2024-tbd). </a:t>
            </a:r>
          </a:p>
          <a:p>
            <a:pPr marL="342900" indent="-342900" algn="just">
              <a:buClr>
                <a:srgbClr val="4FB05B"/>
              </a:buClr>
              <a:buFont typeface="Arial" panose="020B0604020202020204" pitchFamily="34" charset="0"/>
              <a:buChar char="•"/>
            </a:pPr>
            <a:endParaRPr lang="it-IT" sz="2200" dirty="0">
              <a:latin typeface="Bembo" panose="02020502050201020203" pitchFamily="18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1F62B309-94BB-2B6B-1062-EFA9ECC9EB10}"/>
              </a:ext>
            </a:extLst>
          </p:cNvPr>
          <p:cNvSpPr txBox="1"/>
          <p:nvPr/>
        </p:nvSpPr>
        <p:spPr>
          <a:xfrm>
            <a:off x="3052641" y="6367794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AB0CDE4C-49EF-382C-E186-C3C3C5AF4454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4" y="6352285"/>
            <a:ext cx="2614344" cy="427570"/>
          </a:xfrm>
          <a:prstGeom prst="rect">
            <a:avLst/>
          </a:prstGeom>
        </p:spPr>
      </p:pic>
      <p:pic>
        <p:nvPicPr>
          <p:cNvPr id="5" name="Picture 2" descr="Roma TRE - SOA dell&amp;#39;Area Telecomunicazioni">
            <a:extLst>
              <a:ext uri="{FF2B5EF4-FFF2-40B4-BE49-F238E27FC236}">
                <a16:creationId xmlns:a16="http://schemas.microsoft.com/office/drawing/2014/main" id="{B8C0D9B1-CB88-4A31-AEF5-9C76C83F9F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17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2766F97-C502-2B69-D80A-A19EE31AF4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>
            <a:extLst>
              <a:ext uri="{FF2B5EF4-FFF2-40B4-BE49-F238E27FC236}">
                <a16:creationId xmlns:a16="http://schemas.microsoft.com/office/drawing/2014/main" id="{2E124D50-64B7-C9B5-E256-9825C87C12FE}"/>
              </a:ext>
            </a:extLst>
          </p:cNvPr>
          <p:cNvPicPr>
            <a:picLocks noChangeAspect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51"/>
            <a:ext cx="1407112" cy="6865951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0EC4B245-EA5C-FBE6-CA06-E5F699AA1772}"/>
              </a:ext>
            </a:extLst>
          </p:cNvPr>
          <p:cNvPicPr>
            <a:picLocks noChangeAspect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12" y="5403136"/>
            <a:ext cx="1181364" cy="1301434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9F0FF4DA-55BD-52EE-9148-1A94CAB39997}"/>
              </a:ext>
            </a:extLst>
          </p:cNvPr>
          <p:cNvSpPr txBox="1"/>
          <p:nvPr/>
        </p:nvSpPr>
        <p:spPr>
          <a:xfrm>
            <a:off x="1262836" y="-39584"/>
            <a:ext cx="10780458" cy="7775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200000"/>
              </a:lnSpc>
              <a:buClr>
                <a:srgbClr val="4FB05B"/>
              </a:buClr>
            </a:pP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Case study </a:t>
            </a:r>
            <a:r>
              <a:rPr lang="it-IT" sz="2600" b="1" dirty="0" err="1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sites</a:t>
            </a:r>
            <a:r>
              <a:rPr lang="it-IT" sz="2600" b="1" dirty="0">
                <a:solidFill>
                  <a:srgbClr val="4FB05B"/>
                </a:solidFill>
                <a:latin typeface="Bembo" panose="02020502050201020203" pitchFamily="18" charset="0"/>
                <a:cs typeface="Arial" panose="020B0604020202020204" pitchFamily="34" charset="0"/>
              </a:rPr>
              <a:t> (2)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76386998-B575-44A3-AC6A-04BFD8093D34}"/>
              </a:ext>
            </a:extLst>
          </p:cNvPr>
          <p:cNvSpPr txBox="1"/>
          <p:nvPr/>
        </p:nvSpPr>
        <p:spPr>
          <a:xfrm>
            <a:off x="1262835" y="1092174"/>
            <a:ext cx="10780459" cy="19783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50000"/>
              </a:lnSpc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it-IT" sz="2100" dirty="0">
                <a:latin typeface="Bembo" panose="02020502050201020203" pitchFamily="18" charset="0"/>
              </a:rPr>
              <a:t>The two countries are </a:t>
            </a:r>
            <a:r>
              <a:rPr lang="it-IT" sz="2100" dirty="0" err="1">
                <a:latin typeface="Bembo" panose="02020502050201020203" pitchFamily="18" charset="0"/>
              </a:rPr>
              <a:t>simultaneously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implementing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b="1" dirty="0">
                <a:latin typeface="Bembo" panose="02020502050201020203" pitchFamily="18" charset="0"/>
              </a:rPr>
              <a:t>energy </a:t>
            </a:r>
            <a:r>
              <a:rPr lang="it-IT" sz="2100" b="1" dirty="0" err="1">
                <a:latin typeface="Bembo" panose="02020502050201020203" pitchFamily="18" charset="0"/>
              </a:rPr>
              <a:t>transition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programmes</a:t>
            </a:r>
            <a:r>
              <a:rPr lang="it-IT" sz="2100" dirty="0">
                <a:latin typeface="Bembo" panose="02020502050201020203" pitchFamily="18" charset="0"/>
              </a:rPr>
              <a:t>, by </a:t>
            </a:r>
            <a:r>
              <a:rPr lang="it-IT" sz="2100" dirty="0" err="1">
                <a:latin typeface="Bembo" panose="02020502050201020203" pitchFamily="18" charset="0"/>
              </a:rPr>
              <a:t>supporting</a:t>
            </a:r>
            <a:r>
              <a:rPr lang="it-IT" sz="2100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sustainable</a:t>
            </a:r>
            <a:r>
              <a:rPr lang="it-IT" sz="2100" dirty="0">
                <a:latin typeface="Bembo" panose="02020502050201020203" pitchFamily="18" charset="0"/>
              </a:rPr>
              <a:t> and </a:t>
            </a:r>
            <a:r>
              <a:rPr lang="it-IT" sz="2100" dirty="0" err="1">
                <a:latin typeface="Bembo" panose="02020502050201020203" pitchFamily="18" charset="0"/>
              </a:rPr>
              <a:t>renewable</a:t>
            </a:r>
            <a:r>
              <a:rPr lang="it-IT" sz="2100" dirty="0">
                <a:latin typeface="Bembo" panose="02020502050201020203" pitchFamily="18" charset="0"/>
              </a:rPr>
              <a:t> energy generation projects such </a:t>
            </a:r>
            <a:r>
              <a:rPr lang="it-IT" sz="2100" dirty="0" err="1">
                <a:latin typeface="Bembo" panose="02020502050201020203" pitchFamily="18" charset="0"/>
              </a:rPr>
              <a:t>as</a:t>
            </a:r>
            <a:r>
              <a:rPr lang="it-IT" sz="2100" dirty="0">
                <a:latin typeface="Bembo" panose="02020502050201020203" pitchFamily="18" charset="0"/>
              </a:rPr>
              <a:t> the </a:t>
            </a:r>
            <a:r>
              <a:rPr lang="it-IT" sz="2100" b="1" dirty="0">
                <a:latin typeface="Bembo" panose="02020502050201020203" pitchFamily="18" charset="0"/>
              </a:rPr>
              <a:t>Parc </a:t>
            </a:r>
            <a:r>
              <a:rPr lang="it-IT" sz="2100" b="1" dirty="0" err="1">
                <a:latin typeface="Bembo" panose="02020502050201020203" pitchFamily="18" charset="0"/>
              </a:rPr>
              <a:t>Éolien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b="1" dirty="0" err="1">
                <a:latin typeface="Bembo" panose="02020502050201020203" pitchFamily="18" charset="0"/>
              </a:rPr>
              <a:t>Taïba</a:t>
            </a:r>
            <a:r>
              <a:rPr lang="it-IT" sz="2100" b="1" dirty="0">
                <a:latin typeface="Bembo" panose="02020502050201020203" pitchFamily="18" charset="0"/>
              </a:rPr>
              <a:t> Ndiaye (PETN)</a:t>
            </a:r>
            <a:r>
              <a:rPr lang="it-IT" sz="2100" dirty="0">
                <a:latin typeface="Bembo" panose="02020502050201020203" pitchFamily="18" charset="0"/>
              </a:rPr>
              <a:t> project, </a:t>
            </a:r>
            <a:r>
              <a:rPr lang="it-IT" sz="2100" dirty="0" err="1">
                <a:latin typeface="Bembo" panose="02020502050201020203" pitchFamily="18" charset="0"/>
              </a:rPr>
              <a:t>launched</a:t>
            </a:r>
            <a:r>
              <a:rPr lang="it-IT" sz="2100" dirty="0">
                <a:latin typeface="Bembo" panose="02020502050201020203" pitchFamily="18" charset="0"/>
              </a:rPr>
              <a:t> in 2020 in </a:t>
            </a:r>
            <a:r>
              <a:rPr lang="it-IT" sz="210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</a:rPr>
              <a:t>Senegal </a:t>
            </a:r>
            <a:r>
              <a:rPr lang="it-IT" sz="2100" dirty="0">
                <a:latin typeface="Bembo" panose="02020502050201020203" pitchFamily="18" charset="0"/>
              </a:rPr>
              <a:t>and the </a:t>
            </a:r>
            <a:r>
              <a:rPr lang="it-IT" sz="2100" b="1" dirty="0">
                <a:latin typeface="Bembo" panose="02020502050201020203" pitchFamily="18" charset="0"/>
              </a:rPr>
              <a:t>Plan d’Action National </a:t>
            </a:r>
            <a:r>
              <a:rPr lang="it-IT" sz="2100" b="1" dirty="0" err="1">
                <a:latin typeface="Bembo" panose="02020502050201020203" pitchFamily="18" charset="0"/>
              </a:rPr>
              <a:t>des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b="1" dirty="0" err="1">
                <a:latin typeface="Bembo" panose="02020502050201020203" pitchFamily="18" charset="0"/>
              </a:rPr>
              <a:t>Énergies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b="1" dirty="0" err="1">
                <a:latin typeface="Bembo" panose="02020502050201020203" pitchFamily="18" charset="0"/>
              </a:rPr>
              <a:t>Renouvelables</a:t>
            </a:r>
            <a:r>
              <a:rPr lang="it-IT" sz="2100" b="1" dirty="0">
                <a:latin typeface="Bembo" panose="02020502050201020203" pitchFamily="18" charset="0"/>
              </a:rPr>
              <a:t> (PANER)</a:t>
            </a:r>
            <a:r>
              <a:rPr lang="it-IT" sz="2100" dirty="0">
                <a:latin typeface="Bembo" panose="02020502050201020203" pitchFamily="18" charset="0"/>
              </a:rPr>
              <a:t>,</a:t>
            </a:r>
            <a:r>
              <a:rPr lang="it-IT" sz="2100" b="1" dirty="0">
                <a:latin typeface="Bembo" panose="02020502050201020203" pitchFamily="18" charset="0"/>
              </a:rPr>
              <a:t> </a:t>
            </a:r>
            <a:r>
              <a:rPr lang="it-IT" sz="2100" dirty="0" err="1">
                <a:latin typeface="Bembo" panose="02020502050201020203" pitchFamily="18" charset="0"/>
              </a:rPr>
              <a:t>launched</a:t>
            </a:r>
            <a:r>
              <a:rPr lang="it-IT" sz="2100" dirty="0">
                <a:latin typeface="Bembo" panose="02020502050201020203" pitchFamily="18" charset="0"/>
              </a:rPr>
              <a:t> in 2015 in </a:t>
            </a:r>
            <a:r>
              <a:rPr lang="it-IT" sz="2100" b="1" dirty="0">
                <a:solidFill>
                  <a:schemeClr val="accent2">
                    <a:lumMod val="50000"/>
                  </a:schemeClr>
                </a:solidFill>
                <a:latin typeface="Bembo" panose="02020502050201020203" pitchFamily="18" charset="0"/>
              </a:rPr>
              <a:t>Burkina Faso</a:t>
            </a:r>
            <a:r>
              <a:rPr lang="it-IT" sz="2100" dirty="0">
                <a:latin typeface="Bembo" panose="02020502050201020203" pitchFamily="18" charset="0"/>
              </a:rPr>
              <a:t>.</a:t>
            </a:r>
            <a:endParaRPr lang="it-IT" sz="2200" dirty="0">
              <a:latin typeface="Bembo" panose="02020502050201020203" pitchFamily="18" charset="0"/>
            </a:endParaRPr>
          </a:p>
        </p:txBody>
      </p:sp>
      <p:sp>
        <p:nvSpPr>
          <p:cNvPr id="2" name="ZoneTexte 5">
            <a:extLst>
              <a:ext uri="{FF2B5EF4-FFF2-40B4-BE49-F238E27FC236}">
                <a16:creationId xmlns:a16="http://schemas.microsoft.com/office/drawing/2014/main" id="{2851657E-0FEA-EF48-3C04-12383CE78F38}"/>
              </a:ext>
            </a:extLst>
          </p:cNvPr>
          <p:cNvSpPr txBox="1"/>
          <p:nvPr/>
        </p:nvSpPr>
        <p:spPr>
          <a:xfrm>
            <a:off x="3052641" y="6367794"/>
            <a:ext cx="8070275" cy="2769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fr-FR" sz="1200" dirty="0" err="1">
                <a:latin typeface="Bembo" panose="02020502050201020203" pitchFamily="18" charset="0"/>
                <a:cs typeface="Arial"/>
              </a:rPr>
              <a:t>January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, 29th 2025 </a:t>
            </a:r>
            <a:r>
              <a:rPr lang="fr-FR" sz="1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fr-FR" sz="1200" dirty="0">
                <a:latin typeface="Bembo" panose="02020502050201020203" pitchFamily="18" charset="0"/>
                <a:cs typeface="Arial"/>
              </a:rPr>
              <a:t> Livia Bartolomei</a:t>
            </a:r>
          </a:p>
        </p:txBody>
      </p:sp>
      <p:pic>
        <p:nvPicPr>
          <p:cNvPr id="3" name="Image 4">
            <a:extLst>
              <a:ext uri="{FF2B5EF4-FFF2-40B4-BE49-F238E27FC236}">
                <a16:creationId xmlns:a16="http://schemas.microsoft.com/office/drawing/2014/main" id="{EF31BCDD-8833-3CCF-DAB5-12A7359259D3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724" y="6352285"/>
            <a:ext cx="2614344" cy="427570"/>
          </a:xfrm>
          <a:prstGeom prst="rect">
            <a:avLst/>
          </a:prstGeom>
        </p:spPr>
      </p:pic>
      <p:pic>
        <p:nvPicPr>
          <p:cNvPr id="5" name="Picture 2" descr="Roma TRE - SOA dell&amp;#39;Area Telecomunicazioni">
            <a:extLst>
              <a:ext uri="{FF2B5EF4-FFF2-40B4-BE49-F238E27FC236}">
                <a16:creationId xmlns:a16="http://schemas.microsoft.com/office/drawing/2014/main" id="{B971D6E0-B1E4-E392-C3EE-CD50326EC5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38511" y="6294911"/>
            <a:ext cx="1053489" cy="567264"/>
          </a:xfrm>
          <a:prstGeom prst="rect">
            <a:avLst/>
          </a:prstGeom>
          <a:noFill/>
          <a:ln>
            <a:noFill/>
          </a:ln>
          <a:effectLst>
            <a:glow rad="127000">
              <a:schemeClr val="accent1">
                <a:alpha val="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endPos="0" dist="1016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2643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A8A5C8-5FC0-38E1-4887-0FD7414F8F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8A74FE7B-0052-F643-050C-B441F2F028B9}"/>
              </a:ext>
            </a:extLst>
          </p:cNvPr>
          <p:cNvSpPr txBox="1"/>
          <p:nvPr/>
        </p:nvSpPr>
        <p:spPr>
          <a:xfrm>
            <a:off x="524656" y="1059836"/>
            <a:ext cx="3535280" cy="137232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>
                <a:srgbClr val="4FB05B"/>
              </a:buClr>
            </a:pPr>
            <a:r>
              <a:rPr lang="en-US" sz="3200" b="1" kern="1200" dirty="0">
                <a:solidFill>
                  <a:srgbClr val="4FB05B"/>
                </a:solidFill>
                <a:latin typeface="Bembo" panose="02020502050201020203" pitchFamily="18" charset="0"/>
                <a:ea typeface="+mj-ea"/>
                <a:cs typeface="+mj-cs"/>
              </a:rPr>
              <a:t>Case study sites (3)</a:t>
            </a:r>
          </a:p>
        </p:txBody>
      </p:sp>
      <p:sp>
        <p:nvSpPr>
          <p:cNvPr id="25" name="sketch line">
            <a:extLst>
              <a:ext uri="{FF2B5EF4-FFF2-40B4-BE49-F238E27FC236}">
                <a16:creationId xmlns:a16="http://schemas.microsoft.com/office/drawing/2014/main" id="{CD8B4F24-440B-49E9-B85D-733523DC0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122EBD7A-92A8-8650-26FF-E2B339A953E4}"/>
              </a:ext>
            </a:extLst>
          </p:cNvPr>
          <p:cNvSpPr txBox="1"/>
          <p:nvPr/>
        </p:nvSpPr>
        <p:spPr>
          <a:xfrm>
            <a:off x="235936" y="2679762"/>
            <a:ext cx="3824000" cy="16922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342900" indent="-228600" algn="just">
              <a:lnSpc>
                <a:spcPct val="90000"/>
              </a:lnSpc>
              <a:spcAft>
                <a:spcPts val="600"/>
              </a:spcAft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Bembo" panose="02020502050201020203" pitchFamily="18" charset="0"/>
              </a:rPr>
              <a:t>Case study</a:t>
            </a:r>
            <a:r>
              <a:rPr lang="en-US" sz="2200" dirty="0">
                <a:latin typeface="Bembo" panose="02020502050201020203" pitchFamily="18" charset="0"/>
              </a:rPr>
              <a:t>: pilot SMEs on the </a:t>
            </a:r>
            <a:r>
              <a:rPr lang="en-US" sz="2200" b="1" dirty="0">
                <a:latin typeface="Bembo" panose="02020502050201020203" pitchFamily="18" charset="0"/>
              </a:rPr>
              <a:t>cashew nut </a:t>
            </a:r>
            <a:r>
              <a:rPr lang="en-US" sz="2200" dirty="0">
                <a:latin typeface="Bembo" panose="02020502050201020203" pitchFamily="18" charset="0"/>
              </a:rPr>
              <a:t>and </a:t>
            </a:r>
            <a:r>
              <a:rPr lang="en-US" sz="2200" b="1" dirty="0">
                <a:latin typeface="Bembo" panose="02020502050201020203" pitchFamily="18" charset="0"/>
              </a:rPr>
              <a:t>mango</a:t>
            </a:r>
            <a:r>
              <a:rPr lang="en-US" sz="2200" dirty="0">
                <a:latin typeface="Bembo" panose="02020502050201020203" pitchFamily="18" charset="0"/>
              </a:rPr>
              <a:t> value chains in Senegal and Burkina Faso.</a:t>
            </a:r>
          </a:p>
          <a:p>
            <a:pPr marL="342900" indent="-228600" algn="just">
              <a:lnSpc>
                <a:spcPct val="90000"/>
              </a:lnSpc>
              <a:spcAft>
                <a:spcPts val="600"/>
              </a:spcAft>
              <a:buClr>
                <a:srgbClr val="4FB05B"/>
              </a:buClr>
              <a:buFont typeface="Arial" panose="020B0604020202020204" pitchFamily="34" charset="0"/>
              <a:buChar char="•"/>
            </a:pPr>
            <a:r>
              <a:rPr lang="en-US" sz="2200" b="1" dirty="0">
                <a:latin typeface="Bembo" panose="02020502050201020203" pitchFamily="18" charset="0"/>
              </a:rPr>
              <a:t>Data</a:t>
            </a:r>
            <a:r>
              <a:rPr lang="en-US" sz="2200" dirty="0">
                <a:latin typeface="Bembo" panose="02020502050201020203" pitchFamily="18" charset="0"/>
              </a:rPr>
              <a:t>: census of pre-selected SMEs conducted in 2021 for cashew nut (Barry et al. 2022; </a:t>
            </a:r>
            <a:r>
              <a:rPr lang="en-US" sz="2200" dirty="0" err="1">
                <a:latin typeface="Bembo" panose="02020502050201020203" pitchFamily="18" charset="0"/>
              </a:rPr>
              <a:t>Medah</a:t>
            </a:r>
            <a:r>
              <a:rPr lang="en-US" sz="2200" dirty="0">
                <a:latin typeface="Bembo" panose="02020502050201020203" pitchFamily="18" charset="0"/>
              </a:rPr>
              <a:t> et al. 2022a) and mango (Mané et al 2022; </a:t>
            </a:r>
            <a:r>
              <a:rPr lang="en-US" sz="2200" dirty="0" err="1">
                <a:latin typeface="Bembo" panose="02020502050201020203" pitchFamily="18" charset="0"/>
              </a:rPr>
              <a:t>Medah</a:t>
            </a:r>
            <a:r>
              <a:rPr lang="en-US" sz="2200" dirty="0">
                <a:latin typeface="Bembo" panose="02020502050201020203" pitchFamily="18" charset="0"/>
              </a:rPr>
              <a:t> et al. 2022b) value chains. </a:t>
            </a:r>
          </a:p>
        </p:txBody>
      </p:sp>
      <p:graphicFrame>
        <p:nvGraphicFramePr>
          <p:cNvPr id="12" name="Tabella 11">
            <a:extLst>
              <a:ext uri="{FF2B5EF4-FFF2-40B4-BE49-F238E27FC236}">
                <a16:creationId xmlns:a16="http://schemas.microsoft.com/office/drawing/2014/main" id="{702EFC05-2078-A020-7D31-68DE7428271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5547669"/>
              </p:ext>
            </p:extLst>
          </p:nvPr>
        </p:nvGraphicFramePr>
        <p:xfrm>
          <a:off x="4484223" y="801421"/>
          <a:ext cx="7553911" cy="5930497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2237590">
                  <a:extLst>
                    <a:ext uri="{9D8B030D-6E8A-4147-A177-3AD203B41FA5}">
                      <a16:colId xmlns:a16="http://schemas.microsoft.com/office/drawing/2014/main" val="3935959093"/>
                    </a:ext>
                  </a:extLst>
                </a:gridCol>
                <a:gridCol w="1029810">
                  <a:extLst>
                    <a:ext uri="{9D8B030D-6E8A-4147-A177-3AD203B41FA5}">
                      <a16:colId xmlns:a16="http://schemas.microsoft.com/office/drawing/2014/main" val="2881573649"/>
                    </a:ext>
                  </a:extLst>
                </a:gridCol>
                <a:gridCol w="1588267">
                  <a:extLst>
                    <a:ext uri="{9D8B030D-6E8A-4147-A177-3AD203B41FA5}">
                      <a16:colId xmlns:a16="http://schemas.microsoft.com/office/drawing/2014/main" val="3796552581"/>
                    </a:ext>
                  </a:extLst>
                </a:gridCol>
                <a:gridCol w="1123323">
                  <a:extLst>
                    <a:ext uri="{9D8B030D-6E8A-4147-A177-3AD203B41FA5}">
                      <a16:colId xmlns:a16="http://schemas.microsoft.com/office/drawing/2014/main" val="1012998629"/>
                    </a:ext>
                  </a:extLst>
                </a:gridCol>
                <a:gridCol w="1574921">
                  <a:extLst>
                    <a:ext uri="{9D8B030D-6E8A-4147-A177-3AD203B41FA5}">
                      <a16:colId xmlns:a16="http://schemas.microsoft.com/office/drawing/2014/main" val="3690097870"/>
                    </a:ext>
                  </a:extLst>
                </a:gridCol>
              </a:tblGrid>
              <a:tr h="364677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Bembo" panose="02020502050201020203" pitchFamily="18" charset="0"/>
                        </a:rPr>
                        <a:t>Main</a:t>
                      </a:r>
                      <a:r>
                        <a:rPr lang="it-IT" sz="1600" dirty="0">
                          <a:solidFill>
                            <a:schemeClr val="tx1"/>
                          </a:solidFill>
                          <a:effectLst/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solidFill>
                            <a:schemeClr val="tx1"/>
                          </a:solidFill>
                          <a:effectLst/>
                          <a:latin typeface="Bembo" panose="02020502050201020203" pitchFamily="18" charset="0"/>
                        </a:rPr>
                        <a:t>characteristics</a:t>
                      </a:r>
                      <a:endParaRPr lang="it-IT" sz="1600" dirty="0">
                        <a:solidFill>
                          <a:schemeClr val="tx1"/>
                        </a:solidFill>
                        <a:effectLst/>
                        <a:latin typeface="Bembo" panose="02020502050201020203" pitchFamily="18" charset="0"/>
                      </a:endParaRP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Bembo" panose="02020502050201020203" pitchFamily="18" charset="0"/>
                        </a:rPr>
                        <a:t>Senegal 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Bembo" panose="02020502050201020203" pitchFamily="18" charset="0"/>
                        </a:rPr>
                        <a:t>Burkina Faso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Bembo" panose="02020502050201020203" pitchFamily="18" charset="0"/>
                        </a:rPr>
                        <a:t>Senegal 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effectLst/>
                          <a:latin typeface="Bembo" panose="02020502050201020203" pitchFamily="18" charset="0"/>
                        </a:rPr>
                        <a:t>Burkina Faso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2660651500"/>
                  </a:ext>
                </a:extLst>
              </a:tr>
              <a:tr h="58704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Share of gender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entrepreneurs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in %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69 women, 31 men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37 women, </a:t>
                      </a: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63 men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88 women, 12 men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26 women, </a:t>
                      </a: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74 men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3375581796"/>
                  </a:ext>
                </a:extLst>
              </a:tr>
              <a:tr h="10833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Share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SMEs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that are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members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professional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/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interprofessional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organizations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in %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50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95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58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endParaRPr lang="it-IT" sz="1600" dirty="0">
                        <a:latin typeface="Bembo" panose="02020502050201020203" pitchFamily="18" charset="0"/>
                      </a:endParaRPr>
                    </a:p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96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549163384"/>
                  </a:ext>
                </a:extLst>
              </a:tr>
              <a:tr h="72364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Share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SMEs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that have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proper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access to energy in % 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56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(22 any, 17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employ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wood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)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82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(56 any)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702697565"/>
                  </a:ext>
                </a:extLst>
              </a:tr>
              <a:tr h="706534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Processed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quantity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raw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materials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in tons per year 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24892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23166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*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*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1194661537"/>
                  </a:ext>
                </a:extLst>
              </a:tr>
              <a:tr h="738066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Share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SMEs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that 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commercialize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products in %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92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locally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, 39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abroad</a:t>
                      </a:r>
                      <a:endParaRPr lang="it-IT" sz="1600" dirty="0">
                        <a:latin typeface="Bembo" panose="02020502050201020203" pitchFamily="18" charset="0"/>
                      </a:endParaRP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80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abroad</a:t>
                      </a:r>
                      <a:endParaRPr lang="it-IT" sz="1600" dirty="0">
                        <a:latin typeface="Bembo" panose="02020502050201020203" pitchFamily="18" charset="0"/>
                      </a:endParaRP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85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locally</a:t>
                      </a:r>
                      <a:endParaRPr lang="it-IT" sz="1600" dirty="0">
                        <a:latin typeface="Bembo" panose="02020502050201020203" pitchFamily="18" charset="0"/>
                      </a:endParaRP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89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abroad</a:t>
                      </a:r>
                      <a:endParaRPr lang="it-IT" sz="1600" dirty="0">
                        <a:latin typeface="Bembo" panose="02020502050201020203" pitchFamily="18" charset="0"/>
                      </a:endParaRP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643151289"/>
                  </a:ext>
                </a:extLst>
              </a:tr>
              <a:tr h="358818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Quantity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of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residues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released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in tons per year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79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811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**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 err="1">
                          <a:latin typeface="Bembo" panose="02020502050201020203" pitchFamily="18" charset="0"/>
                        </a:rPr>
                        <a:t>na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**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1725217592"/>
                  </a:ext>
                </a:extLst>
              </a:tr>
              <a:tr h="603810"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Total of the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preselected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  <a:r>
                        <a:rPr lang="it-IT" sz="1600" dirty="0" err="1">
                          <a:latin typeface="Bembo" panose="02020502050201020203" pitchFamily="18" charset="0"/>
                        </a:rPr>
                        <a:t>SMEs</a:t>
                      </a:r>
                      <a:r>
                        <a:rPr lang="it-IT" sz="1600" dirty="0">
                          <a:latin typeface="Bembo" panose="02020502050201020203" pitchFamily="18" charset="0"/>
                        </a:rPr>
                        <a:t> 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36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18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33</a:t>
                      </a:r>
                    </a:p>
                  </a:txBody>
                  <a:tcPr marL="92981" marR="92981" marT="46491" marB="4649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sz="1600" dirty="0">
                          <a:latin typeface="Bembo" panose="02020502050201020203" pitchFamily="18" charset="0"/>
                        </a:rPr>
                        <a:t>70</a:t>
                      </a:r>
                    </a:p>
                  </a:txBody>
                  <a:tcPr marL="92981" marR="92981" marT="46491" marB="46491"/>
                </a:tc>
                <a:extLst>
                  <a:ext uri="{0D108BD9-81ED-4DB2-BD59-A6C34878D82A}">
                    <a16:rowId xmlns:a16="http://schemas.microsoft.com/office/drawing/2014/main" val="1965132493"/>
                  </a:ext>
                </a:extLst>
              </a:tr>
            </a:tbl>
          </a:graphicData>
        </a:graphic>
      </p:graphicFrame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562C03E4-1A83-3218-0536-3F71626DF99B}"/>
              </a:ext>
            </a:extLst>
          </p:cNvPr>
          <p:cNvSpPr txBox="1"/>
          <p:nvPr/>
        </p:nvSpPr>
        <p:spPr>
          <a:xfrm>
            <a:off x="0" y="5842337"/>
            <a:ext cx="3824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500" dirty="0">
                <a:latin typeface="Bembo" panose="02020502050201020203" pitchFamily="18" charset="0"/>
              </a:rPr>
              <a:t>* Mango </a:t>
            </a:r>
            <a:r>
              <a:rPr lang="it-IT" sz="1500" dirty="0" err="1">
                <a:latin typeface="Bembo" panose="02020502050201020203" pitchFamily="18" charset="0"/>
              </a:rPr>
              <a:t>fruit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typically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suffers</a:t>
            </a:r>
            <a:r>
              <a:rPr lang="it-IT" sz="1500" dirty="0">
                <a:latin typeface="Bembo" panose="02020502050201020203" pitchFamily="18" charset="0"/>
              </a:rPr>
              <a:t> 30-60% post-</a:t>
            </a:r>
            <a:r>
              <a:rPr lang="it-IT" sz="1500" dirty="0" err="1">
                <a:latin typeface="Bembo" panose="02020502050201020203" pitchFamily="18" charset="0"/>
              </a:rPr>
              <a:t>harvesting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losses</a:t>
            </a:r>
            <a:r>
              <a:rPr lang="it-IT" sz="1500" dirty="0">
                <a:latin typeface="Bembo" panose="02020502050201020203" pitchFamily="18" charset="0"/>
              </a:rPr>
              <a:t>. </a:t>
            </a:r>
          </a:p>
          <a:p>
            <a:pPr algn="just"/>
            <a:r>
              <a:rPr lang="it-IT" sz="1500" dirty="0">
                <a:latin typeface="Bembo" panose="02020502050201020203" pitchFamily="18" charset="0"/>
              </a:rPr>
              <a:t>* * More </a:t>
            </a:r>
            <a:r>
              <a:rPr lang="it-IT" sz="1500" dirty="0" err="1">
                <a:latin typeface="Bembo" panose="02020502050201020203" pitchFamily="18" charset="0"/>
              </a:rPr>
              <a:t>than</a:t>
            </a:r>
            <a:r>
              <a:rPr lang="it-IT" sz="1500" dirty="0">
                <a:latin typeface="Bembo" panose="02020502050201020203" pitchFamily="18" charset="0"/>
              </a:rPr>
              <a:t> 60% if the mango </a:t>
            </a:r>
            <a:r>
              <a:rPr lang="it-IT" sz="1500" dirty="0" err="1">
                <a:latin typeface="Bembo" panose="02020502050201020203" pitchFamily="18" charset="0"/>
              </a:rPr>
              <a:t>fruit’s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initial</a:t>
            </a:r>
            <a:r>
              <a:rPr lang="it-IT" sz="1500" dirty="0">
                <a:latin typeface="Bembo" panose="02020502050201020203" pitchFamily="18" charset="0"/>
              </a:rPr>
              <a:t> weight </a:t>
            </a:r>
            <a:r>
              <a:rPr lang="it-IT" sz="1500" dirty="0" err="1">
                <a:latin typeface="Bembo" panose="02020502050201020203" pitchFamily="18" charset="0"/>
              </a:rPr>
              <a:t>is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lost</a:t>
            </a:r>
            <a:r>
              <a:rPr lang="it-IT" sz="1500" dirty="0">
                <a:latin typeface="Bembo" panose="02020502050201020203" pitchFamily="18" charset="0"/>
              </a:rPr>
              <a:t> during the </a:t>
            </a:r>
            <a:r>
              <a:rPr lang="it-IT" sz="1500" dirty="0" err="1">
                <a:latin typeface="Bembo" panose="02020502050201020203" pitchFamily="18" charset="0"/>
              </a:rPr>
              <a:t>drying</a:t>
            </a:r>
            <a:r>
              <a:rPr lang="it-IT" sz="1500" dirty="0">
                <a:latin typeface="Bembo" panose="02020502050201020203" pitchFamily="18" charset="0"/>
              </a:rPr>
              <a:t> </a:t>
            </a:r>
            <a:r>
              <a:rPr lang="it-IT" sz="1500" dirty="0" err="1">
                <a:latin typeface="Bembo" panose="02020502050201020203" pitchFamily="18" charset="0"/>
              </a:rPr>
              <a:t>process</a:t>
            </a:r>
            <a:endParaRPr lang="it-IT" sz="1500" dirty="0"/>
          </a:p>
        </p:txBody>
      </p:sp>
      <p:pic>
        <p:nvPicPr>
          <p:cNvPr id="5" name="Immagine 4" descr="Immagine che contiene schizzo, clipart, bianco e nero, illustrazione&#10;&#10;Descrizione generata automaticamente">
            <a:extLst>
              <a:ext uri="{FF2B5EF4-FFF2-40B4-BE49-F238E27FC236}">
                <a16:creationId xmlns:a16="http://schemas.microsoft.com/office/drawing/2014/main" id="{8B287E26-24D0-C6F7-4978-03766C4777BF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</a14:imgLayer>
                </a14:imgProps>
              </a:ext>
            </a:extLst>
          </a:blip>
          <a:srcRect l="1081" r="1081"/>
          <a:stretch/>
        </p:blipFill>
        <p:spPr>
          <a:xfrm>
            <a:off x="7169700" y="19207"/>
            <a:ext cx="1549757" cy="74799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AA07CDA-3B4B-0CED-E838-C67FB408BB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813471" y="62321"/>
            <a:ext cx="1417136" cy="685809"/>
          </a:xfrm>
          <a:prstGeom prst="rect">
            <a:avLst/>
          </a:prstGeom>
        </p:spPr>
      </p:pic>
      <p:sp>
        <p:nvSpPr>
          <p:cNvPr id="15" name="Rettangolo 14">
            <a:extLst>
              <a:ext uri="{FF2B5EF4-FFF2-40B4-BE49-F238E27FC236}">
                <a16:creationId xmlns:a16="http://schemas.microsoft.com/office/drawing/2014/main" id="{E9CDACAF-F380-9D11-CE6F-FCB9B6420EAC}"/>
              </a:ext>
            </a:extLst>
          </p:cNvPr>
          <p:cNvSpPr/>
          <p:nvPr/>
        </p:nvSpPr>
        <p:spPr>
          <a:xfrm>
            <a:off x="524656" y="2432159"/>
            <a:ext cx="3535280" cy="2476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40311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61DBE2D466BA44C81F33615BFC5F834" ma:contentTypeVersion="15" ma:contentTypeDescription="Creare un nuovo documento." ma:contentTypeScope="" ma:versionID="895006f7e4f87020db5bfcb91e7670d8">
  <xsd:schema xmlns:xsd="http://www.w3.org/2001/XMLSchema" xmlns:xs="http://www.w3.org/2001/XMLSchema" xmlns:p="http://schemas.microsoft.com/office/2006/metadata/properties" xmlns:ns2="4a6b4541-b14e-4d70-ba42-38950e1e7bd7" xmlns:ns3="3667697d-7737-4d0b-b279-c0d80526c67e" targetNamespace="http://schemas.microsoft.com/office/2006/metadata/properties" ma:root="true" ma:fieldsID="2fc65589cd9534ef2f8acc30c7a04ecb" ns2:_="" ns3:_="">
    <xsd:import namespace="4a6b4541-b14e-4d70-ba42-38950e1e7bd7"/>
    <xsd:import namespace="3667697d-7737-4d0b-b279-c0d80526c6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6b4541-b14e-4d70-ba42-38950e1e7bd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Tag immagine" ma:readOnly="false" ma:fieldId="{5cf76f15-5ced-4ddc-b409-7134ff3c332f}" ma:taxonomyMulti="true" ma:sspId="4b7b5d8e-dff7-4066-a657-d577acaf2b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667697d-7737-4d0b-b279-c0d80526c67e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64200b56-0e4b-415a-9a58-e9481794a5d6}" ma:internalName="TaxCatchAll" ma:showField="CatchAllData" ma:web="3667697d-7737-4d0b-b279-c0d80526c67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667697d-7737-4d0b-b279-c0d80526c67e" xsi:nil="true"/>
    <lcf76f155ced4ddcb4097134ff3c332f xmlns="4a6b4541-b14e-4d70-ba42-38950e1e7bd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2838A62-9374-4D8F-AFA4-B7E32C7A852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6b4541-b14e-4d70-ba42-38950e1e7bd7"/>
    <ds:schemaRef ds:uri="3667697d-7737-4d0b-b279-c0d80526c6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CEA6438-318C-4BBC-AF48-CB8114B7BB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DCC3D06-7331-4AE2-874E-F3C0C98B8D43}">
  <ds:schemaRefs>
    <ds:schemaRef ds:uri="http://purl.org/dc/dcmitype/"/>
    <ds:schemaRef ds:uri="http://schemas.openxmlformats.org/package/2006/metadata/core-properties"/>
    <ds:schemaRef ds:uri="http://purl.org/dc/terms/"/>
    <ds:schemaRef ds:uri="3667697d-7737-4d0b-b279-c0d80526c67e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4a6b4541-b14e-4d70-ba42-38950e1e7bd7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25747</TotalTime>
  <Words>2377</Words>
  <Application>Microsoft Office PowerPoint</Application>
  <PresentationFormat>Widescreen</PresentationFormat>
  <Paragraphs>305</Paragraphs>
  <Slides>22</Slides>
  <Notes>12</Notes>
  <HiddenSlides>1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22</vt:i4>
      </vt:variant>
    </vt:vector>
  </HeadingPairs>
  <TitlesOfParts>
    <vt:vector size="28" baseType="lpstr">
      <vt:lpstr>Arial</vt:lpstr>
      <vt:lpstr>Bembo</vt:lpstr>
      <vt:lpstr>Calibri</vt:lpstr>
      <vt:lpstr>Calibri Light</vt:lpstr>
      <vt:lpstr>Wingdings</vt:lpstr>
      <vt:lpstr>Thème Office</vt:lpstr>
      <vt:lpstr>A participatory exploration of the expected impacts of technological change on small and medium food-processing enterprises in Burkina Faso and Senegal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BIOÉNERGIES  POUR LES PME  D’AFRIQUE DE L’OUEST</dc:title>
  <dc:creator>Sophie Morin</dc:creator>
  <cp:lastModifiedBy>LIVIA BARTOLOMEI</cp:lastModifiedBy>
  <cp:revision>62</cp:revision>
  <dcterms:created xsi:type="dcterms:W3CDTF">2021-01-12T11:09:24Z</dcterms:created>
  <dcterms:modified xsi:type="dcterms:W3CDTF">2025-01-25T09:21:47Z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0x010100461DBE2D466BA44C81F33615BFC5F834</vt:lpwstr>
  </property>
  <property fmtid="{D5CDD505-2E9C-101B-9397-08002B2CF9AE}" pid="3" name="MediaServiceImageTags">
    <vt:lpwstr/>
  </property>
</Properties>
</file>