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502" r:id="rId5"/>
    <p:sldId id="504" r:id="rId6"/>
    <p:sldId id="505" r:id="rId7"/>
    <p:sldId id="506" r:id="rId8"/>
    <p:sldId id="507" r:id="rId9"/>
    <p:sldId id="508" r:id="rId10"/>
    <p:sldId id="503" r:id="rId11"/>
    <p:sldId id="509" r:id="rId12"/>
    <p:sldId id="516" r:id="rId13"/>
    <p:sldId id="510" r:id="rId14"/>
    <p:sldId id="511" r:id="rId15"/>
    <p:sldId id="512" r:id="rId16"/>
    <p:sldId id="514" r:id="rId17"/>
    <p:sldId id="515" r:id="rId18"/>
    <p:sldId id="258" r:id="rId1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mandre" initials="c" lastIdx="1" clrIdx="0">
    <p:extLst>
      <p:ext uri="{19B8F6BF-5375-455C-9EA6-DF929625EA0E}">
        <p15:presenceInfo xmlns:p15="http://schemas.microsoft.com/office/powerpoint/2012/main" userId="commandr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482714"/>
    <a:srgbClr val="72922B"/>
    <a:srgbClr val="FAD01D"/>
    <a:srgbClr val="F5C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4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35089303-2995-C4EE-D544-C09177116D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7CFD5D7-2A94-5A2A-AD3E-BD9BC669A2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F3558-F262-48E0-BA72-91AC8BA8D64A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D1C0E7-BB92-3902-FD6B-E773AD7E6F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B79499A-E9C8-E1F8-C284-87624FC5FB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5C6AC-7F45-45F8-B7BE-A1FB5FCC5794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9667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E0C70-3F46-4B87-BA3E-682732B2B380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434AF-9CA1-4B14-B47F-06E7507C1F9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1580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434AF-9CA1-4B14-B47F-06E7507C1F9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216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0.sv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udendørs, træ, sky, plante&#10;&#10;Automatisk genereret beskrivelse">
            <a:extLst>
              <a:ext uri="{FF2B5EF4-FFF2-40B4-BE49-F238E27FC236}">
                <a16:creationId xmlns:a16="http://schemas.microsoft.com/office/drawing/2014/main" id="{8FCE0449-D2C1-275A-3964-0FC7ECFF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7942"/>
            <a:ext cx="12192000" cy="800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CE1D4-96D3-4BDB-9239-66DB8D72A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894" y="2761454"/>
            <a:ext cx="5906197" cy="145177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12511-3DCC-489F-A555-B1FE29DA5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894" y="4305301"/>
            <a:ext cx="65532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92EE4-2A4A-45FC-BA5E-0728DFDE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B97D7-1F22-424B-AC1B-17C67E10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3313E38-0938-4C4A-8243-3E4F72D946EB}"/>
              </a:ext>
            </a:extLst>
          </p:cNvPr>
          <p:cNvSpPr txBox="1">
            <a:spLocks/>
          </p:cNvSpPr>
          <p:nvPr userDrawn="1"/>
        </p:nvSpPr>
        <p:spPr>
          <a:xfrm>
            <a:off x="-93956" y="6378041"/>
            <a:ext cx="10839797" cy="1205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www.Bio4Africa.eu</a:t>
            </a:r>
            <a:endParaRPr lang="da-DK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23A627-4CB3-4504-A79B-6924634770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46" y="930219"/>
            <a:ext cx="3562136" cy="12059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AAD069-3002-4D0F-A3A2-DD203F1C6721}"/>
              </a:ext>
            </a:extLst>
          </p:cNvPr>
          <p:cNvCxnSpPr/>
          <p:nvPr userDrawn="1"/>
        </p:nvCxnSpPr>
        <p:spPr>
          <a:xfrm>
            <a:off x="4309583" y="6721475"/>
            <a:ext cx="2032718" cy="0"/>
          </a:xfrm>
          <a:prstGeom prst="line">
            <a:avLst/>
          </a:prstGeom>
          <a:ln w="19050">
            <a:solidFill>
              <a:srgbClr val="F5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6FC73-7F40-4062-9D1C-10BE012EF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0600" y="6356350"/>
            <a:ext cx="2248239" cy="39099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3EEF9-5311-483C-A17F-68F5069FD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E9E097-3E9A-4D7F-BA01-459243EC3021}" type="datetimeFigureOut">
              <a:rPr lang="da-DK" smtClean="0"/>
              <a:pPr/>
              <a:t>28-01-2025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5642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F0378-00E0-4994-9332-775E312E5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0B117-FBB5-48D6-93DC-05DCBACB4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65E44-7AD8-493D-9DBF-4EACE6C0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5F9E1-0C88-4DCB-8940-2E0E6F6D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0350F-27C2-4242-A091-4C0306A6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086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E799D-2DD4-46CE-AE39-5F5EAB4A9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13658"/>
            <a:ext cx="2628900" cy="46717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52599-65F3-478F-BC2F-EFB640241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13657"/>
            <a:ext cx="7734300" cy="46717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55A02-6C43-40F4-9699-DBC3D365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C45DA-E47D-4293-AE2B-424D9C83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2572E-1674-4CDF-ABD3-B1D94531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7129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E10FD2-07C3-4EEA-B236-C9F127417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11"/>
            <a:ext cx="12191999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3EEF9-5311-483C-A17F-68F5069FD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FCE9E097-3E9A-4D7F-BA01-459243EC3021}" type="datetimeFigureOut">
              <a:rPr lang="da-DK" smtClean="0"/>
              <a:pPr/>
              <a:t>28-01-2025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92EE4-2A4A-45FC-BA5E-0728DFDE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B97D7-1F22-424B-AC1B-17C67E10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3313E38-0938-4C4A-8243-3E4F72D946EB}"/>
              </a:ext>
            </a:extLst>
          </p:cNvPr>
          <p:cNvSpPr txBox="1">
            <a:spLocks/>
          </p:cNvSpPr>
          <p:nvPr userDrawn="1"/>
        </p:nvSpPr>
        <p:spPr>
          <a:xfrm>
            <a:off x="-1" y="6201295"/>
            <a:ext cx="12192000" cy="1205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www.BIO4Africa.eu</a:t>
            </a:r>
            <a:endParaRPr lang="da-DK" sz="2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23A627-4CB3-4504-A79B-6924634770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128" y="1079171"/>
            <a:ext cx="4487743" cy="151934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AAD069-3002-4D0F-A3A2-DD203F1C6721}"/>
              </a:ext>
            </a:extLst>
          </p:cNvPr>
          <p:cNvCxnSpPr/>
          <p:nvPr userDrawn="1"/>
        </p:nvCxnSpPr>
        <p:spPr>
          <a:xfrm>
            <a:off x="5079641" y="6558740"/>
            <a:ext cx="2032718" cy="0"/>
          </a:xfrm>
          <a:prstGeom prst="line">
            <a:avLst/>
          </a:prstGeom>
          <a:ln w="19050">
            <a:solidFill>
              <a:srgbClr val="F5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6FC73-7F40-4062-9D1C-10BE012EF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7576" y="5245883"/>
            <a:ext cx="2496847" cy="4342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D6FE93-849C-41A1-876F-B1164A787D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9049" y="3205453"/>
            <a:ext cx="381000" cy="381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B2B36E4-0722-4091-B134-1ECACB76569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37815" y="4508933"/>
            <a:ext cx="428625" cy="419100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D98B8122-1E10-43B3-85AA-6A81EDF568DF}"/>
              </a:ext>
            </a:extLst>
          </p:cNvPr>
          <p:cNvSpPr txBox="1">
            <a:spLocks/>
          </p:cNvSpPr>
          <p:nvPr userDrawn="1"/>
        </p:nvSpPr>
        <p:spPr>
          <a:xfrm>
            <a:off x="2936322" y="2978261"/>
            <a:ext cx="6553200" cy="2007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www.linkedin-com/company/bio4Africa</a:t>
            </a:r>
          </a:p>
          <a:p>
            <a:r>
              <a:rPr lang="en-US" dirty="0"/>
              <a:t>www.X.com/bio4Africa</a:t>
            </a:r>
          </a:p>
          <a:p>
            <a:r>
              <a:rPr lang="en-US" dirty="0"/>
              <a:t>www.facebook.com/bio4africa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90DBD56-1C51-138E-556E-3059303E133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540550" y="3871781"/>
            <a:ext cx="552527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6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C068-0A4B-499E-82F6-BA11771D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5C049-A82A-4B38-8760-C032B569C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1pPr>
            <a:lvl2pPr marL="6858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2pPr>
            <a:lvl3pPr marL="11430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6002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20574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697F-A449-426E-8FA5-8360946E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7BF1F-C0EE-49EF-BBE7-331C472A1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40481-8CBA-4323-9DCD-F95E9880F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2738" cy="365125"/>
          </a:xfrm>
        </p:spPr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656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398A-5C18-4393-A0C3-D6DEB26CA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75DBB-9F90-4CC9-9FF1-7B2EB0E31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28F58-6C0C-4A99-9770-2B4E1C27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CFB9D-61B3-45B2-9A69-F1D3F59F1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C2B0E-DDAA-46B2-ACED-DD1FE11E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688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6A7C1-FAD3-4D58-A750-8908F96EA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23488-1A58-42E1-8222-3FEF885F2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62FE5A-70B3-48BA-BD22-EAC1FBB94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29F5D-70F8-42EA-AFFB-38A04DB00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0C5FE-29A6-4368-9FD5-9173AEBC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8EA32-49C1-4B56-9CEE-71A1AF4F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646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6783C-28F2-43C5-B8BD-55CF434D3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BEEDB-ABAA-44E1-B4B5-A6BC82BC6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709DB-0686-42FF-BF49-46BEF93A7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FD9F2-ED0B-46BA-BD64-50CF60C23F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15770-9490-4568-93B8-4716D1768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CC4303-3CE2-47A8-B0CD-7319447E1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5D90A1-93EB-44FF-8E07-33067B90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FA44A5-D9FA-4D72-9038-E23E06B94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1103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0DE8B-01A3-4646-9020-36E6CC63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FF80B-41E4-43E3-874B-AA804CED4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000B9-1D4F-4E16-A43E-E64A941B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77854-B2F8-45FA-8468-84BFEFAE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64425" cy="365125"/>
          </a:xfrm>
        </p:spPr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936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1A919A-4F87-42F0-9409-13CB4D356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95270-07D5-4E34-89B8-01BDA82B5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62869-3BF6-42E8-8B29-4AD0AD0D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6496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32EC1-BAA1-4314-8EDD-03C471530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95F91-75E8-4E51-BBC5-AA85E9C48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7963B-675C-41AE-BFD3-A68D64F1D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33D0C-2698-4E9E-90AB-29E6C5F1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63511-D0AC-4731-80D2-1891D50DC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54812-1FE1-49BA-B729-53C30E55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24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46269-2CEE-42E7-A363-CAAEF405D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6C717B-587C-438F-83E4-CAB93073E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ECD68-5A04-480E-A00F-DBCAE8AE7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562A5-0696-4EA7-ADA8-C7AC4433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46336-DF19-42C7-BB6A-0DC60370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F2339-2E43-4937-BC44-389BCAF5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023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88BC3C-945A-4BFE-8DAE-D55D778D11F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F7A8EE-1BD5-4E11-BFF8-755A95A7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62011" cy="115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7BB15-83CE-4D34-8D9A-BEF0F280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5186-2D69-4E18-90FB-2EFE4A8B5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9E097-3E9A-4D7F-BA01-459243EC3021}" type="datetimeFigureOut">
              <a:rPr lang="da-DK" smtClean="0"/>
              <a:t>28-01-2025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12537-38DF-42A6-B8FD-3A2866CAE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22EDD-6734-4582-A908-90901D411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456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0587E-A000-4DC1-8280-1642D02508FD}" type="slidenum">
              <a:rPr lang="da-DK" smtClean="0"/>
              <a:t>‹N°›</a:t>
            </a:fld>
            <a:endParaRPr lang="da-DK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9F22A2-A182-47F2-B559-689292863D9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712" y="365125"/>
            <a:ext cx="1767840" cy="598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E3268C-314C-448B-87B4-BE4C5185B2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72372" y="6311900"/>
            <a:ext cx="1762180" cy="30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48271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70.jpg"/><Relationship Id="rId3" Type="http://schemas.openxmlformats.org/officeDocument/2006/relationships/image" Target="../media/image62.jpg"/><Relationship Id="rId7" Type="http://schemas.openxmlformats.org/officeDocument/2006/relationships/image" Target="../media/image65.jpg"/><Relationship Id="rId12" Type="http://schemas.openxmlformats.org/officeDocument/2006/relationships/image" Target="../media/image69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11" Type="http://schemas.openxmlformats.org/officeDocument/2006/relationships/image" Target="../media/image68.jpg"/><Relationship Id="rId5" Type="http://schemas.openxmlformats.org/officeDocument/2006/relationships/image" Target="../media/image30.jpg"/><Relationship Id="rId10" Type="http://schemas.openxmlformats.org/officeDocument/2006/relationships/image" Target="../media/image31.jpg"/><Relationship Id="rId4" Type="http://schemas.openxmlformats.org/officeDocument/2006/relationships/image" Target="../media/image63.jpg"/><Relationship Id="rId9" Type="http://schemas.openxmlformats.org/officeDocument/2006/relationships/image" Target="../media/image6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g"/><Relationship Id="rId10" Type="http://schemas.openxmlformats.org/officeDocument/2006/relationships/image" Target="../media/image53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Relationship Id="rId14" Type="http://schemas.openxmlformats.org/officeDocument/2006/relationships/image" Target="../media/image5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EE9046-1C69-4DEC-B396-FEC6275F2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894" y="3322040"/>
            <a:ext cx="6553200" cy="891186"/>
          </a:xfr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r>
              <a:rPr lang="fr-FR" sz="3200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Pyrolyse de résidus agricoles dans un procédé Brésilien</a:t>
            </a:r>
            <a:endParaRPr lang="da-DK" sz="3200" dirty="0">
              <a:solidFill>
                <a:schemeClr val="accent2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4721A70-2AD2-4AC0-8C58-49B3E4009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85000" lnSpcReduction="20000"/>
          </a:bodyPr>
          <a:lstStyle/>
          <a:p>
            <a:r>
              <a:rPr lang="da-DK" dirty="0"/>
              <a:t>Presenters name(s): </a:t>
            </a:r>
            <a:r>
              <a:rPr lang="da-DK" u="sng" dirty="0"/>
              <a:t>P Rousset</a:t>
            </a:r>
            <a:r>
              <a:rPr lang="da-DK" dirty="0"/>
              <a:t>, L G Ndiaye, M N Tia, B Yao, JM Commandré</a:t>
            </a:r>
          </a:p>
          <a:p>
            <a:r>
              <a:rPr lang="da-DK" dirty="0"/>
              <a:t>Affiliation (s): Cirad, INP-HB, Savanet, UASZ </a:t>
            </a:r>
          </a:p>
          <a:p>
            <a:r>
              <a:rPr lang="da-DK" dirty="0"/>
              <a:t>B4A Final Conference/BLP 2025, </a:t>
            </a:r>
          </a:p>
          <a:p>
            <a:r>
              <a:rPr lang="da-DK" dirty="0"/>
              <a:t>28-30 January, Montpellier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C0619DB-8FC5-01D7-C41C-CD9981E85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4106"/>
            <a:ext cx="7431265" cy="80310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F240E57-55B0-7EA0-1E45-39F893AD5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" y="5764867"/>
            <a:ext cx="2722852" cy="119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5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C1325D7-9F0B-42EB-B01C-20583FD13BF1}"/>
              </a:ext>
            </a:extLst>
          </p:cNvPr>
          <p:cNvSpPr txBox="1">
            <a:spLocks/>
          </p:cNvSpPr>
          <p:nvPr/>
        </p:nvSpPr>
        <p:spPr>
          <a:xfrm>
            <a:off x="92612" y="72901"/>
            <a:ext cx="9162011" cy="439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8271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a-DK" dirty="0"/>
              <a:t>Brazilian kilns: Operation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520C316-0277-4306-8D06-55DCD7EEA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2424" y="1214719"/>
            <a:ext cx="2047875" cy="115193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8D6B01-CB8F-4A69-BD88-3AD0A1CD6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2" y="564805"/>
            <a:ext cx="1012903" cy="135053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85FAD2C-07B6-4A38-BF2A-77F5B09FE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9" y="3684496"/>
            <a:ext cx="1033279" cy="129643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E84C050-C24C-4C2C-B3A1-29F0E9C76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66" y="519202"/>
            <a:ext cx="1203905" cy="214027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CBAB447-47DF-430D-AD3F-8017822A4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53" y="4453441"/>
            <a:ext cx="1210987" cy="215286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BF27886-45B1-4636-9807-B196F88D3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92" y="1127741"/>
            <a:ext cx="1900238" cy="2533651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A66F315A-4348-473F-830D-740C552CC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6" y="1992595"/>
            <a:ext cx="1033279" cy="161464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3FC77BE-CEB7-464F-8648-2839570773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9" y="5058182"/>
            <a:ext cx="1049901" cy="1560629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138A2F0D-B335-478E-B0F9-CAEF806D7D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54" y="2749135"/>
            <a:ext cx="1210986" cy="1614648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1F6471E9-7C7A-43FE-AECA-C402F75B3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92" y="3957645"/>
            <a:ext cx="1900238" cy="253365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55DAF335-2B12-45B8-898D-C63A15A66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56" y="3088701"/>
            <a:ext cx="1900238" cy="1068884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78A3B41E-AC09-4A59-9F20-4A0C87298622}"/>
              </a:ext>
            </a:extLst>
          </p:cNvPr>
          <p:cNvSpPr txBox="1"/>
          <p:nvPr/>
        </p:nvSpPr>
        <p:spPr>
          <a:xfrm>
            <a:off x="92612" y="6517221"/>
            <a:ext cx="243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Raw </a:t>
            </a:r>
            <a:r>
              <a:rPr lang="fr-FR" dirty="0" err="1"/>
              <a:t>materials</a:t>
            </a:r>
            <a:r>
              <a:rPr lang="fr-FR" dirty="0"/>
              <a:t> drying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DB5BDC1-AA12-4A3B-AE9E-C04E756F5936}"/>
              </a:ext>
            </a:extLst>
          </p:cNvPr>
          <p:cNvSpPr txBox="1"/>
          <p:nvPr/>
        </p:nvSpPr>
        <p:spPr>
          <a:xfrm>
            <a:off x="2363060" y="6511398"/>
            <a:ext cx="1611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Kiln</a:t>
            </a:r>
            <a:r>
              <a:rPr lang="fr-FR" dirty="0"/>
              <a:t> </a:t>
            </a:r>
            <a:r>
              <a:rPr lang="fr-FR" dirty="0" err="1"/>
              <a:t>loading</a:t>
            </a:r>
            <a:endParaRPr lang="fr-FR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0AEA77BA-E18E-42C5-ADB8-202C383ADB01}"/>
              </a:ext>
            </a:extLst>
          </p:cNvPr>
          <p:cNvSpPr txBox="1"/>
          <p:nvPr/>
        </p:nvSpPr>
        <p:spPr>
          <a:xfrm>
            <a:off x="5035473" y="4315164"/>
            <a:ext cx="1611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measurement</a:t>
            </a:r>
            <a:endParaRPr lang="fr-FR" dirty="0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F05C50F3-F768-4020-A55D-12423B1735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295" y="2157827"/>
            <a:ext cx="1349864" cy="1799818"/>
          </a:xfrm>
          <a:prstGeom prst="rect">
            <a:avLst/>
          </a:prstGeom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AB41CC69-F0F1-453B-845C-FE15B34282F4}"/>
              </a:ext>
            </a:extLst>
          </p:cNvPr>
          <p:cNvSpPr txBox="1"/>
          <p:nvPr/>
        </p:nvSpPr>
        <p:spPr>
          <a:xfrm>
            <a:off x="7643052" y="3624853"/>
            <a:ext cx="1611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Biochar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C6785404-D19F-49D9-8B17-72D54F0A16FC}"/>
              </a:ext>
            </a:extLst>
          </p:cNvPr>
          <p:cNvSpPr txBox="1"/>
          <p:nvPr/>
        </p:nvSpPr>
        <p:spPr>
          <a:xfrm>
            <a:off x="10314441" y="3952890"/>
            <a:ext cx="1611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Kiln</a:t>
            </a:r>
            <a:r>
              <a:rPr lang="fr-FR" dirty="0"/>
              <a:t> </a:t>
            </a:r>
            <a:r>
              <a:rPr lang="fr-FR" dirty="0" err="1"/>
              <a:t>unloading</a:t>
            </a:r>
            <a:endParaRPr lang="fr-FR" dirty="0"/>
          </a:p>
        </p:txBody>
      </p:sp>
      <p:sp>
        <p:nvSpPr>
          <p:cNvPr id="62" name="Flèche : droite 61">
            <a:extLst>
              <a:ext uri="{FF2B5EF4-FFF2-40B4-BE49-F238E27FC236}">
                <a16:creationId xmlns:a16="http://schemas.microsoft.com/office/drawing/2014/main" id="{829433EB-B9EB-41BB-8D6A-0AC209BE7761}"/>
              </a:ext>
            </a:extLst>
          </p:cNvPr>
          <p:cNvSpPr/>
          <p:nvPr/>
        </p:nvSpPr>
        <p:spPr>
          <a:xfrm>
            <a:off x="1822609" y="3305175"/>
            <a:ext cx="540451" cy="302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Flèche : droite 62">
            <a:extLst>
              <a:ext uri="{FF2B5EF4-FFF2-40B4-BE49-F238E27FC236}">
                <a16:creationId xmlns:a16="http://schemas.microsoft.com/office/drawing/2014/main" id="{7D3347F9-9FB6-47A3-AABF-6C909F1DFF6A}"/>
              </a:ext>
            </a:extLst>
          </p:cNvPr>
          <p:cNvSpPr/>
          <p:nvPr/>
        </p:nvSpPr>
        <p:spPr>
          <a:xfrm>
            <a:off x="4027687" y="3305175"/>
            <a:ext cx="540451" cy="302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lèche : droite 63">
            <a:extLst>
              <a:ext uri="{FF2B5EF4-FFF2-40B4-BE49-F238E27FC236}">
                <a16:creationId xmlns:a16="http://schemas.microsoft.com/office/drawing/2014/main" id="{242F43FE-D35C-4FBF-8C06-CCE9023EB46E}"/>
              </a:ext>
            </a:extLst>
          </p:cNvPr>
          <p:cNvSpPr/>
          <p:nvPr/>
        </p:nvSpPr>
        <p:spPr>
          <a:xfrm>
            <a:off x="6835689" y="3454843"/>
            <a:ext cx="540451" cy="302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Flèche : droite 64">
            <a:extLst>
              <a:ext uri="{FF2B5EF4-FFF2-40B4-BE49-F238E27FC236}">
                <a16:creationId xmlns:a16="http://schemas.microsoft.com/office/drawing/2014/main" id="{C3D6E2A6-2066-4329-9498-8FCC2422A3D2}"/>
              </a:ext>
            </a:extLst>
          </p:cNvPr>
          <p:cNvSpPr/>
          <p:nvPr/>
        </p:nvSpPr>
        <p:spPr>
          <a:xfrm>
            <a:off x="9569034" y="3305175"/>
            <a:ext cx="540451" cy="302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6D98F78-C3E0-4BE5-AD7D-48CD8FFF55CD}"/>
              </a:ext>
            </a:extLst>
          </p:cNvPr>
          <p:cNvSpPr txBox="1"/>
          <p:nvPr/>
        </p:nvSpPr>
        <p:spPr>
          <a:xfrm>
            <a:off x="1571982" y="983882"/>
            <a:ext cx="1044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Corn cob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D46F0C29-62D6-4294-A428-BDD8FB2A724E}"/>
              </a:ext>
            </a:extLst>
          </p:cNvPr>
          <p:cNvSpPr txBox="1"/>
          <p:nvPr/>
        </p:nvSpPr>
        <p:spPr>
          <a:xfrm>
            <a:off x="1592850" y="2528827"/>
            <a:ext cx="1044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Coconuts</a:t>
            </a:r>
            <a:endParaRPr lang="fr-FR" sz="1600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169CC532-D784-4363-B22B-CDF1079B5A37}"/>
              </a:ext>
            </a:extLst>
          </p:cNvPr>
          <p:cNvSpPr txBox="1"/>
          <p:nvPr/>
        </p:nvSpPr>
        <p:spPr>
          <a:xfrm>
            <a:off x="1616554" y="4145887"/>
            <a:ext cx="1044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Straw</a:t>
            </a:r>
            <a:endParaRPr lang="fr-FR" sz="1600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6E14FD58-6486-46B9-B614-CC069B251490}"/>
              </a:ext>
            </a:extLst>
          </p:cNvPr>
          <p:cNvSpPr txBox="1"/>
          <p:nvPr/>
        </p:nvSpPr>
        <p:spPr>
          <a:xfrm>
            <a:off x="1623888" y="5653545"/>
            <a:ext cx="1044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Ground </a:t>
            </a:r>
            <a:r>
              <a:rPr lang="fr-FR" sz="1600" dirty="0" err="1"/>
              <a:t>nut</a:t>
            </a:r>
            <a:r>
              <a:rPr lang="fr-FR" sz="1600" dirty="0"/>
              <a:t> </a:t>
            </a:r>
            <a:r>
              <a:rPr lang="fr-FR" sz="1600" dirty="0" err="1"/>
              <a:t>husk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770576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C1325D7-9F0B-42EB-B01C-20583FD13BF1}"/>
              </a:ext>
            </a:extLst>
          </p:cNvPr>
          <p:cNvSpPr txBox="1">
            <a:spLocks/>
          </p:cNvSpPr>
          <p:nvPr/>
        </p:nvSpPr>
        <p:spPr>
          <a:xfrm>
            <a:off x="92612" y="72901"/>
            <a:ext cx="9162011" cy="439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8271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a-DK" dirty="0"/>
              <a:t>Brazilian kilns : 1st Results at INP-HB (Cote d ‘Ivoire)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91ED42-5698-4690-964A-1AD867692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538" y="597731"/>
            <a:ext cx="4784188" cy="15573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E456CCA-CAA5-4634-8C6F-69F57C224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2" y="597731"/>
            <a:ext cx="5114925" cy="4991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2ECB79-B460-4F00-9E4D-70D025701F11}"/>
              </a:ext>
            </a:extLst>
          </p:cNvPr>
          <p:cNvSpPr/>
          <p:nvPr/>
        </p:nvSpPr>
        <p:spPr>
          <a:xfrm>
            <a:off x="102139" y="5544516"/>
            <a:ext cx="4993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Calibri-Bold"/>
              </a:rPr>
              <a:t>Biochars </a:t>
            </a:r>
            <a:r>
              <a:rPr lang="fr-FR" dirty="0" err="1">
                <a:latin typeface="Calibri-Bold"/>
              </a:rPr>
              <a:t>produced</a:t>
            </a:r>
            <a:r>
              <a:rPr lang="fr-FR" dirty="0">
                <a:latin typeface="Calibri-Bold"/>
              </a:rPr>
              <a:t> </a:t>
            </a:r>
            <a:r>
              <a:rPr lang="fr-FR" dirty="0" err="1">
                <a:latin typeface="Calibri-Bold"/>
              </a:rPr>
              <a:t>with</a:t>
            </a:r>
            <a:r>
              <a:rPr lang="fr-FR" dirty="0">
                <a:latin typeface="Calibri-Bold"/>
              </a:rPr>
              <a:t> the </a:t>
            </a:r>
            <a:r>
              <a:rPr lang="fr-FR" dirty="0" err="1">
                <a:latin typeface="Calibri-Bold"/>
              </a:rPr>
              <a:t>Brazilian</a:t>
            </a:r>
            <a:r>
              <a:rPr lang="fr-FR" dirty="0">
                <a:latin typeface="Calibri-Bold"/>
              </a:rPr>
              <a:t> </a:t>
            </a:r>
            <a:r>
              <a:rPr lang="fr-FR" dirty="0" err="1">
                <a:latin typeface="Calibri-Bold"/>
              </a:rPr>
              <a:t>kilns</a:t>
            </a:r>
            <a:r>
              <a:rPr lang="fr-FR" dirty="0">
                <a:latin typeface="Calibri-Bold"/>
              </a:rPr>
              <a:t> (INP-HB, Yamoussoukro, Côte D’ Ivoire)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CFF653-B39B-419C-BCEE-7319E3D70DCC}"/>
              </a:ext>
            </a:extLst>
          </p:cNvPr>
          <p:cNvSpPr/>
          <p:nvPr/>
        </p:nvSpPr>
        <p:spPr>
          <a:xfrm>
            <a:off x="6631504" y="2055723"/>
            <a:ext cx="2527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-Bold"/>
              </a:rPr>
              <a:t>Biochar production </a:t>
            </a:r>
            <a:r>
              <a:rPr lang="fr-FR" dirty="0" err="1">
                <a:latin typeface="Calibri-Bold"/>
              </a:rPr>
              <a:t>yield</a:t>
            </a:r>
            <a:endParaRPr lang="fr-FR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14A26DE-FF95-4CF7-B5EB-D4C00672C99A}"/>
              </a:ext>
            </a:extLst>
          </p:cNvPr>
          <p:cNvSpPr/>
          <p:nvPr/>
        </p:nvSpPr>
        <p:spPr>
          <a:xfrm>
            <a:off x="7743825" y="683301"/>
            <a:ext cx="447674" cy="13724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A31E913-945B-4738-A8E1-AF5FC1BA1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0466" y="2927557"/>
            <a:ext cx="2028825" cy="130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051EB1B-1046-4DAD-B87B-406C9C236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875" y="5313069"/>
            <a:ext cx="2931886" cy="1557336"/>
          </a:xfrm>
          <a:prstGeom prst="rect">
            <a:avLst/>
          </a:prstGeom>
        </p:spPr>
      </p:pic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7FA2FC06-6036-4F39-A18C-DD0713D20A54}"/>
              </a:ext>
            </a:extLst>
          </p:cNvPr>
          <p:cNvSpPr/>
          <p:nvPr/>
        </p:nvSpPr>
        <p:spPr>
          <a:xfrm>
            <a:off x="9112130" y="3521029"/>
            <a:ext cx="736719" cy="2222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0EEDE576-8C68-485D-8169-29043EFCEB0C}"/>
              </a:ext>
            </a:extLst>
          </p:cNvPr>
          <p:cNvSpPr/>
          <p:nvPr/>
        </p:nvSpPr>
        <p:spPr>
          <a:xfrm rot="5400000">
            <a:off x="10469111" y="4748935"/>
            <a:ext cx="728245" cy="164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BE88C02-F104-4CB3-B6C6-FB8F118FF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959" y="2727598"/>
            <a:ext cx="3076806" cy="317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16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CF69346B-EE7C-4ADB-B798-D28DAE1F5B11}"/>
              </a:ext>
            </a:extLst>
          </p:cNvPr>
          <p:cNvSpPr txBox="1">
            <a:spLocks/>
          </p:cNvSpPr>
          <p:nvPr/>
        </p:nvSpPr>
        <p:spPr>
          <a:xfrm>
            <a:off x="92612" y="72901"/>
            <a:ext cx="9162011" cy="439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8271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a-DK" dirty="0"/>
              <a:t>Brazilian kilns : 1st Results at SAVANET (Ghana)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6D531B4-D8E3-495B-B3E4-AB7550A50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21" y="2329427"/>
            <a:ext cx="3130658" cy="233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3C808A3-3467-4BE4-B867-A7D11349D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67" y="2943225"/>
            <a:ext cx="6057900" cy="3598177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307F5A6B-4542-4299-9A8B-48056085CC67}"/>
              </a:ext>
            </a:extLst>
          </p:cNvPr>
          <p:cNvGrpSpPr/>
          <p:nvPr/>
        </p:nvGrpSpPr>
        <p:grpSpPr>
          <a:xfrm>
            <a:off x="4197367" y="805279"/>
            <a:ext cx="5991225" cy="1685925"/>
            <a:chOff x="4230704" y="1023937"/>
            <a:chExt cx="5991225" cy="168592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050F8F6-88CD-460A-9E81-7CEA00635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0704" y="1023937"/>
              <a:ext cx="5991225" cy="1685925"/>
            </a:xfrm>
            <a:prstGeom prst="rect">
              <a:avLst/>
            </a:prstGeom>
          </p:spPr>
        </p:pic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3DA0AA9D-6814-419A-B483-9617A523B228}"/>
                </a:ext>
              </a:extLst>
            </p:cNvPr>
            <p:cNvSpPr/>
            <p:nvPr/>
          </p:nvSpPr>
          <p:spPr>
            <a:xfrm>
              <a:off x="6916994" y="1023937"/>
              <a:ext cx="840658" cy="155703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30ACC7C-2D30-4BBC-AE69-7966AE630C68}"/>
              </a:ext>
            </a:extLst>
          </p:cNvPr>
          <p:cNvSpPr/>
          <p:nvPr/>
        </p:nvSpPr>
        <p:spPr>
          <a:xfrm>
            <a:off x="4230704" y="6105832"/>
            <a:ext cx="4175877" cy="3687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0758AB-C753-4DD7-BC29-97D70BEE2804}"/>
              </a:ext>
            </a:extLst>
          </p:cNvPr>
          <p:cNvSpPr/>
          <p:nvPr/>
        </p:nvSpPr>
        <p:spPr>
          <a:xfrm>
            <a:off x="3622682" y="6483216"/>
            <a:ext cx="7207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Biochar proximate analysis with Brazilian kilns pyrolysis technology </a:t>
            </a:r>
            <a:endParaRPr lang="en-US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C49ACC-1433-4C57-89D0-840CA5CCA204}"/>
              </a:ext>
            </a:extLst>
          </p:cNvPr>
          <p:cNvSpPr/>
          <p:nvPr/>
        </p:nvSpPr>
        <p:spPr>
          <a:xfrm>
            <a:off x="5697969" y="2414742"/>
            <a:ext cx="3212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Biochar production parameters 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9333978-5449-4411-B7DC-79C1E6DA33B6}"/>
              </a:ext>
            </a:extLst>
          </p:cNvPr>
          <p:cNvSpPr txBox="1"/>
          <p:nvPr/>
        </p:nvSpPr>
        <p:spPr>
          <a:xfrm>
            <a:off x="1675785" y="4742313"/>
            <a:ext cx="1106129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Corn cob</a:t>
            </a:r>
          </a:p>
        </p:txBody>
      </p:sp>
    </p:spTree>
    <p:extLst>
      <p:ext uri="{BB962C8B-B14F-4D97-AF65-F5344CB8AC3E}">
        <p14:creationId xmlns:p14="http://schemas.microsoft.com/office/powerpoint/2010/main" val="513605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EBBCBBB-2357-4FC8-BC8E-1A329BF49AB4}"/>
              </a:ext>
            </a:extLst>
          </p:cNvPr>
          <p:cNvSpPr txBox="1">
            <a:spLocks/>
          </p:cNvSpPr>
          <p:nvPr/>
        </p:nvSpPr>
        <p:spPr>
          <a:xfrm>
            <a:off x="92612" y="72901"/>
            <a:ext cx="9162011" cy="439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8271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a-DK" dirty="0"/>
              <a:t>Brazilian kilns : 1st Results at UASZ (Senegal)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7B2535-E351-4F52-9FA6-D8E34A779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90" y="3413101"/>
            <a:ext cx="4251827" cy="25631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C84075-9CD4-4FF0-8CBC-D75B7DA19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062" y="2485564"/>
            <a:ext cx="3724275" cy="39719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A3761E-3650-49A3-AB37-5B0503264AAE}"/>
              </a:ext>
            </a:extLst>
          </p:cNvPr>
          <p:cNvSpPr/>
          <p:nvPr/>
        </p:nvSpPr>
        <p:spPr>
          <a:xfrm>
            <a:off x="5005387" y="6457489"/>
            <a:ext cx="4879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alibri-Bold"/>
              </a:rPr>
              <a:t>Profile of temperature powered by </a:t>
            </a:r>
            <a:r>
              <a:rPr lang="en-US" sz="1600" dirty="0" err="1">
                <a:latin typeface="Calibri-Bold"/>
              </a:rPr>
              <a:t>Carboraad</a:t>
            </a:r>
            <a:r>
              <a:rPr lang="en-US" sz="1600" dirty="0">
                <a:latin typeface="Calibri-Bold"/>
              </a:rPr>
              <a:t> software</a:t>
            </a:r>
            <a:endParaRPr lang="fr-FR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8980A9-2B93-4075-8E12-54893BB313D6}"/>
              </a:ext>
            </a:extLst>
          </p:cNvPr>
          <p:cNvSpPr/>
          <p:nvPr/>
        </p:nvSpPr>
        <p:spPr>
          <a:xfrm>
            <a:off x="1274530" y="5876647"/>
            <a:ext cx="2656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Calibri-Bold"/>
              </a:rPr>
              <a:t>Temperature</a:t>
            </a:r>
            <a:r>
              <a:rPr lang="fr-FR" dirty="0">
                <a:latin typeface="Calibri-Bold"/>
              </a:rPr>
              <a:t> profile </a:t>
            </a:r>
            <a:r>
              <a:rPr lang="fr-FR" dirty="0" err="1">
                <a:latin typeface="Calibri-Bold"/>
              </a:rPr>
              <a:t>kiln</a:t>
            </a:r>
            <a:r>
              <a:rPr lang="fr-FR" dirty="0">
                <a:latin typeface="Calibri-Bold"/>
              </a:rPr>
              <a:t> 1</a:t>
            </a:r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3856210-8E72-49E6-9104-6398E1AA82F9}"/>
              </a:ext>
            </a:extLst>
          </p:cNvPr>
          <p:cNvGrpSpPr/>
          <p:nvPr/>
        </p:nvGrpSpPr>
        <p:grpSpPr>
          <a:xfrm>
            <a:off x="2281237" y="881741"/>
            <a:ext cx="9725025" cy="1428750"/>
            <a:chOff x="2281237" y="881741"/>
            <a:chExt cx="9725025" cy="1428750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C1F86E-448D-47CF-8D8B-A203796C915E}"/>
                </a:ext>
              </a:extLst>
            </p:cNvPr>
            <p:cNvGrpSpPr/>
            <p:nvPr/>
          </p:nvGrpSpPr>
          <p:grpSpPr>
            <a:xfrm>
              <a:off x="2281237" y="881741"/>
              <a:ext cx="9725025" cy="1428750"/>
              <a:chOff x="309562" y="871537"/>
              <a:chExt cx="9725025" cy="1428750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50EEA480-3E11-4892-999B-D68223503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562" y="871537"/>
                <a:ext cx="9725025" cy="466725"/>
              </a:xfrm>
              <a:prstGeom prst="rect">
                <a:avLst/>
              </a:prstGeom>
            </p:spPr>
          </p:pic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11F2AA43-FECB-4972-8714-3D4136745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611" y="1338262"/>
                <a:ext cx="9705976" cy="962025"/>
              </a:xfrm>
              <a:prstGeom prst="rect">
                <a:avLst/>
              </a:prstGeom>
            </p:spPr>
          </p:pic>
        </p:grp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A45FCE09-39CC-435A-A61C-C412B16F9464}"/>
                </a:ext>
              </a:extLst>
            </p:cNvPr>
            <p:cNvSpPr/>
            <p:nvPr/>
          </p:nvSpPr>
          <p:spPr>
            <a:xfrm>
              <a:off x="5624512" y="1115103"/>
              <a:ext cx="942975" cy="112156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904BAD3E-6908-4908-9E5A-8101B1760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7" y="653325"/>
            <a:ext cx="1349864" cy="1799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D2748A5-DD8A-4BCB-A222-1CD5BAF9D885}"/>
              </a:ext>
            </a:extLst>
          </p:cNvPr>
          <p:cNvSpPr txBox="1"/>
          <p:nvPr/>
        </p:nvSpPr>
        <p:spPr>
          <a:xfrm>
            <a:off x="613520" y="2427643"/>
            <a:ext cx="124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Corn cobs</a:t>
            </a:r>
          </a:p>
        </p:txBody>
      </p:sp>
    </p:spTree>
    <p:extLst>
      <p:ext uri="{BB962C8B-B14F-4D97-AF65-F5344CB8AC3E}">
        <p14:creationId xmlns:p14="http://schemas.microsoft.com/office/powerpoint/2010/main" val="680991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C1325D7-9F0B-42EB-B01C-20583FD13BF1}"/>
              </a:ext>
            </a:extLst>
          </p:cNvPr>
          <p:cNvSpPr txBox="1">
            <a:spLocks/>
          </p:cNvSpPr>
          <p:nvPr/>
        </p:nvSpPr>
        <p:spPr>
          <a:xfrm>
            <a:off x="92612" y="72901"/>
            <a:ext cx="9162011" cy="439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8271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a-DK" dirty="0"/>
              <a:t>Brazilian kilns : Next step/Drying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432707B-FF6D-4D95-BA43-8653F3709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09" y="1008423"/>
            <a:ext cx="3952875" cy="47053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098D34F-9A22-4A0C-9E49-E473D9DFB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562" y="1008423"/>
            <a:ext cx="7334250" cy="3343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537741-A8E1-40D2-9BF0-C4AE10C6BDBB}"/>
              </a:ext>
            </a:extLst>
          </p:cNvPr>
          <p:cNvSpPr/>
          <p:nvPr/>
        </p:nvSpPr>
        <p:spPr>
          <a:xfrm>
            <a:off x="9950553" y="4381666"/>
            <a:ext cx="22414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HUMBERTO SIQUEIRA, UFV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463424-18F8-4ECE-B67D-74531B329105}"/>
              </a:ext>
            </a:extLst>
          </p:cNvPr>
          <p:cNvSpPr/>
          <p:nvPr/>
        </p:nvSpPr>
        <p:spPr>
          <a:xfrm>
            <a:off x="3097875" y="2257652"/>
            <a:ext cx="70743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/>
              <a:t>Pyrolyse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A01A3C-B731-4CAE-B890-7D39E1548349}"/>
              </a:ext>
            </a:extLst>
          </p:cNvPr>
          <p:cNvSpPr/>
          <p:nvPr/>
        </p:nvSpPr>
        <p:spPr>
          <a:xfrm>
            <a:off x="974004" y="1980653"/>
            <a:ext cx="58939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/>
              <a:t>Drying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669068-CCC8-4BEB-9F65-0286FC40620F}"/>
              </a:ext>
            </a:extLst>
          </p:cNvPr>
          <p:cNvSpPr/>
          <p:nvPr/>
        </p:nvSpPr>
        <p:spPr>
          <a:xfrm>
            <a:off x="3062151" y="4184850"/>
            <a:ext cx="70743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/>
              <a:t>Pyrolyse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6F0177-8BEE-49E4-BB69-B4ECC2558794}"/>
              </a:ext>
            </a:extLst>
          </p:cNvPr>
          <p:cNvSpPr/>
          <p:nvPr/>
        </p:nvSpPr>
        <p:spPr>
          <a:xfrm>
            <a:off x="646398" y="4074699"/>
            <a:ext cx="58939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/>
              <a:t>Drying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90831FA-0F15-42AC-A971-3BF7794107BD}"/>
              </a:ext>
            </a:extLst>
          </p:cNvPr>
          <p:cNvCxnSpPr/>
          <p:nvPr/>
        </p:nvCxnSpPr>
        <p:spPr>
          <a:xfrm flipH="1">
            <a:off x="1563396" y="4776716"/>
            <a:ext cx="130263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5F7749C-8DEF-4BC1-A5D3-4DB0580870C7}"/>
              </a:ext>
            </a:extLst>
          </p:cNvPr>
          <p:cNvSpPr/>
          <p:nvPr/>
        </p:nvSpPr>
        <p:spPr>
          <a:xfrm>
            <a:off x="10683477" y="2119152"/>
            <a:ext cx="77559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 err="1"/>
              <a:t>Pyrolysev</a:t>
            </a:r>
            <a:endParaRPr lang="fr-FR" sz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E46C3C-9F88-40D2-8E07-61AAE19E0D8F}"/>
              </a:ext>
            </a:extLst>
          </p:cNvPr>
          <p:cNvSpPr/>
          <p:nvPr/>
        </p:nvSpPr>
        <p:spPr>
          <a:xfrm>
            <a:off x="9022529" y="2142615"/>
            <a:ext cx="77559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 err="1"/>
              <a:t>Pyrolysev</a:t>
            </a:r>
            <a:endParaRPr lang="fr-FR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1AF4A8-0A75-4F42-84BA-26B8934DBC17}"/>
              </a:ext>
            </a:extLst>
          </p:cNvPr>
          <p:cNvSpPr/>
          <p:nvPr/>
        </p:nvSpPr>
        <p:spPr>
          <a:xfrm>
            <a:off x="8959927" y="3152001"/>
            <a:ext cx="58939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/>
              <a:t>Drying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97AE70-BC79-40CC-B4E7-BE44FC448DB9}"/>
              </a:ext>
            </a:extLst>
          </p:cNvPr>
          <p:cNvSpPr/>
          <p:nvPr/>
        </p:nvSpPr>
        <p:spPr>
          <a:xfrm>
            <a:off x="11164378" y="3221621"/>
            <a:ext cx="58939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/>
              <a:t>Drying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C07F7CD-DEBD-407D-9963-61A55542A71F}"/>
              </a:ext>
            </a:extLst>
          </p:cNvPr>
          <p:cNvCxnSpPr>
            <a:cxnSpLocks/>
          </p:cNvCxnSpPr>
          <p:nvPr/>
        </p:nvCxnSpPr>
        <p:spPr>
          <a:xfrm>
            <a:off x="10087004" y="1980653"/>
            <a:ext cx="0" cy="15179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0201A11-8609-4881-B47E-E52A7019C017}"/>
              </a:ext>
            </a:extLst>
          </p:cNvPr>
          <p:cNvCxnSpPr>
            <a:cxnSpLocks/>
          </p:cNvCxnSpPr>
          <p:nvPr/>
        </p:nvCxnSpPr>
        <p:spPr>
          <a:xfrm flipV="1">
            <a:off x="9950553" y="3360120"/>
            <a:ext cx="1120722" cy="290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A2D08EB-4FF8-4B57-BF8D-27CB6BD47F7A}"/>
              </a:ext>
            </a:extLst>
          </p:cNvPr>
          <p:cNvCxnSpPr>
            <a:cxnSpLocks/>
          </p:cNvCxnSpPr>
          <p:nvPr/>
        </p:nvCxnSpPr>
        <p:spPr>
          <a:xfrm flipH="1" flipV="1">
            <a:off x="9022529" y="3528588"/>
            <a:ext cx="928024" cy="1133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4C7C25EB-9EE3-4904-8FED-41A0FB1C591F}"/>
              </a:ext>
            </a:extLst>
          </p:cNvPr>
          <p:cNvSpPr txBox="1"/>
          <p:nvPr/>
        </p:nvSpPr>
        <p:spPr>
          <a:xfrm>
            <a:off x="9708389" y="3741511"/>
            <a:ext cx="97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Hot </a:t>
            </a:r>
            <a:r>
              <a:rPr lang="fr-FR" b="1" dirty="0" err="1">
                <a:solidFill>
                  <a:srgbClr val="FF0000"/>
                </a:solidFill>
              </a:rPr>
              <a:t>gas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EC22C41-CDCF-40A4-921B-94C63B8080D5}"/>
              </a:ext>
            </a:extLst>
          </p:cNvPr>
          <p:cNvSpPr txBox="1"/>
          <p:nvPr/>
        </p:nvSpPr>
        <p:spPr>
          <a:xfrm>
            <a:off x="1764589" y="4367620"/>
            <a:ext cx="97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Hot </a:t>
            </a:r>
            <a:r>
              <a:rPr lang="fr-FR" b="1" dirty="0" err="1">
                <a:solidFill>
                  <a:srgbClr val="FF0000"/>
                </a:solidFill>
              </a:rPr>
              <a:t>gas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0F28AEC-4048-41EF-9ACC-3EA2FCAFBF22}"/>
              </a:ext>
            </a:extLst>
          </p:cNvPr>
          <p:cNvSpPr/>
          <p:nvPr/>
        </p:nvSpPr>
        <p:spPr>
          <a:xfrm>
            <a:off x="4975274" y="5006306"/>
            <a:ext cx="6483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hot gases come either from the furnaces or from the chimney.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609569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005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id="{4481CAE9-D50B-41B6-9EE0-60DA176EF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118" y="756559"/>
            <a:ext cx="2754872" cy="2577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93BF796-D3DA-4AD2-B5FF-D8C30A346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038" y="3981450"/>
            <a:ext cx="3159562" cy="2367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057FF0-DEEC-4C8C-8264-953ADEE04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649" y="1036284"/>
            <a:ext cx="2931329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29AA333-506B-44C5-B718-F728D9065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89" y="4501242"/>
            <a:ext cx="4057650" cy="1847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BA7D3325-A7EE-4CCA-8BE9-999C19F1A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12" y="72901"/>
            <a:ext cx="9162011" cy="439508"/>
          </a:xfrm>
        </p:spPr>
        <p:txBody>
          <a:bodyPr>
            <a:normAutofit fontScale="90000"/>
          </a:bodyPr>
          <a:lstStyle/>
          <a:p>
            <a:r>
              <a:rPr lang="da-DK" dirty="0"/>
              <a:t>Brazilian kilns : set up at a glance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CF80321-8E14-437B-BD45-C1F621B79668}"/>
              </a:ext>
            </a:extLst>
          </p:cNvPr>
          <p:cNvSpPr txBox="1"/>
          <p:nvPr/>
        </p:nvSpPr>
        <p:spPr>
          <a:xfrm>
            <a:off x="2980794" y="3323255"/>
            <a:ext cx="185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UASZ (Sénégal)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EEB716B-26C3-44C9-8C65-4D36D9ABFD60}"/>
              </a:ext>
            </a:extLst>
          </p:cNvPr>
          <p:cNvSpPr txBox="1"/>
          <p:nvPr/>
        </p:nvSpPr>
        <p:spPr>
          <a:xfrm>
            <a:off x="2069950" y="6345788"/>
            <a:ext cx="2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INP-HB (Côte d’Ivoire)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6CFD4F8-9247-4099-89CC-61C03E5152C4}"/>
              </a:ext>
            </a:extLst>
          </p:cNvPr>
          <p:cNvSpPr txBox="1"/>
          <p:nvPr/>
        </p:nvSpPr>
        <p:spPr>
          <a:xfrm>
            <a:off x="7404402" y="6345788"/>
            <a:ext cx="185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SAVANET (Ghana)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BAD7A5D-A60B-475B-83E8-C81D0EC06149}"/>
              </a:ext>
            </a:extLst>
          </p:cNvPr>
          <p:cNvCxnSpPr>
            <a:stCxn id="8" idx="3"/>
          </p:cNvCxnSpPr>
          <p:nvPr/>
        </p:nvCxnSpPr>
        <p:spPr>
          <a:xfrm>
            <a:off x="5392990" y="2045155"/>
            <a:ext cx="1331659" cy="831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64AB47F-895B-477C-93F1-E45061192025}"/>
              </a:ext>
            </a:extLst>
          </p:cNvPr>
          <p:cNvCxnSpPr>
            <a:cxnSpLocks/>
          </p:cNvCxnSpPr>
          <p:nvPr/>
        </p:nvCxnSpPr>
        <p:spPr>
          <a:xfrm flipV="1">
            <a:off x="4764341" y="3459904"/>
            <a:ext cx="2407984" cy="1718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ACEA6C3-39E7-4869-B696-86B57AFA2729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7629525" y="3459904"/>
            <a:ext cx="560789" cy="1041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378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C1325D7-9F0B-42EB-B01C-20583FD13BF1}"/>
              </a:ext>
            </a:extLst>
          </p:cNvPr>
          <p:cNvSpPr txBox="1">
            <a:spLocks/>
          </p:cNvSpPr>
          <p:nvPr/>
        </p:nvSpPr>
        <p:spPr>
          <a:xfrm>
            <a:off x="92612" y="72901"/>
            <a:ext cx="9162011" cy="439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8271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a-DK" dirty="0"/>
              <a:t>Why the Brazilian kilns selected in B4A?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A61483-A911-4735-99E9-7AA4A7AC5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46" y="1464909"/>
            <a:ext cx="5292932" cy="35988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9CB5E4-F11F-4B07-B690-B522ABB49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048" y="2452744"/>
            <a:ext cx="1219301" cy="9764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D746FDC-1C42-4C35-8BB3-1413764EB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349" y="512409"/>
            <a:ext cx="1905000" cy="1905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B59AD6A-BC7F-4737-8305-7A5176468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777" y="3783508"/>
            <a:ext cx="1579001" cy="12802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DC881C-D8EF-4CF3-B933-A89F08254487}"/>
              </a:ext>
            </a:extLst>
          </p:cNvPr>
          <p:cNvSpPr/>
          <p:nvPr/>
        </p:nvSpPr>
        <p:spPr>
          <a:xfrm>
            <a:off x="8511992" y="4168751"/>
            <a:ext cx="2153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Engineering Services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0816A8-E4F2-4598-9850-60FEED32CCBD}"/>
              </a:ext>
            </a:extLst>
          </p:cNvPr>
          <p:cNvSpPr/>
          <p:nvPr/>
        </p:nvSpPr>
        <p:spPr>
          <a:xfrm>
            <a:off x="8512187" y="2671907"/>
            <a:ext cx="35062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LAPEM develops research, and extension activities in the areas of Bioenergy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E1EB593-E50D-4491-A861-3F7640BA5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827" y="781134"/>
            <a:ext cx="3084646" cy="10621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C67D9E-B69C-4EFB-B547-22639C0B2D9E}"/>
              </a:ext>
            </a:extLst>
          </p:cNvPr>
          <p:cNvSpPr/>
          <p:nvPr/>
        </p:nvSpPr>
        <p:spPr>
          <a:xfrm>
            <a:off x="275551" y="5346579"/>
            <a:ext cx="8377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u="sng" dirty="0">
                <a:solidFill>
                  <a:srgbClr val="72922B"/>
                </a:solidFill>
              </a:rPr>
              <a:t>The Sustainable Steel Industry Project was created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encourage the </a:t>
            </a:r>
            <a:r>
              <a:rPr lang="en-US" i="1" u="sng" dirty="0"/>
              <a:t>reduction of greenhouse gas emissions </a:t>
            </a:r>
            <a:r>
              <a:rPr lang="en-US" i="1" dirty="0"/>
              <a:t>in the Brazilian steel industry.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u="sng" dirty="0" err="1"/>
              <a:t>developp</a:t>
            </a:r>
            <a:r>
              <a:rPr lang="en-US" i="1" u="sng" dirty="0"/>
              <a:t> cleaner </a:t>
            </a:r>
            <a:r>
              <a:rPr lang="en-US" i="1" dirty="0"/>
              <a:t>and more efficient production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offer a technology to small and medium-sized </a:t>
            </a:r>
            <a:r>
              <a:rPr lang="en-US" i="1" u="sng" dirty="0"/>
              <a:t>rural producers</a:t>
            </a:r>
            <a:endParaRPr lang="fr-FR" i="1" u="sng" dirty="0"/>
          </a:p>
        </p:txBody>
      </p:sp>
    </p:spTree>
    <p:extLst>
      <p:ext uri="{BB962C8B-B14F-4D97-AF65-F5344CB8AC3E}">
        <p14:creationId xmlns:p14="http://schemas.microsoft.com/office/powerpoint/2010/main" val="4188755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C1325D7-9F0B-42EB-B01C-20583FD13BF1}"/>
              </a:ext>
            </a:extLst>
          </p:cNvPr>
          <p:cNvSpPr txBox="1">
            <a:spLocks/>
          </p:cNvSpPr>
          <p:nvPr/>
        </p:nvSpPr>
        <p:spPr>
          <a:xfrm>
            <a:off x="92612" y="72901"/>
            <a:ext cx="9162011" cy="439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8271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a-DK" dirty="0"/>
              <a:t>Brazilian kilns: Challenges for B4A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5365FA-0292-4319-BB42-06C8874CDE68}"/>
              </a:ext>
            </a:extLst>
          </p:cNvPr>
          <p:cNvSpPr/>
          <p:nvPr/>
        </p:nvSpPr>
        <p:spPr>
          <a:xfrm>
            <a:off x="92612" y="1160442"/>
            <a:ext cx="58874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u="sng" dirty="0"/>
              <a:t>Replace wood with agricultural residues </a:t>
            </a:r>
            <a:r>
              <a:rPr lang="en-US" sz="2400" dirty="0"/>
              <a:t>that have very different physicochemical properties.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T</a:t>
            </a:r>
            <a:r>
              <a:rPr lang="en-US" sz="2400" u="sng" dirty="0"/>
              <a:t>ransfer the technology </a:t>
            </a:r>
            <a:r>
              <a:rPr lang="en-US" sz="2400" dirty="0"/>
              <a:t>with the support of Brazilian universities.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To size the furnaces according to local contexts.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Find the necessary materials for furnace construction in each concerned country.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u="sng" dirty="0"/>
              <a:t>Create infrastructure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Train operators.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Ensure remote maintenance.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Duplicate and disseminate the technology at </a:t>
            </a:r>
            <a:r>
              <a:rPr lang="en-US" sz="2400" u="sng" dirty="0"/>
              <a:t>low cost</a:t>
            </a:r>
            <a:r>
              <a:rPr lang="en-US" sz="2400" dirty="0"/>
              <a:t>.</a:t>
            </a:r>
            <a:endParaRPr lang="fr-FR" sz="2400" dirty="0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647644DA-9D72-40E1-8D45-390581AA4751}"/>
              </a:ext>
            </a:extLst>
          </p:cNvPr>
          <p:cNvGrpSpPr/>
          <p:nvPr/>
        </p:nvGrpSpPr>
        <p:grpSpPr>
          <a:xfrm>
            <a:off x="6298838" y="4060722"/>
            <a:ext cx="3285331" cy="2663058"/>
            <a:chOff x="7292832" y="3859462"/>
            <a:chExt cx="3285331" cy="266305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1382301-85DA-477E-9D70-E92B89D6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92832" y="3859462"/>
              <a:ext cx="3285331" cy="2663058"/>
            </a:xfrm>
            <a:prstGeom prst="rect">
              <a:avLst/>
            </a:prstGeom>
          </p:spPr>
        </p:pic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5BB36D53-C7ED-4DDE-A51A-7E59988628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3861" y="4716379"/>
              <a:ext cx="952901" cy="9253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B57D5464-4706-4FBD-827E-900DC1448D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3861" y="4974206"/>
              <a:ext cx="1229841" cy="6831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968CE8FD-B3F8-42D5-9504-37A945833F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3861" y="4976261"/>
              <a:ext cx="1424539" cy="7731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F82E3E44-2EC6-42CB-9AD1-10BE663F0CB4}"/>
              </a:ext>
            </a:extLst>
          </p:cNvPr>
          <p:cNvGrpSpPr/>
          <p:nvPr/>
        </p:nvGrpSpPr>
        <p:grpSpPr>
          <a:xfrm>
            <a:off x="6070001" y="331853"/>
            <a:ext cx="4195182" cy="3479193"/>
            <a:chOff x="6070001" y="331853"/>
            <a:chExt cx="4195182" cy="347919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DC3871B-277C-4B52-AE13-21218094F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0001" y="1277295"/>
              <a:ext cx="1962891" cy="14916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8022150-3E19-45E7-A2F8-3E3F51DA6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1718" y="1200662"/>
              <a:ext cx="1128370" cy="200599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D8EA989-04B3-4666-80AA-7AD038DFD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0634" y="331853"/>
              <a:ext cx="1270384" cy="169384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87E0B3A-1B56-4D85-AB76-1F007CEE3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8891" y="2023102"/>
              <a:ext cx="1292127" cy="178794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CDF329A0-F20F-441E-BFA0-D1663F9A5727}"/>
                </a:ext>
              </a:extLst>
            </p:cNvPr>
            <p:cNvCxnSpPr>
              <a:stCxn id="5" idx="3"/>
              <a:endCxn id="11" idx="3"/>
            </p:cNvCxnSpPr>
            <p:nvPr/>
          </p:nvCxnSpPr>
          <p:spPr>
            <a:xfrm flipV="1">
              <a:off x="8032892" y="1777640"/>
              <a:ext cx="233785" cy="2454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84B80882-185B-48B4-A51C-9456A5375179}"/>
                </a:ext>
              </a:extLst>
            </p:cNvPr>
            <p:cNvCxnSpPr>
              <a:cxnSpLocks/>
              <a:stCxn id="5" idx="3"/>
              <a:endCxn id="12" idx="1"/>
            </p:cNvCxnSpPr>
            <p:nvPr/>
          </p:nvCxnSpPr>
          <p:spPr>
            <a:xfrm>
              <a:off x="8032892" y="2023102"/>
              <a:ext cx="215227" cy="2618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4CB216EB-1DCC-4C29-9E9C-D3A7FA09C95C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8032892" y="2023102"/>
              <a:ext cx="1229819" cy="152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8F2308EB-A4DE-4288-ADAE-9D85577FA096}"/>
                </a:ext>
              </a:extLst>
            </p:cNvPr>
            <p:cNvSpPr txBox="1"/>
            <p:nvPr/>
          </p:nvSpPr>
          <p:spPr>
            <a:xfrm>
              <a:off x="6541639" y="2732408"/>
              <a:ext cx="955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Wood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D71C1F89-F09E-4E69-9232-37B1E4DD4FC1}"/>
                </a:ext>
              </a:extLst>
            </p:cNvPr>
            <p:cNvSpPr txBox="1"/>
            <p:nvPr/>
          </p:nvSpPr>
          <p:spPr>
            <a:xfrm>
              <a:off x="8357035" y="622456"/>
              <a:ext cx="955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solidFill>
                    <a:schemeClr val="bg1"/>
                  </a:solidFill>
                </a:rPr>
                <a:t>Straw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A943263A-36AF-40F3-B83E-7B08D264305F}"/>
                </a:ext>
              </a:extLst>
            </p:cNvPr>
            <p:cNvSpPr txBox="1"/>
            <p:nvPr/>
          </p:nvSpPr>
          <p:spPr>
            <a:xfrm>
              <a:off x="9309504" y="1727201"/>
              <a:ext cx="955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Corn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513AAE5D-B77B-4A7C-93F1-CE6C114F0847}"/>
                </a:ext>
              </a:extLst>
            </p:cNvPr>
            <p:cNvSpPr txBox="1"/>
            <p:nvPr/>
          </p:nvSpPr>
          <p:spPr>
            <a:xfrm>
              <a:off x="8248119" y="2375945"/>
              <a:ext cx="1292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a-DK"/>
              </a:defPPr>
              <a:lvl1pPr>
                <a:defRPr>
                  <a:solidFill>
                    <a:schemeClr val="bg1"/>
                  </a:solidFill>
                </a:defRPr>
              </a:lvl1pPr>
            </a:lstStyle>
            <a:p>
              <a:r>
                <a:rPr lang="fr-FR" dirty="0" err="1"/>
                <a:t>Coconuts</a:t>
              </a:r>
              <a:endParaRPr lang="fr-FR" dirty="0"/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5F5E6457-112D-40D2-9F27-0FB3349E987D}"/>
              </a:ext>
            </a:extLst>
          </p:cNvPr>
          <p:cNvSpPr txBox="1"/>
          <p:nvPr/>
        </p:nvSpPr>
        <p:spPr>
          <a:xfrm>
            <a:off x="10204617" y="1415357"/>
            <a:ext cx="2118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Peanuts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Rice </a:t>
            </a:r>
            <a:r>
              <a:rPr lang="fr-FR" dirty="0" err="1"/>
              <a:t>husks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Ground </a:t>
            </a:r>
            <a:r>
              <a:rPr lang="fr-FR" dirty="0" err="1"/>
              <a:t>nut</a:t>
            </a:r>
            <a:r>
              <a:rPr lang="fr-FR" dirty="0"/>
              <a:t> </a:t>
            </a:r>
            <a:r>
              <a:rPr lang="fr-FR" dirty="0" err="1"/>
              <a:t>husk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Cashew </a:t>
            </a:r>
            <a:r>
              <a:rPr lang="fr-FR" dirty="0" err="1"/>
              <a:t>nuts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01545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C1325D7-9F0B-42EB-B01C-20583FD13BF1}"/>
              </a:ext>
            </a:extLst>
          </p:cNvPr>
          <p:cNvSpPr txBox="1">
            <a:spLocks/>
          </p:cNvSpPr>
          <p:nvPr/>
        </p:nvSpPr>
        <p:spPr>
          <a:xfrm>
            <a:off x="92612" y="72901"/>
            <a:ext cx="9162011" cy="439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8271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a-DK" dirty="0"/>
              <a:t>Brazilian kilns : Transfer method adopted in B4A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791526-9D00-4D4A-807F-8614382471AE}"/>
              </a:ext>
            </a:extLst>
          </p:cNvPr>
          <p:cNvSpPr/>
          <p:nvPr/>
        </p:nvSpPr>
        <p:spPr>
          <a:xfrm>
            <a:off x="227797" y="910185"/>
            <a:ext cx="59901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Contact with Labem and explanation of the B4A project.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Sharing data on the biomass selected in B4A.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Carbonization test at Labem using similar biomasses.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Definition and optimization of pyrolysis operating conditions (biomass size, temperature, duration, etc.)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Characterization of the produced biochars (proximate analysis).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Calculation of mass yields.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Transfer of data to partners.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Acceptance by African partners.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Preparation for technology transfer.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D034DA-36C8-4727-BC78-86EA3538F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989" y="3182915"/>
            <a:ext cx="2395538" cy="17756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462EC35-8DA0-485F-82C6-A821915A6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1" y="910185"/>
            <a:ext cx="2890837" cy="22727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9672B9-13EE-48E8-B837-B5D2191B4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967" y="5190958"/>
            <a:ext cx="3290888" cy="1513713"/>
          </a:xfrm>
          <a:prstGeom prst="rect">
            <a:avLst/>
          </a:prstGeom>
        </p:spPr>
      </p:pic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B9B6A58A-8F9F-4D17-8904-C8C7ACFFCBCC}"/>
              </a:ext>
            </a:extLst>
          </p:cNvPr>
          <p:cNvCxnSpPr>
            <a:stCxn id="7" idx="3"/>
          </p:cNvCxnSpPr>
          <p:nvPr/>
        </p:nvCxnSpPr>
        <p:spPr>
          <a:xfrm>
            <a:off x="9108758" y="2046550"/>
            <a:ext cx="435292" cy="113636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307DD95D-77BD-4CC6-BF26-3CE10A2ADEAB}"/>
              </a:ext>
            </a:extLst>
          </p:cNvPr>
          <p:cNvCxnSpPr>
            <a:stCxn id="6" idx="3"/>
          </p:cNvCxnSpPr>
          <p:nvPr/>
        </p:nvCxnSpPr>
        <p:spPr>
          <a:xfrm>
            <a:off x="10306527" y="4070718"/>
            <a:ext cx="351948" cy="11202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739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C1325D7-9F0B-42EB-B01C-20583FD13BF1}"/>
              </a:ext>
            </a:extLst>
          </p:cNvPr>
          <p:cNvSpPr txBox="1">
            <a:spLocks/>
          </p:cNvSpPr>
          <p:nvPr/>
        </p:nvSpPr>
        <p:spPr>
          <a:xfrm>
            <a:off x="92612" y="72901"/>
            <a:ext cx="9162011" cy="439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8271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a-DK" dirty="0"/>
              <a:t>Brazilian kilns: Exemple of trial done at UFV by Nascente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34731F-23BD-4A99-B3AF-1555F4831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3" y="523187"/>
            <a:ext cx="5217829" cy="29278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0CB90D-AEF9-404E-92CB-62688730E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0" y="4443410"/>
            <a:ext cx="2523613" cy="18913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CDA2F1-F9B5-4317-B2B3-8A1229620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863" y="4392451"/>
            <a:ext cx="2860393" cy="18878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9995EA-F0EB-4F38-874D-9E19BDB28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848" y="2866124"/>
            <a:ext cx="3686827" cy="203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E9C06E-EDBC-41F9-9BDB-B98BADA94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2546" y="4033843"/>
            <a:ext cx="2860392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0240701-8053-45E6-A4DB-55CB4FD4E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1426" y="614183"/>
            <a:ext cx="2868049" cy="2421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0A58BD8-D2E6-4466-83DA-B919C5ADFFE2}"/>
              </a:ext>
            </a:extLst>
          </p:cNvPr>
          <p:cNvCxnSpPr>
            <a:cxnSpLocks/>
          </p:cNvCxnSpPr>
          <p:nvPr/>
        </p:nvCxnSpPr>
        <p:spPr>
          <a:xfrm flipH="1">
            <a:off x="1952625" y="3451012"/>
            <a:ext cx="2257426" cy="863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4E18125-54FD-4038-AE20-FFCFE4555972}"/>
              </a:ext>
            </a:extLst>
          </p:cNvPr>
          <p:cNvCxnSpPr>
            <a:cxnSpLocks/>
          </p:cNvCxnSpPr>
          <p:nvPr/>
        </p:nvCxnSpPr>
        <p:spPr>
          <a:xfrm>
            <a:off x="2350789" y="5281611"/>
            <a:ext cx="4085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9E6892F6-D506-4919-B149-31D7DD4DD2B0}"/>
              </a:ext>
            </a:extLst>
          </p:cNvPr>
          <p:cNvSpPr/>
          <p:nvPr/>
        </p:nvSpPr>
        <p:spPr>
          <a:xfrm>
            <a:off x="5628881" y="1521619"/>
            <a:ext cx="1276744" cy="148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0C3A4F0-74B9-47D7-BB14-B32CE01D1071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671332" y="5336380"/>
            <a:ext cx="33853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197565A3-6B0E-40D3-A412-14C28000559D}"/>
              </a:ext>
            </a:extLst>
          </p:cNvPr>
          <p:cNvSpPr/>
          <p:nvPr/>
        </p:nvSpPr>
        <p:spPr>
          <a:xfrm rot="19786390">
            <a:off x="9068445" y="5254080"/>
            <a:ext cx="710130" cy="164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1BF0DE1-A6B5-4305-811C-87E9079F9A8B}"/>
              </a:ext>
            </a:extLst>
          </p:cNvPr>
          <p:cNvSpPr txBox="1"/>
          <p:nvPr/>
        </p:nvSpPr>
        <p:spPr>
          <a:xfrm>
            <a:off x="5341984" y="1730375"/>
            <a:ext cx="185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Raw </a:t>
            </a:r>
            <a:r>
              <a:rPr lang="fr-FR" dirty="0" err="1"/>
              <a:t>biomass</a:t>
            </a:r>
            <a:r>
              <a:rPr lang="fr-FR" dirty="0"/>
              <a:t> </a:t>
            </a:r>
            <a:r>
              <a:rPr lang="fr-FR" dirty="0" err="1"/>
              <a:t>characterization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538BFD-BEE0-4F36-957D-661E3A6092F2}"/>
              </a:ext>
            </a:extLst>
          </p:cNvPr>
          <p:cNvSpPr txBox="1"/>
          <p:nvPr/>
        </p:nvSpPr>
        <p:spPr>
          <a:xfrm>
            <a:off x="9949475" y="5013214"/>
            <a:ext cx="185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Biochar</a:t>
            </a:r>
          </a:p>
          <a:p>
            <a:pPr algn="ctr"/>
            <a:r>
              <a:rPr lang="fr-FR" dirty="0" err="1"/>
              <a:t>characterization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326CD36-B930-4F74-ACC8-3AD25A0D9B7D}"/>
              </a:ext>
            </a:extLst>
          </p:cNvPr>
          <p:cNvSpPr txBox="1"/>
          <p:nvPr/>
        </p:nvSpPr>
        <p:spPr>
          <a:xfrm>
            <a:off x="3198859" y="6203524"/>
            <a:ext cx="185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Carbonization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134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C1325D7-9F0B-42EB-B01C-20583FD13BF1}"/>
              </a:ext>
            </a:extLst>
          </p:cNvPr>
          <p:cNvSpPr txBox="1">
            <a:spLocks/>
          </p:cNvSpPr>
          <p:nvPr/>
        </p:nvSpPr>
        <p:spPr>
          <a:xfrm>
            <a:off x="92612" y="72901"/>
            <a:ext cx="9162011" cy="439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8271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a-DK" dirty="0"/>
              <a:t>Brazilian kilns: the construction in each study case (1)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D5ABA2-5249-46E9-89E7-F6711FFED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55" y="512409"/>
            <a:ext cx="3644075" cy="38338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AE9C9B-B0C8-4779-A545-1645A96EA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683" y="2905125"/>
            <a:ext cx="3252990" cy="39528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82A1B60-1A2A-4496-8DD7-FEACDCF0D6E1}"/>
              </a:ext>
            </a:extLst>
          </p:cNvPr>
          <p:cNvSpPr txBox="1"/>
          <p:nvPr/>
        </p:nvSpPr>
        <p:spPr>
          <a:xfrm>
            <a:off x="145257" y="4462641"/>
            <a:ext cx="258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Collaboration between </a:t>
            </a:r>
            <a:r>
              <a:rPr lang="en-US" dirty="0" err="1"/>
              <a:t>Nascente</a:t>
            </a:r>
            <a:r>
              <a:rPr lang="en-US" dirty="0"/>
              <a:t>/UFV and the partners to prepare the materials.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118D00F-44B4-4AFA-9874-4FFD1B279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849" y="3179887"/>
            <a:ext cx="2717496" cy="36052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E9CB9C6-CEDA-40DE-AD92-0E2E60DF9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329" y="512408"/>
            <a:ext cx="3252988" cy="418449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9C9B0E6-57A5-44BC-AAE3-9434E5A60F4A}"/>
              </a:ext>
            </a:extLst>
          </p:cNvPr>
          <p:cNvSpPr txBox="1"/>
          <p:nvPr/>
        </p:nvSpPr>
        <p:spPr>
          <a:xfrm>
            <a:off x="9979043" y="1970816"/>
            <a:ext cx="2212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Plans sent to the partners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1067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B4FC11BB-CA76-4F87-8613-B3D9660BFBCA}"/>
              </a:ext>
            </a:extLst>
          </p:cNvPr>
          <p:cNvSpPr txBox="1">
            <a:spLocks/>
          </p:cNvSpPr>
          <p:nvPr/>
        </p:nvSpPr>
        <p:spPr>
          <a:xfrm>
            <a:off x="92612" y="72901"/>
            <a:ext cx="9162011" cy="439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8271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a-DK" dirty="0"/>
              <a:t>Brazilian kilns: the construction in each study case (2)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FA9E96-6AAA-44ED-9AE3-026176A74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4" y="541459"/>
            <a:ext cx="2667001" cy="20002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08ADAD-D04E-4933-B981-F2BE6336E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28" y="534558"/>
            <a:ext cx="2667001" cy="20002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C20F9E-F4DD-4CEB-B63E-C50E12271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8" y="534557"/>
            <a:ext cx="2667002" cy="200025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47B732B-560F-41A6-8DB1-40EE0FDD6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0226" y="516638"/>
            <a:ext cx="2667001" cy="1995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9875C0F-9339-4732-95C0-0ACDE4BED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5381" y="4845776"/>
            <a:ext cx="2311846" cy="2163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B6B8E7C-2B98-48AE-83C5-43433D3205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4668" y="5005520"/>
            <a:ext cx="2111063" cy="171274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06DD8EB-3047-48D5-AAAB-29D5C1F70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3699" y="5005520"/>
            <a:ext cx="1732873" cy="114615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3643F19-5006-4578-812C-11E80736E6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16" y="4865791"/>
            <a:ext cx="2645283" cy="199242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B65C83E4-93AF-4F4A-B2B3-BE875808E5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969" y="4865791"/>
            <a:ext cx="2501329" cy="199220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11D6F421-D103-4208-B806-6B7227702A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0653" y="971226"/>
            <a:ext cx="1988987" cy="1129454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8BDD0677-6E43-4170-8671-8ED19C6B6A39}"/>
              </a:ext>
            </a:extLst>
          </p:cNvPr>
          <p:cNvSpPr txBox="1"/>
          <p:nvPr/>
        </p:nvSpPr>
        <p:spPr>
          <a:xfrm>
            <a:off x="37316" y="2072695"/>
            <a:ext cx="1633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1F1F1"/>
                </a:highlight>
              </a:rPr>
              <a:t>COTE D’IVOIRE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3B74B16-D83E-4602-8F1D-65271B8E381F}"/>
              </a:ext>
            </a:extLst>
          </p:cNvPr>
          <p:cNvSpPr txBox="1"/>
          <p:nvPr/>
        </p:nvSpPr>
        <p:spPr>
          <a:xfrm>
            <a:off x="37316" y="6411805"/>
            <a:ext cx="1087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1F1F1"/>
                </a:highlight>
              </a:rPr>
              <a:t>SENEGAL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9A4000-AD1E-4701-90FF-A70117511F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606323"/>
            <a:ext cx="12192000" cy="23591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A47F7B-CEF4-4C2F-8123-2CE8C7163D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73523" y="5680262"/>
            <a:ext cx="1301858" cy="128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78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8990270-A8A3-4393-B66B-79A70DCB37E2}"/>
              </a:ext>
            </a:extLst>
          </p:cNvPr>
          <p:cNvSpPr txBox="1">
            <a:spLocks/>
          </p:cNvSpPr>
          <p:nvPr/>
        </p:nvSpPr>
        <p:spPr>
          <a:xfrm>
            <a:off x="92612" y="72901"/>
            <a:ext cx="9162011" cy="439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8271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a-DK" dirty="0"/>
              <a:t>Brazilian kilns: Operation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FF85E-7AB4-4204-989D-0AA497AD5F8D}"/>
              </a:ext>
            </a:extLst>
          </p:cNvPr>
          <p:cNvSpPr/>
          <p:nvPr/>
        </p:nvSpPr>
        <p:spPr>
          <a:xfrm>
            <a:off x="157901" y="605687"/>
            <a:ext cx="83746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-Bold"/>
              </a:rPr>
              <a:t>The furnace-kiln system is composed: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-Bold"/>
              </a:rPr>
              <a:t>4 circular surface kilns (1m3)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-Bold"/>
              </a:rPr>
              <a:t>1 combustion chamber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-Bold"/>
              </a:rPr>
              <a:t>Temperature control : air controllers (6 per kiln) / 8 metal tubes (pyrometer)</a:t>
            </a:r>
            <a:endParaRPr lang="fr-FR" sz="2000" dirty="0">
              <a:latin typeface="Calibri-Bold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39AA82-CDF8-4BAD-B258-010FA02D1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69" y="2706243"/>
            <a:ext cx="3372052" cy="33491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650568-CD22-42C4-BFC5-4FB5558B2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696" y="2417244"/>
            <a:ext cx="4545304" cy="42598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68927A3-CAAE-478B-B2B9-466D0F17E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475" y="2503205"/>
            <a:ext cx="2347163" cy="41761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63569B-E6D6-47CC-AA3E-F81653E387E7}"/>
              </a:ext>
            </a:extLst>
          </p:cNvPr>
          <p:cNvSpPr/>
          <p:nvPr/>
        </p:nvSpPr>
        <p:spPr>
          <a:xfrm>
            <a:off x="181933" y="5437807"/>
            <a:ext cx="1533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-Bold"/>
              </a:rPr>
              <a:t>air controllers </a:t>
            </a: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EFB6C6-F4B6-4F5A-BF07-BBD293C6B9D9}"/>
              </a:ext>
            </a:extLst>
          </p:cNvPr>
          <p:cNvSpPr/>
          <p:nvPr/>
        </p:nvSpPr>
        <p:spPr>
          <a:xfrm>
            <a:off x="92612" y="2378440"/>
            <a:ext cx="193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-Bold"/>
              </a:rPr>
              <a:t>Furnace/</a:t>
            </a:r>
            <a:r>
              <a:rPr lang="en-US" dirty="0" err="1">
                <a:latin typeface="Calibri-Bold"/>
              </a:rPr>
              <a:t>cheminey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B5B721-CF34-4122-9D3D-4397B25E21E4}"/>
              </a:ext>
            </a:extLst>
          </p:cNvPr>
          <p:cNvSpPr/>
          <p:nvPr/>
        </p:nvSpPr>
        <p:spPr>
          <a:xfrm>
            <a:off x="2386165" y="4519521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-Bold"/>
              </a:rPr>
              <a:t>kiln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6EBB9C0-B845-4149-971A-0B9ABF5C3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7808" y="180950"/>
            <a:ext cx="3501578" cy="1754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44754D-54A2-4937-B135-6F11804754E1}"/>
              </a:ext>
            </a:extLst>
          </p:cNvPr>
          <p:cNvSpPr/>
          <p:nvPr/>
        </p:nvSpPr>
        <p:spPr>
          <a:xfrm>
            <a:off x="3405662" y="3597468"/>
            <a:ext cx="776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-Bold"/>
              </a:rPr>
              <a:t>metal tubes 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D17305-7680-48D0-A997-C33CF9314CCC}"/>
              </a:ext>
            </a:extLst>
          </p:cNvPr>
          <p:cNvSpPr/>
          <p:nvPr/>
        </p:nvSpPr>
        <p:spPr>
          <a:xfrm>
            <a:off x="-110320" y="4565688"/>
            <a:ext cx="966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-Bold"/>
              </a:rPr>
              <a:t>Primary air </a:t>
            </a:r>
            <a:endParaRPr lang="fr-FR" dirty="0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0EC8B04-6608-4089-BB93-5CEC8B65737B}"/>
              </a:ext>
            </a:extLst>
          </p:cNvPr>
          <p:cNvCxnSpPr/>
          <p:nvPr/>
        </p:nvCxnSpPr>
        <p:spPr>
          <a:xfrm flipH="1">
            <a:off x="2525486" y="4249783"/>
            <a:ext cx="1010194" cy="1188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611B626-66AD-4CA6-BE91-3A715E33EA0A}"/>
              </a:ext>
            </a:extLst>
          </p:cNvPr>
          <p:cNvCxnSpPr>
            <a:cxnSpLocks/>
          </p:cNvCxnSpPr>
          <p:nvPr/>
        </p:nvCxnSpPr>
        <p:spPr>
          <a:xfrm>
            <a:off x="4048144" y="3920633"/>
            <a:ext cx="1849394" cy="1898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50447F8-221B-42B3-8C0F-F773BA8C1558}"/>
              </a:ext>
            </a:extLst>
          </p:cNvPr>
          <p:cNvCxnSpPr>
            <a:cxnSpLocks/>
          </p:cNvCxnSpPr>
          <p:nvPr/>
        </p:nvCxnSpPr>
        <p:spPr>
          <a:xfrm>
            <a:off x="4072610" y="4015540"/>
            <a:ext cx="1718590" cy="11225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27A485C4-E93E-46E2-A370-457C6CCAD3E2}"/>
              </a:ext>
            </a:extLst>
          </p:cNvPr>
          <p:cNvSpPr/>
          <p:nvPr/>
        </p:nvSpPr>
        <p:spPr>
          <a:xfrm>
            <a:off x="6783977" y="4519521"/>
            <a:ext cx="714103" cy="252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bas 24">
            <a:extLst>
              <a:ext uri="{FF2B5EF4-FFF2-40B4-BE49-F238E27FC236}">
                <a16:creationId xmlns:a16="http://schemas.microsoft.com/office/drawing/2014/main" id="{8C6890CE-3798-423A-A59E-82FF30AB65E0}"/>
              </a:ext>
            </a:extLst>
          </p:cNvPr>
          <p:cNvSpPr/>
          <p:nvPr/>
        </p:nvSpPr>
        <p:spPr>
          <a:xfrm>
            <a:off x="10225767" y="1957364"/>
            <a:ext cx="245659" cy="4598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9AD171A-149C-43B6-A9F1-3DD863B3E0A9}"/>
              </a:ext>
            </a:extLst>
          </p:cNvPr>
          <p:cNvSpPr txBox="1"/>
          <p:nvPr/>
        </p:nvSpPr>
        <p:spPr>
          <a:xfrm>
            <a:off x="0" y="6523161"/>
            <a:ext cx="2296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Danilo Donato, UFV, 2017</a:t>
            </a:r>
          </a:p>
        </p:txBody>
      </p:sp>
    </p:spTree>
    <p:extLst>
      <p:ext uri="{BB962C8B-B14F-4D97-AF65-F5344CB8AC3E}">
        <p14:creationId xmlns:p14="http://schemas.microsoft.com/office/powerpoint/2010/main" val="3972141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ecb4df-fabc-4226-a693-6ddf24096222">
      <Terms xmlns="http://schemas.microsoft.com/office/infopath/2007/PartnerControls"/>
    </lcf76f155ced4ddcb4097134ff3c332f>
    <TaxCatchAll xmlns="f9ab22a2-b733-42ea-b912-53d5452764b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A28FE0396DB0A4E80063D1F21D919AC" ma:contentTypeVersion="18" ma:contentTypeDescription="Opret et nyt dokument." ma:contentTypeScope="" ma:versionID="d3ba08481238214fad1bdc3327d3cf6b">
  <xsd:schema xmlns:xsd="http://www.w3.org/2001/XMLSchema" xmlns:xs="http://www.w3.org/2001/XMLSchema" xmlns:p="http://schemas.microsoft.com/office/2006/metadata/properties" xmlns:ns2="f9ab22a2-b733-42ea-b912-53d5452764b9" xmlns:ns3="ebecb4df-fabc-4226-a693-6ddf24096222" targetNamespace="http://schemas.microsoft.com/office/2006/metadata/properties" ma:root="true" ma:fieldsID="f628306bf68e5206c5544b6f81bec1dc" ns2:_="" ns3:_="">
    <xsd:import namespace="f9ab22a2-b733-42ea-b912-53d5452764b9"/>
    <xsd:import namespace="ebecb4df-fabc-4226-a693-6ddf2409622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ab22a2-b733-42ea-b912-53d5452764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3c3940a-b5ae-4283-a1dd-ec77a4c8733d}" ma:internalName="TaxCatchAll" ma:showField="CatchAllData" ma:web="f9ab22a2-b733-42ea-b912-53d5452764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ecb4df-fabc-4226-a693-6ddf240962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a4805755-dc3b-49e4-a387-5b6b71c841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81B896-AF95-46BE-89AF-F5D1C7A08DB8}">
  <ds:schemaRefs>
    <ds:schemaRef ds:uri="http://schemas.microsoft.com/office/infopath/2007/PartnerControls"/>
    <ds:schemaRef ds:uri="http://purl.org/dc/terms/"/>
    <ds:schemaRef ds:uri="f9ab22a2-b733-42ea-b912-53d5452764b9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ebecb4df-fabc-4226-a693-6ddf24096222"/>
  </ds:schemaRefs>
</ds:datastoreItem>
</file>

<file path=customXml/itemProps2.xml><?xml version="1.0" encoding="utf-8"?>
<ds:datastoreItem xmlns:ds="http://schemas.openxmlformats.org/officeDocument/2006/customXml" ds:itemID="{3F91C7FB-B9FB-4D75-9921-AF0D2A1444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ab22a2-b733-42ea-b912-53d5452764b9"/>
    <ds:schemaRef ds:uri="ebecb4df-fabc-4226-a693-6ddf240962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925D47-76EE-4C02-81C3-571C244505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546</Words>
  <Application>Microsoft Office PowerPoint</Application>
  <PresentationFormat>Grand écran</PresentationFormat>
  <Paragraphs>101</Paragraphs>
  <Slides>15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Aptos</vt:lpstr>
      <vt:lpstr>Arial</vt:lpstr>
      <vt:lpstr>Calibri</vt:lpstr>
      <vt:lpstr>Calibri-Bold</vt:lpstr>
      <vt:lpstr>Times New Roman</vt:lpstr>
      <vt:lpstr>Office Theme</vt:lpstr>
      <vt:lpstr>Pyrolyse de résidus agricoles dans un procédé Brésilien</vt:lpstr>
      <vt:lpstr>Brazilian kilns : set up at a glance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Jung Laursen</dc:creator>
  <cp:lastModifiedBy>Annabelle COMTE</cp:lastModifiedBy>
  <cp:revision>639</cp:revision>
  <dcterms:created xsi:type="dcterms:W3CDTF">2021-12-07T15:15:29Z</dcterms:created>
  <dcterms:modified xsi:type="dcterms:W3CDTF">2025-01-28T12:43:41Z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0x010100A2469636F1E13342B2E8ABA308092C57</vt:lpwstr>
  </property>
  <property fmtid="{D5CDD505-2E9C-101B-9397-08002B2CF9AE}" pid="3" name="MediaServiceImageTags">
    <vt:lpwstr/>
  </property>
</Properties>
</file>