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76" r:id="rId4"/>
    <p:sldId id="280" r:id="rId5"/>
    <p:sldId id="262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D"/>
    <a:srgbClr val="89BC9D"/>
    <a:srgbClr val="1D4E37"/>
    <a:srgbClr val="1E1E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5"/>
    <p:restoredTop sz="94694"/>
  </p:normalViewPr>
  <p:slideViewPr>
    <p:cSldViewPr snapToGrid="0">
      <p:cViewPr>
        <p:scale>
          <a:sx n="100" d="100"/>
          <a:sy n="100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28FE1A05-56B2-D312-7285-3B3DD669A9BC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-1" y="-1"/>
            <a:ext cx="6858002" cy="6858001"/>
            <a:chOff x="-1" y="-1"/>
            <a:chExt cx="6858002" cy="6858001"/>
          </a:xfrm>
        </p:grpSpPr>
        <p:pic>
          <p:nvPicPr>
            <p:cNvPr id="1026" name="Picture 2" descr="Bois De Charpente, Journal, Bois, Arbre">
              <a:extLst>
                <a:ext uri="{FF2B5EF4-FFF2-40B4-BE49-F238E27FC236}">
                  <a16:creationId xmlns:a16="http://schemas.microsoft.com/office/drawing/2014/main" id="{BC3F9850-B975-71A7-2FAF-90FA89D11FB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185"/>
            <a:stretch/>
          </p:blipFill>
          <p:spPr bwMode="auto">
            <a:xfrm>
              <a:off x="1297779" y="-1"/>
              <a:ext cx="5560222" cy="476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riangle rectangle 10">
              <a:extLst>
                <a:ext uri="{FF2B5EF4-FFF2-40B4-BE49-F238E27FC236}">
                  <a16:creationId xmlns:a16="http://schemas.microsoft.com/office/drawing/2014/main" id="{E02B019A-6E05-54E7-489C-51891FD282D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5400000">
              <a:off x="213360" y="-213360"/>
              <a:ext cx="2895601" cy="3322323"/>
            </a:xfrm>
            <a:prstGeom prst="rtTriangle">
              <a:avLst/>
            </a:prstGeom>
            <a:solidFill>
              <a:srgbClr val="89BC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riangle rectangle 11">
              <a:extLst>
                <a:ext uri="{FF2B5EF4-FFF2-40B4-BE49-F238E27FC236}">
                  <a16:creationId xmlns:a16="http://schemas.microsoft.com/office/drawing/2014/main" id="{253F43BF-B02D-1349-61FC-A724F1149DB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6200000">
              <a:off x="492617" y="-489594"/>
              <a:ext cx="5872765" cy="6858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561BF412-17CF-69BB-FFD1-7DD946BE48B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6096000" cy="6858000"/>
            </a:xfrm>
            <a:prstGeom prst="rtTriangle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BE452B27-E786-16E7-8769-714BC35B9C6D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273726" y="2709316"/>
            <a:ext cx="7532518" cy="1672874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55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5994842-E536-54FD-84A0-7DE1CD041F9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287973" y="5646273"/>
            <a:ext cx="4561779" cy="33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8F8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Nom de l’événement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8D2A8DB-7C39-94B3-D485-9B39C11A18B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7973" y="6005297"/>
            <a:ext cx="4561779" cy="333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8F8F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Date et lieu de l’événement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29568102-BD6B-2085-3716-ADCC5FF89CE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227013" y="4945083"/>
            <a:ext cx="4561779" cy="333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Nom de l’</a:t>
            </a:r>
            <a:r>
              <a:rPr lang="fr-FR" dirty="0" err="1"/>
              <a:t>intervenant.e</a:t>
            </a:r>
            <a:endParaRPr lang="fr-FR" dirty="0"/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A5EAAC5-7A26-E8EE-8AC9-A8747C7DF5D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244465" y="5309018"/>
            <a:ext cx="4561779" cy="33390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Fonction / Affiliation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688BF2E-2297-006E-2225-E807404970B2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7072944" y="331764"/>
            <a:ext cx="4518354" cy="823424"/>
            <a:chOff x="7072944" y="331764"/>
            <a:chExt cx="4518354" cy="823424"/>
          </a:xfrm>
        </p:grpSpPr>
        <p:pic>
          <p:nvPicPr>
            <p:cNvPr id="29" name="Image 28" descr="Une image contenant logo, capture d’écran, Graphique, symbole&#10;&#10;Description générée automatiquement">
              <a:extLst>
                <a:ext uri="{FF2B5EF4-FFF2-40B4-BE49-F238E27FC236}">
                  <a16:creationId xmlns:a16="http://schemas.microsoft.com/office/drawing/2014/main" id="{8723A8AB-453A-653C-6ACA-7AB5D18ED4F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944" y="404082"/>
              <a:ext cx="1825368" cy="632794"/>
            </a:xfrm>
            <a:prstGeom prst="rect">
              <a:avLst/>
            </a:prstGeom>
          </p:spPr>
        </p:pic>
        <p:pic>
          <p:nvPicPr>
            <p:cNvPr id="31" name="Image 30" descr="Une image contenant Graphique, Police, logo, graphisme&#10;&#10;Description générée automatiquement">
              <a:extLst>
                <a:ext uri="{FF2B5EF4-FFF2-40B4-BE49-F238E27FC236}">
                  <a16:creationId xmlns:a16="http://schemas.microsoft.com/office/drawing/2014/main" id="{E3C77128-9A48-E7C7-6C0C-43D31BA99D7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898312" y="331764"/>
              <a:ext cx="1646848" cy="823424"/>
            </a:xfrm>
            <a:prstGeom prst="rect">
              <a:avLst/>
            </a:prstGeom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56C3C4EE-4559-5F62-766D-8E0B4DB833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5874" y="445785"/>
              <a:ext cx="767973" cy="20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ccueil - Carnot Icéel">
              <a:extLst>
                <a:ext uri="{FF2B5EF4-FFF2-40B4-BE49-F238E27FC236}">
                  <a16:creationId xmlns:a16="http://schemas.microsoft.com/office/drawing/2014/main" id="{FCC188EF-25AA-14EE-4843-0BEE9DA1988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4889" y="773812"/>
              <a:ext cx="836409" cy="33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BDE16B1A-2883-0C71-636D-5F4622DBBFA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8981948" y="450076"/>
              <a:ext cx="0" cy="586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6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FE700191-77D2-9ECE-8D8D-EF15369581F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95999" y="-9"/>
            <a:ext cx="6121398" cy="6858004"/>
            <a:chOff x="6095999" y="-9"/>
            <a:chExt cx="6121398" cy="6858004"/>
          </a:xfrm>
        </p:grpSpPr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650FE3AD-BB84-7E4D-454F-C112834F9F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0800000">
              <a:off x="12001499" y="-4"/>
              <a:ext cx="215898" cy="6857999"/>
            </a:xfrm>
            <a:prstGeom prst="rtTriangle">
              <a:avLst/>
            </a:prstGeom>
            <a:solidFill>
              <a:srgbClr val="89BC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riangle rectangle 8">
              <a:extLst>
                <a:ext uri="{FF2B5EF4-FFF2-40B4-BE49-F238E27FC236}">
                  <a16:creationId xmlns:a16="http://schemas.microsoft.com/office/drawing/2014/main" id="{B2A78CC0-F7AE-13F3-5A8D-624B091291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0800000">
              <a:off x="6095999" y="-9"/>
              <a:ext cx="6121395" cy="154809"/>
            </a:xfrm>
            <a:prstGeom prst="rtTriangle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A7B0CADC-A245-F280-CE48-F0EB3AAA9578}"/>
              </a:ext>
            </a:extLst>
          </p:cNvPr>
          <p:cNvSpPr txBox="1"/>
          <p:nvPr userDrawn="1"/>
        </p:nvSpPr>
        <p:spPr>
          <a:xfrm>
            <a:off x="11328400" y="6426200"/>
            <a:ext cx="55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7F89CA-9CDC-5F43-8534-92E486F2A5F2}" type="slidenum">
              <a:rPr lang="fr-FR" sz="1200" smtClean="0">
                <a:solidFill>
                  <a:srgbClr val="1E1E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‹N°›</a:t>
            </a:fld>
            <a:endParaRPr lang="fr-FR" sz="1200" dirty="0">
              <a:solidFill>
                <a:srgbClr val="1E1E2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E3A1EC6F-E311-DA1F-FF64-C210E2201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830" y="219501"/>
            <a:ext cx="10363200" cy="632599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1</a:t>
            </a:r>
          </a:p>
        </p:txBody>
      </p:sp>
      <p:sp>
        <p:nvSpPr>
          <p:cNvPr id="31" name="Espace réservé du texte 30">
            <a:extLst>
              <a:ext uri="{FF2B5EF4-FFF2-40B4-BE49-F238E27FC236}">
                <a16:creationId xmlns:a16="http://schemas.microsoft.com/office/drawing/2014/main" id="{1AD6F359-0468-3F9B-B7B4-FDF99993A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168400"/>
            <a:ext cx="9575800" cy="457200"/>
          </a:xfrm>
          <a:prstGeom prst="rect">
            <a:avLst/>
          </a:prstGeom>
        </p:spPr>
        <p:txBody>
          <a:bodyPr/>
          <a:lstStyle>
            <a:lvl1pPr marL="381019" indent="-381019">
              <a:buFontTx/>
              <a:buBlip>
                <a:blip r:embed="rId2"/>
              </a:buBlip>
              <a:defRPr sz="24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1</a:t>
            </a: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70D924E4-D4A8-763F-EE2F-D3BB3DA623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752600"/>
            <a:ext cx="9575800" cy="86487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Corps de texte - </a:t>
            </a:r>
            <a:r>
              <a:rPr lang="fr-FR" b="0" i="0" dirty="0">
                <a:solidFill>
                  <a:srgbClr val="191919"/>
                </a:solidFill>
                <a:effectLst/>
              </a:rPr>
              <a:t>Lorem ipsum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consectetur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Sed non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risus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Suspendisse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lectus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tortor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dignissim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nec,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ultricies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sed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Cras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elementum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diam.</a:t>
            </a:r>
            <a:endParaRPr lang="fr-FR" dirty="0"/>
          </a:p>
        </p:txBody>
      </p:sp>
      <p:sp>
        <p:nvSpPr>
          <p:cNvPr id="2" name="Espace réservé du texte 30">
            <a:extLst>
              <a:ext uri="{FF2B5EF4-FFF2-40B4-BE49-F238E27FC236}">
                <a16:creationId xmlns:a16="http://schemas.microsoft.com/office/drawing/2014/main" id="{8BE24E18-E3FB-4799-7A00-6BD917F51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200400"/>
            <a:ext cx="9575800" cy="457200"/>
          </a:xfrm>
          <a:prstGeom prst="rect">
            <a:avLst/>
          </a:prstGeom>
        </p:spPr>
        <p:txBody>
          <a:bodyPr/>
          <a:lstStyle>
            <a:lvl1pPr marL="381019" indent="-381019">
              <a:buFontTx/>
              <a:buBlip>
                <a:blip r:embed="rId2"/>
              </a:buBlip>
              <a:defRPr sz="24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2</a:t>
            </a:r>
          </a:p>
        </p:txBody>
      </p:sp>
      <p:sp>
        <p:nvSpPr>
          <p:cNvPr id="3" name="Espace réservé du texte 43">
            <a:extLst>
              <a:ext uri="{FF2B5EF4-FFF2-40B4-BE49-F238E27FC236}">
                <a16:creationId xmlns:a16="http://schemas.microsoft.com/office/drawing/2014/main" id="{0B9B0C7D-25D6-34F5-57AC-F20DD4903D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784600"/>
            <a:ext cx="9575800" cy="83312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Corps de texte - </a:t>
            </a:r>
            <a:r>
              <a:rPr lang="fr-FR" b="0" i="0" dirty="0">
                <a:solidFill>
                  <a:srgbClr val="191919"/>
                </a:solidFill>
                <a:effectLst/>
              </a:rPr>
              <a:t>Lorem ipsum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consectetur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Sed non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risus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Suspendisse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lectus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tortor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dignissim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nec,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ultricies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sed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Cras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elementum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diam.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682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C2230DCE-37FC-DA74-3D01-2038CB0AEB4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E806260-9A48-EC70-65CC-7CDF863C482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0" y="0"/>
              <a:ext cx="8995410" cy="6858000"/>
            </a:xfrm>
            <a:prstGeom prst="rect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5E662B-60CD-6B9B-6122-9ADB044635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995410" y="0"/>
              <a:ext cx="3196590" cy="6858000"/>
            </a:xfrm>
            <a:prstGeom prst="rect">
              <a:avLst/>
            </a:prstGeom>
            <a:solidFill>
              <a:srgbClr val="1E1E2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6C7DD2BF-CBAB-2198-2304-2F96DCF23E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1200" y="2240280"/>
            <a:ext cx="4622800" cy="119634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de la</a:t>
            </a:r>
            <a:br>
              <a:rPr lang="fr-FR" dirty="0"/>
            </a:br>
            <a:r>
              <a:rPr lang="fr-FR" dirty="0"/>
              <a:t>partie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A2CBBEB-75E7-200A-40E3-E6CC9463E7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070" y="3740150"/>
            <a:ext cx="46228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4pPr marL="914446" indent="0">
              <a:buNone/>
              <a:defRPr/>
            </a:lvl4pPr>
          </a:lstStyle>
          <a:p>
            <a:pPr lvl="0"/>
            <a:r>
              <a:rPr lang="fr-FR" dirty="0"/>
              <a:t>Sous-titre de la partie 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7A69AE-DB8A-B231-1FBF-68EF6A0ABB11}"/>
              </a:ext>
            </a:extLst>
          </p:cNvPr>
          <p:cNvSpPr txBox="1"/>
          <p:nvPr userDrawn="1"/>
        </p:nvSpPr>
        <p:spPr>
          <a:xfrm>
            <a:off x="11328400" y="6426200"/>
            <a:ext cx="55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7F89CA-9CDC-5F43-8534-92E486F2A5F2}" type="slidenum">
              <a:rPr lang="fr-FR" sz="1200" smtClean="0">
                <a:solidFill>
                  <a:srgbClr val="F8F8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‹N°›</a:t>
            </a:fld>
            <a:endParaRPr lang="fr-FR" sz="1200" dirty="0">
              <a:solidFill>
                <a:srgbClr val="F8F8F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Espace réservé pour une image  10">
            <a:extLst>
              <a:ext uri="{FF2B5EF4-FFF2-40B4-BE49-F238E27FC236}">
                <a16:creationId xmlns:a16="http://schemas.microsoft.com/office/drawing/2014/main" id="{F063989A-1B65-966D-E59D-03F1C2A486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94400" y="1485900"/>
            <a:ext cx="5486400" cy="38862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330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EA94AAE-3193-3126-CC34-88037AA98219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2" name="Trapèze 1">
              <a:extLst>
                <a:ext uri="{FF2B5EF4-FFF2-40B4-BE49-F238E27FC236}">
                  <a16:creationId xmlns:a16="http://schemas.microsoft.com/office/drawing/2014/main" id="{5A96E1D7-AF45-B5D8-B35A-9CB56E50CD5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096000" y="0"/>
              <a:ext cx="5219700" cy="6858000"/>
            </a:xfrm>
            <a:prstGeom prst="trapezoid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2DAB67-6428-BB7C-DE42-0386A1108C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013950" y="0"/>
              <a:ext cx="2178050" cy="6858000"/>
            </a:xfrm>
            <a:prstGeom prst="rect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782ADE7F-A9B4-04DE-BF0B-1403167081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0" y="807085"/>
            <a:ext cx="5232400" cy="627380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2</a:t>
            </a:r>
          </a:p>
        </p:txBody>
      </p:sp>
      <p:sp>
        <p:nvSpPr>
          <p:cNvPr id="4" name="Espace réservé du texte 30">
            <a:extLst>
              <a:ext uri="{FF2B5EF4-FFF2-40B4-BE49-F238E27FC236}">
                <a16:creationId xmlns:a16="http://schemas.microsoft.com/office/drawing/2014/main" id="{75CF5938-D6F7-5B5A-8C87-CAA333961E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1883410"/>
            <a:ext cx="5232400" cy="457200"/>
          </a:xfrm>
          <a:prstGeom prst="rect">
            <a:avLst/>
          </a:prstGeom>
        </p:spPr>
        <p:txBody>
          <a:bodyPr/>
          <a:lstStyle>
            <a:lvl1pPr marL="381019" indent="-381019">
              <a:buFontTx/>
              <a:buBlip>
                <a:blip r:embed="rId2"/>
              </a:buBlip>
              <a:defRPr sz="24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 1</a:t>
            </a:r>
          </a:p>
        </p:txBody>
      </p:sp>
      <p:sp>
        <p:nvSpPr>
          <p:cNvPr id="5" name="Espace réservé du texte 43">
            <a:extLst>
              <a:ext uri="{FF2B5EF4-FFF2-40B4-BE49-F238E27FC236}">
                <a16:creationId xmlns:a16="http://schemas.microsoft.com/office/drawing/2014/main" id="{54159460-0E03-A2C7-21B8-B58571B4C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4700" y="2872741"/>
            <a:ext cx="5219700" cy="203200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800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Corps de texte - </a:t>
            </a:r>
            <a:r>
              <a:rPr lang="fr-FR" b="0" i="0" dirty="0">
                <a:solidFill>
                  <a:srgbClr val="191919"/>
                </a:solidFill>
                <a:effectLst/>
              </a:rPr>
              <a:t>Lorem ipsum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consectetur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Sed non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risus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Suspendisse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lectus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tortor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dignissim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sit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amet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adipiscing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nec,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ultricies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sed</a:t>
            </a:r>
            <a:r>
              <a:rPr lang="fr-FR" b="0" i="0" dirty="0">
                <a:solidFill>
                  <a:srgbClr val="191919"/>
                </a:solidFill>
                <a:effectLst/>
              </a:rPr>
              <a:t>,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dolor</a:t>
            </a:r>
            <a:r>
              <a:rPr lang="fr-FR" b="0" i="0" dirty="0">
                <a:solidFill>
                  <a:srgbClr val="191919"/>
                </a:solidFill>
                <a:effectLst/>
              </a:rPr>
              <a:t>. Cras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elementum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</a:t>
            </a:r>
            <a:r>
              <a:rPr lang="fr-FR" b="0" i="0" dirty="0" err="1">
                <a:solidFill>
                  <a:srgbClr val="191919"/>
                </a:solidFill>
                <a:effectLst/>
              </a:rPr>
              <a:t>ultrices</a:t>
            </a:r>
            <a:r>
              <a:rPr lang="fr-FR" b="0" i="0" dirty="0">
                <a:solidFill>
                  <a:srgbClr val="191919"/>
                </a:solidFill>
                <a:effectLst/>
              </a:rPr>
              <a:t> diam.</a:t>
            </a:r>
            <a:endParaRPr lang="fr-FR" dirty="0"/>
          </a:p>
        </p:txBody>
      </p:sp>
      <p:sp>
        <p:nvSpPr>
          <p:cNvPr id="6" name="Espace réservé pour une image  10">
            <a:extLst>
              <a:ext uri="{FF2B5EF4-FFF2-40B4-BE49-F238E27FC236}">
                <a16:creationId xmlns:a16="http://schemas.microsoft.com/office/drawing/2014/main" id="{05937FE2-0756-16DE-3636-61E1D2DADF7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400" y="508000"/>
            <a:ext cx="3962400" cy="55626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46D9F6-BD14-881B-FE52-A77E9EFEFE12}"/>
              </a:ext>
            </a:extLst>
          </p:cNvPr>
          <p:cNvSpPr txBox="1"/>
          <p:nvPr userDrawn="1"/>
        </p:nvSpPr>
        <p:spPr>
          <a:xfrm>
            <a:off x="11328400" y="6426200"/>
            <a:ext cx="55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7F89CA-9CDC-5F43-8534-92E486F2A5F2}" type="slidenum">
              <a:rPr lang="fr-FR" sz="1200" smtClean="0">
                <a:solidFill>
                  <a:srgbClr val="F8F8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‹N°›</a:t>
            </a:fld>
            <a:endParaRPr lang="fr-FR" sz="1200" dirty="0">
              <a:solidFill>
                <a:srgbClr val="F8F8F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66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re équipe">
    <p:bg>
      <p:bgPr>
        <a:solidFill>
          <a:srgbClr val="1D4E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914A3D6-E1BA-EC00-E095-4294501DC9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514350"/>
            <a:ext cx="10363200" cy="730250"/>
          </a:xfrm>
          <a:prstGeom prst="rect">
            <a:avLst/>
          </a:prstGeom>
        </p:spPr>
        <p:txBody>
          <a:bodyPr anchor="b"/>
          <a:lstStyle>
            <a:lvl1pPr algn="ctr">
              <a:defRPr sz="4000" b="1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Notre équipe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86C937-3340-EC91-51A1-E98B372A615E}"/>
              </a:ext>
            </a:extLst>
          </p:cNvPr>
          <p:cNvSpPr txBox="1"/>
          <p:nvPr userDrawn="1"/>
        </p:nvSpPr>
        <p:spPr>
          <a:xfrm>
            <a:off x="11328400" y="6426200"/>
            <a:ext cx="55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27F89CA-9CDC-5F43-8534-92E486F2A5F2}" type="slidenum">
              <a:rPr lang="fr-FR" sz="1200" smtClean="0">
                <a:solidFill>
                  <a:srgbClr val="F8F8F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r"/>
              <a:t>‹N°›</a:t>
            </a:fld>
            <a:endParaRPr lang="fr-FR" sz="1200" dirty="0">
              <a:solidFill>
                <a:srgbClr val="F8F8FD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Espace réservé du texte 43">
            <a:extLst>
              <a:ext uri="{FF2B5EF4-FFF2-40B4-BE49-F238E27FC236}">
                <a16:creationId xmlns:a16="http://schemas.microsoft.com/office/drawing/2014/main" id="{8F1A2B22-A622-E637-54A9-711362C522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3" y="3745230"/>
            <a:ext cx="1778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  <a:p>
            <a:pPr lvl="0"/>
            <a:r>
              <a:rPr lang="fr-FR" dirty="0"/>
              <a:t>Fonction</a:t>
            </a:r>
          </a:p>
        </p:txBody>
      </p:sp>
      <p:sp>
        <p:nvSpPr>
          <p:cNvPr id="6" name="Espace réservé du texte 43">
            <a:extLst>
              <a:ext uri="{FF2B5EF4-FFF2-40B4-BE49-F238E27FC236}">
                <a16:creationId xmlns:a16="http://schemas.microsoft.com/office/drawing/2014/main" id="{6EF8E38A-18AB-629B-E687-DF34E17D64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2401" y="3745230"/>
            <a:ext cx="1778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  <a:p>
            <a:pPr lvl="0"/>
            <a:r>
              <a:rPr lang="fr-FR" dirty="0"/>
              <a:t>Fonction</a:t>
            </a:r>
          </a:p>
        </p:txBody>
      </p:sp>
      <p:sp>
        <p:nvSpPr>
          <p:cNvPr id="7" name="Espace réservé du texte 43">
            <a:extLst>
              <a:ext uri="{FF2B5EF4-FFF2-40B4-BE49-F238E27FC236}">
                <a16:creationId xmlns:a16="http://schemas.microsoft.com/office/drawing/2014/main" id="{0BD2413E-EC83-1253-076F-55C0100817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7601" y="3745230"/>
            <a:ext cx="1778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  <a:p>
            <a:pPr lvl="0"/>
            <a:r>
              <a:rPr lang="fr-FR" dirty="0"/>
              <a:t>Fonction</a:t>
            </a:r>
          </a:p>
        </p:txBody>
      </p:sp>
      <p:sp>
        <p:nvSpPr>
          <p:cNvPr id="8" name="Espace réservé du texte 43">
            <a:extLst>
              <a:ext uri="{FF2B5EF4-FFF2-40B4-BE49-F238E27FC236}">
                <a16:creationId xmlns:a16="http://schemas.microsoft.com/office/drawing/2014/main" id="{674B226A-EB13-1563-6D19-E9B9802D4F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97202" y="3745230"/>
            <a:ext cx="1778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  <a:p>
            <a:pPr lvl="0"/>
            <a:r>
              <a:rPr lang="fr-FR" dirty="0"/>
              <a:t>Fonction</a:t>
            </a:r>
          </a:p>
        </p:txBody>
      </p:sp>
      <p:sp>
        <p:nvSpPr>
          <p:cNvPr id="9" name="Espace réservé du texte 43">
            <a:extLst>
              <a:ext uri="{FF2B5EF4-FFF2-40B4-BE49-F238E27FC236}">
                <a16:creationId xmlns:a16="http://schemas.microsoft.com/office/drawing/2014/main" id="{F5D70418-98BB-BE53-302D-9319E22662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02800" y="3732530"/>
            <a:ext cx="1778000" cy="584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rgbClr val="F8F8FD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Prénom et NOM</a:t>
            </a:r>
          </a:p>
          <a:p>
            <a:pPr lvl="0"/>
            <a:r>
              <a:rPr lang="fr-FR" dirty="0"/>
              <a:t>Fonction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B7EE3B38-3737-1983-25CA-6130AE6F70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6003" y="2233930"/>
            <a:ext cx="1270000" cy="127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  10">
            <a:extLst>
              <a:ext uri="{FF2B5EF4-FFF2-40B4-BE49-F238E27FC236}">
                <a16:creationId xmlns:a16="http://schemas.microsoft.com/office/drawing/2014/main" id="{8CFD046B-BD26-7891-B75B-C982C069ED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51202" y="2233930"/>
            <a:ext cx="1270000" cy="127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  10">
            <a:extLst>
              <a:ext uri="{FF2B5EF4-FFF2-40B4-BE49-F238E27FC236}">
                <a16:creationId xmlns:a16="http://schemas.microsoft.com/office/drawing/2014/main" id="{AECFC974-25C7-D9A8-E7D6-5BCBE7CB045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86401" y="2233930"/>
            <a:ext cx="1270000" cy="127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5" name="Espace réservé pour une image  10">
            <a:extLst>
              <a:ext uri="{FF2B5EF4-FFF2-40B4-BE49-F238E27FC236}">
                <a16:creationId xmlns:a16="http://schemas.microsoft.com/office/drawing/2014/main" id="{B3581A79-40CA-8322-C7A4-DAEFBBAD32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21601" y="2233930"/>
            <a:ext cx="1270000" cy="127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6" name="Espace réservé pour une image  10">
            <a:extLst>
              <a:ext uri="{FF2B5EF4-FFF2-40B4-BE49-F238E27FC236}">
                <a16:creationId xmlns:a16="http://schemas.microsoft.com/office/drawing/2014/main" id="{9633AA0C-00C9-5BD1-149C-D093D670DB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956800" y="2233930"/>
            <a:ext cx="1270000" cy="127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3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1209DFFC-2D9E-1BC2-2602-80A644E0534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118804" y="0"/>
            <a:ext cx="6073196" cy="6858001"/>
            <a:chOff x="6136255" y="0"/>
            <a:chExt cx="6073196" cy="6858001"/>
          </a:xfrm>
        </p:grpSpPr>
        <p:pic>
          <p:nvPicPr>
            <p:cNvPr id="20" name="Image 19" descr="Une image contenant Planche, en bois, bois&#10;&#10;Description générée automatiquement">
              <a:extLst>
                <a:ext uri="{FF2B5EF4-FFF2-40B4-BE49-F238E27FC236}">
                  <a16:creationId xmlns:a16="http://schemas.microsoft.com/office/drawing/2014/main" id="{77572530-B0AF-160A-5C7D-D51B5AC7F2D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2"/>
            <a:srcRect l="2561" r="38741"/>
            <a:stretch/>
          </p:blipFill>
          <p:spPr>
            <a:xfrm>
              <a:off x="6153706" y="0"/>
              <a:ext cx="6038294" cy="6858000"/>
            </a:xfrm>
            <a:prstGeom prst="rect">
              <a:avLst/>
            </a:prstGeom>
          </p:spPr>
        </p:pic>
        <p:sp>
          <p:nvSpPr>
            <p:cNvPr id="7" name="Triangle rectangle 6">
              <a:extLst>
                <a:ext uri="{FF2B5EF4-FFF2-40B4-BE49-F238E27FC236}">
                  <a16:creationId xmlns:a16="http://schemas.microsoft.com/office/drawing/2014/main" id="{DF1E71CC-03E3-3E80-1CBF-4A5A95E103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0800000">
              <a:off x="10054261" y="0"/>
              <a:ext cx="2155190" cy="6858000"/>
            </a:xfrm>
            <a:prstGeom prst="rtTriangle">
              <a:avLst/>
            </a:prstGeom>
            <a:solidFill>
              <a:srgbClr val="89BC9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riangle rectangle 7">
              <a:extLst>
                <a:ext uri="{FF2B5EF4-FFF2-40B4-BE49-F238E27FC236}">
                  <a16:creationId xmlns:a16="http://schemas.microsoft.com/office/drawing/2014/main" id="{88B775BD-2260-32D9-EB8E-DC30F8447D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136255" y="0"/>
              <a:ext cx="2155190" cy="6858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riangle rectangle 9">
              <a:extLst>
                <a:ext uri="{FF2B5EF4-FFF2-40B4-BE49-F238E27FC236}">
                  <a16:creationId xmlns:a16="http://schemas.microsoft.com/office/drawing/2014/main" id="{337F51A9-5A57-79D6-CF9E-1FF28416CB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6200000">
              <a:off x="7723968" y="2372518"/>
              <a:ext cx="3499810" cy="5471156"/>
            </a:xfrm>
            <a:prstGeom prst="rtTriangle">
              <a:avLst/>
            </a:prstGeom>
            <a:solidFill>
              <a:srgbClr val="1D4E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" name="Titre 1">
            <a:extLst>
              <a:ext uri="{FF2B5EF4-FFF2-40B4-BE49-F238E27FC236}">
                <a16:creationId xmlns:a16="http://schemas.microsoft.com/office/drawing/2014/main" id="{19A1211F-9C8C-963F-4E71-1F5AEE7FF3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4800" y="2603627"/>
            <a:ext cx="5283200" cy="723773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1E1E23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0203F9E5-1EB4-166A-117E-FEF3041FB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00200" y="4914776"/>
            <a:ext cx="5867400" cy="425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4pPr marL="914446" indent="0">
              <a:buNone/>
              <a:defRPr/>
            </a:lvl4pPr>
          </a:lstStyle>
          <a:p>
            <a:pPr lvl="0"/>
            <a:r>
              <a:rPr lang="fr-FR" dirty="0"/>
              <a:t>Nom de l’</a:t>
            </a:r>
            <a:r>
              <a:rPr lang="fr-FR" dirty="0" err="1"/>
              <a:t>intervenant.e</a:t>
            </a:r>
            <a:endParaRPr lang="fr-FR" dirty="0"/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5F2C1F96-ED91-6405-973C-11969ECA9F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0200" y="5429064"/>
            <a:ext cx="5867400" cy="425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0">
                <a:solidFill>
                  <a:schemeClr val="tx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4pPr marL="914446" indent="0">
              <a:buNone/>
              <a:defRPr/>
            </a:lvl4pPr>
          </a:lstStyle>
          <a:p>
            <a:pPr lvl="0"/>
            <a:r>
              <a:rPr lang="fr-FR" dirty="0"/>
              <a:t>adresse e-mail de l’</a:t>
            </a:r>
            <a:r>
              <a:rPr lang="fr-FR" dirty="0" err="1"/>
              <a:t>intervenant.e</a:t>
            </a:r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E63B980-A832-208B-252D-5E95791B241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28957" y="366054"/>
            <a:ext cx="4518354" cy="823424"/>
            <a:chOff x="7072944" y="331764"/>
            <a:chExt cx="4518354" cy="823424"/>
          </a:xfrm>
        </p:grpSpPr>
        <p:pic>
          <p:nvPicPr>
            <p:cNvPr id="12" name="Image 11" descr="Une image contenant logo, capture d’écran, Graphique, symbole&#10;&#10;Description générée automatiquement">
              <a:extLst>
                <a:ext uri="{FF2B5EF4-FFF2-40B4-BE49-F238E27FC236}">
                  <a16:creationId xmlns:a16="http://schemas.microsoft.com/office/drawing/2014/main" id="{96665854-183E-B87B-FD0B-355B0897032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944" y="404082"/>
              <a:ext cx="1825368" cy="632794"/>
            </a:xfrm>
            <a:prstGeom prst="rect">
              <a:avLst/>
            </a:prstGeom>
          </p:spPr>
        </p:pic>
        <p:pic>
          <p:nvPicPr>
            <p:cNvPr id="15" name="Image 14" descr="Une image contenant Graphique, Police, logo, graphisme&#10;&#10;Description générée automatiquement">
              <a:extLst>
                <a:ext uri="{FF2B5EF4-FFF2-40B4-BE49-F238E27FC236}">
                  <a16:creationId xmlns:a16="http://schemas.microsoft.com/office/drawing/2014/main" id="{20B7EF0A-D93A-519D-0EA8-87E615F288E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898312" y="331764"/>
              <a:ext cx="1646848" cy="823424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A11A60CD-B30D-7986-EB4F-9E708DC630B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5874" y="445785"/>
              <a:ext cx="767973" cy="20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Accueil - Carnot Icéel">
              <a:extLst>
                <a:ext uri="{FF2B5EF4-FFF2-40B4-BE49-F238E27FC236}">
                  <a16:creationId xmlns:a16="http://schemas.microsoft.com/office/drawing/2014/main" id="{8AF91557-0ADC-0C1C-938B-4C0A2C73026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4889" y="773812"/>
              <a:ext cx="836409" cy="338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09682F16-AD98-EBEC-5C5F-3ED4FD4AF77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8981948" y="450076"/>
              <a:ext cx="0" cy="5868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26" descr="Une image contenant cercle, Graphique, conception&#10;&#10;Description générée automatiquement">
            <a:extLst>
              <a:ext uri="{FF2B5EF4-FFF2-40B4-BE49-F238E27FC236}">
                <a16:creationId xmlns:a16="http://schemas.microsoft.com/office/drawing/2014/main" id="{847054E4-AECE-3DAB-683F-0DF86CE02EC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0040" y="4914775"/>
            <a:ext cx="1039716" cy="10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31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274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8B4729-5D66-A9D7-1991-89FF537C7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550" y="2585491"/>
            <a:ext cx="8253419" cy="1672874"/>
          </a:xfrm>
        </p:spPr>
        <p:txBody>
          <a:bodyPr>
            <a:normAutofit fontScale="90000"/>
          </a:bodyPr>
          <a:lstStyle/>
          <a:p>
            <a:r>
              <a:rPr lang="fr-FR" sz="5300" dirty="0" smtClean="0"/>
              <a:t>Combustion de biomasse :</a:t>
            </a:r>
            <a:br>
              <a:rPr lang="fr-FR" sz="5300" dirty="0" smtClean="0"/>
            </a:br>
            <a:r>
              <a:rPr lang="fr-FR" sz="3600" dirty="0" smtClean="0"/>
              <a:t>enjeux, problématiques &amp; développements technologiques</a:t>
            </a:r>
            <a:endParaRPr lang="fr-FR" sz="36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5"/>
          </p:nvPr>
        </p:nvSpPr>
        <p:spPr>
          <a:xfrm>
            <a:off x="300740" y="5680012"/>
            <a:ext cx="4561779" cy="333906"/>
          </a:xfrm>
        </p:spPr>
        <p:txBody>
          <a:bodyPr/>
          <a:lstStyle/>
          <a:p>
            <a:pPr algn="l"/>
            <a:r>
              <a:rPr lang="fr-FR" dirty="0" smtClean="0">
                <a:solidFill>
                  <a:schemeClr val="bg1"/>
                </a:solidFill>
              </a:rPr>
              <a:t>Yann ROGAUME</a:t>
            </a:r>
          </a:p>
          <a:p>
            <a:pPr algn="l"/>
            <a:r>
              <a:rPr lang="fr-FR" dirty="0">
                <a:solidFill>
                  <a:schemeClr val="bg1"/>
                </a:solidFill>
              </a:rPr>
              <a:t>y</a:t>
            </a:r>
            <a:r>
              <a:rPr lang="fr-FR" dirty="0" smtClean="0">
                <a:solidFill>
                  <a:schemeClr val="bg1"/>
                </a:solidFill>
              </a:rPr>
              <a:t>ann.rogaume@univ-lorraine.fr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0" y="5680012"/>
            <a:ext cx="1538294" cy="6807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36434" y="5529723"/>
            <a:ext cx="40576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latin typeface="Open Sans"/>
              </a:rPr>
              <a:t> </a:t>
            </a:r>
            <a:r>
              <a:rPr lang="fr-FR" sz="1600" b="1" dirty="0">
                <a:latin typeface="Open Sans"/>
              </a:rPr>
              <a:t>BLP 2025 </a:t>
            </a:r>
            <a:endParaRPr lang="fr-FR" sz="1600" dirty="0">
              <a:latin typeface="Open Sans"/>
            </a:endParaRPr>
          </a:p>
          <a:p>
            <a:pPr algn="ctr"/>
            <a:r>
              <a:rPr lang="fr-FR" sz="1600" b="1" dirty="0" smtClean="0">
                <a:latin typeface="Open Sans"/>
              </a:rPr>
              <a:t>BIOENERGY </a:t>
            </a:r>
            <a:r>
              <a:rPr lang="fr-FR" sz="1600" b="1" dirty="0">
                <a:latin typeface="Open Sans"/>
              </a:rPr>
              <a:t>FOR LOCAL PRODUCTION </a:t>
            </a:r>
            <a:endParaRPr lang="fr-FR" sz="1600" dirty="0">
              <a:latin typeface="Open Sans"/>
            </a:endParaRPr>
          </a:p>
          <a:p>
            <a:pPr algn="ctr"/>
            <a:r>
              <a:rPr lang="fr-FR" sz="1600" b="1" dirty="0">
                <a:latin typeface="Open Sans"/>
              </a:rPr>
              <a:t>CONFÉRENCE INTERNATIONALE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8114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171450" y="219501"/>
            <a:ext cx="11887200" cy="632599"/>
          </a:xfrm>
        </p:spPr>
        <p:txBody>
          <a:bodyPr/>
          <a:lstStyle/>
          <a:p>
            <a:r>
              <a:rPr lang="fr-FR" sz="3400" dirty="0" smtClean="0"/>
              <a:t>La combustion</a:t>
            </a:r>
            <a:endParaRPr lang="fr-FR" sz="3400" dirty="0"/>
          </a:p>
        </p:txBody>
      </p:sp>
      <p:sp>
        <p:nvSpPr>
          <p:cNvPr id="11" name="Rectangle à coins arrondis 10"/>
          <p:cNvSpPr/>
          <p:nvPr/>
        </p:nvSpPr>
        <p:spPr>
          <a:xfrm>
            <a:off x="438149" y="1295400"/>
            <a:ext cx="2238375" cy="1009650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Combustible</a:t>
            </a:r>
          </a:p>
          <a:p>
            <a:pPr algn="ctr"/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H, N, …</a:t>
            </a:r>
            <a:endParaRPr lang="fr-FR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3416299" y="1295400"/>
            <a:ext cx="2238375" cy="1009650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Comburant</a:t>
            </a:r>
          </a:p>
          <a:p>
            <a:pPr algn="ctr"/>
            <a:r>
              <a:rPr lang="fr-F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0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sz="2000" b="1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70199" y="1600170"/>
            <a:ext cx="35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D4E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sz="2000" b="1" dirty="0">
              <a:solidFill>
                <a:srgbClr val="1D4E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6423024" y="1295400"/>
            <a:ext cx="2238375" cy="1009650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Fumées</a:t>
            </a:r>
          </a:p>
          <a:p>
            <a:pPr algn="ctr"/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sz="20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fr-FR" sz="20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…</a:t>
            </a:r>
            <a:endParaRPr lang="fr-FR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9401175" y="1295400"/>
            <a:ext cx="2238375" cy="1009650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</a:p>
          <a:p>
            <a:pPr algn="ctr"/>
            <a:r>
              <a:rPr lang="fr-FR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chaleur</a:t>
            </a:r>
            <a:endParaRPr lang="fr-FR" sz="2000" b="1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8855074" y="1600170"/>
            <a:ext cx="352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1D4E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sz="2000" b="1" dirty="0">
              <a:solidFill>
                <a:srgbClr val="1D4E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5848349" y="1809750"/>
            <a:ext cx="381000" cy="0"/>
          </a:xfrm>
          <a:prstGeom prst="straightConnector1">
            <a:avLst/>
          </a:prstGeom>
          <a:ln w="76200">
            <a:solidFill>
              <a:srgbClr val="1D4E3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803273" y="2900277"/>
            <a:ext cx="4486276" cy="457200"/>
          </a:xfrm>
        </p:spPr>
        <p:txBody>
          <a:bodyPr/>
          <a:lstStyle/>
          <a:p>
            <a:r>
              <a:rPr lang="fr-FR" dirty="0" smtClean="0"/>
              <a:t>Pour la biomasse ?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4548978" y="2767401"/>
            <a:ext cx="5986465" cy="3834648"/>
            <a:chOff x="4548978" y="2767401"/>
            <a:chExt cx="5986465" cy="3834648"/>
          </a:xfrm>
        </p:grpSpPr>
        <p:grpSp>
          <p:nvGrpSpPr>
            <p:cNvPr id="3" name="Groupe 2"/>
            <p:cNvGrpSpPr/>
            <p:nvPr/>
          </p:nvGrpSpPr>
          <p:grpSpPr>
            <a:xfrm>
              <a:off x="4548978" y="2767401"/>
              <a:ext cx="5986465" cy="3834648"/>
              <a:chOff x="4548978" y="2767401"/>
              <a:chExt cx="5986465" cy="3834648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48978" y="2767401"/>
                <a:ext cx="5986465" cy="3834648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7627223" y="3215568"/>
                <a:ext cx="212349" cy="1906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839572" y="3493643"/>
                <a:ext cx="1367927" cy="3749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781550" y="4886325"/>
              <a:ext cx="507999" cy="3524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8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171450" y="219501"/>
            <a:ext cx="11887200" cy="632599"/>
          </a:xfrm>
        </p:spPr>
        <p:txBody>
          <a:bodyPr/>
          <a:lstStyle/>
          <a:p>
            <a:r>
              <a:rPr lang="fr-FR" sz="3400" dirty="0" smtClean="0"/>
              <a:t>Applications domestiques</a:t>
            </a:r>
            <a:endParaRPr lang="fr-FR" sz="3400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04848" y="1071315"/>
            <a:ext cx="11153775" cy="457200"/>
          </a:xfrm>
        </p:spPr>
        <p:txBody>
          <a:bodyPr/>
          <a:lstStyle/>
          <a:p>
            <a:r>
              <a:rPr lang="fr-FR" dirty="0" smtClean="0"/>
              <a:t>Chauffage et/ou cuisine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6863" t="35367" r="56595" b="871"/>
          <a:stretch/>
        </p:blipFill>
        <p:spPr>
          <a:xfrm>
            <a:off x="419100" y="1743074"/>
            <a:ext cx="1952625" cy="17430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277" y="1739621"/>
            <a:ext cx="2247371" cy="174652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r="8500" b="5667"/>
          <a:stretch/>
        </p:blipFill>
        <p:spPr>
          <a:xfrm>
            <a:off x="5734200" y="1740072"/>
            <a:ext cx="1693633" cy="17460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10176" t="7193" r="9604" b="-875"/>
          <a:stretch/>
        </p:blipFill>
        <p:spPr>
          <a:xfrm>
            <a:off x="7985385" y="1738892"/>
            <a:ext cx="1496184" cy="174725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/>
          <a:srcRect l="10718" t="5782" r="10765" b="4606"/>
          <a:stretch/>
        </p:blipFill>
        <p:spPr>
          <a:xfrm>
            <a:off x="10039120" y="1743074"/>
            <a:ext cx="1639990" cy="17430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l="12274" t="10900" r="8492" b="12959"/>
          <a:stretch/>
        </p:blipFill>
        <p:spPr>
          <a:xfrm>
            <a:off x="10147370" y="2962275"/>
            <a:ext cx="638175" cy="447675"/>
          </a:xfrm>
          <a:prstGeom prst="rect">
            <a:avLst/>
          </a:prstGeom>
        </p:spPr>
      </p:pic>
      <p:sp>
        <p:nvSpPr>
          <p:cNvPr id="18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04848" y="3843723"/>
            <a:ext cx="11153775" cy="457200"/>
          </a:xfrm>
        </p:spPr>
        <p:txBody>
          <a:bodyPr/>
          <a:lstStyle/>
          <a:p>
            <a:r>
              <a:rPr lang="fr-FR" dirty="0" smtClean="0"/>
              <a:t>Enjeux</a:t>
            </a:r>
            <a:r>
              <a:rPr lang="fr-FR" dirty="0"/>
              <a:t>, problématiques &amp; développements technologiques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978694" y="4442196"/>
            <a:ext cx="2331246" cy="2415804"/>
            <a:chOff x="1245394" y="4442196"/>
            <a:chExt cx="2331246" cy="2415804"/>
          </a:xfrm>
        </p:grpSpPr>
        <p:grpSp>
          <p:nvGrpSpPr>
            <p:cNvPr id="27" name="Groupe 26"/>
            <p:cNvGrpSpPr/>
            <p:nvPr/>
          </p:nvGrpSpPr>
          <p:grpSpPr>
            <a:xfrm>
              <a:off x="1245394" y="4442196"/>
              <a:ext cx="1114426" cy="1209675"/>
              <a:chOff x="1143000" y="4782322"/>
              <a:chExt cx="1114426" cy="1209675"/>
            </a:xfrm>
          </p:grpSpPr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8"/>
              <a:srcRect l="69834" t="33323" r="4404" b="40202"/>
              <a:stretch/>
            </p:blipFill>
            <p:spPr>
              <a:xfrm>
                <a:off x="1143000" y="4782322"/>
                <a:ext cx="1114426" cy="1209675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1347788" y="5017827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NOx</a:t>
                </a: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>
              <a:off x="2462214" y="4442196"/>
              <a:ext cx="1114426" cy="1209675"/>
              <a:chOff x="2462214" y="4811529"/>
              <a:chExt cx="1114426" cy="1209675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8"/>
              <a:srcRect l="69834" t="33323" r="4404" b="40202"/>
              <a:stretch/>
            </p:blipFill>
            <p:spPr>
              <a:xfrm>
                <a:off x="2462214" y="4811529"/>
                <a:ext cx="1114426" cy="1209675"/>
              </a:xfrm>
              <a:prstGeom prst="rect">
                <a:avLst/>
              </a:prstGeom>
            </p:spPr>
          </p:pic>
          <p:sp>
            <p:nvSpPr>
              <p:cNvPr id="22" name="ZoneTexte 21"/>
              <p:cNvSpPr txBox="1"/>
              <p:nvPr/>
            </p:nvSpPr>
            <p:spPr>
              <a:xfrm>
                <a:off x="2667002" y="504703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COV</a:t>
                </a: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1245394" y="5637198"/>
              <a:ext cx="1114426" cy="1209675"/>
              <a:chOff x="3781428" y="4811529"/>
              <a:chExt cx="1114426" cy="1209675"/>
            </a:xfrm>
          </p:grpSpPr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8"/>
              <a:srcRect l="69834" t="33323" r="4404" b="40202"/>
              <a:stretch/>
            </p:blipFill>
            <p:spPr>
              <a:xfrm>
                <a:off x="3781428" y="4811529"/>
                <a:ext cx="1114426" cy="1209675"/>
              </a:xfrm>
              <a:prstGeom prst="rect">
                <a:avLst/>
              </a:prstGeom>
            </p:spPr>
          </p:pic>
          <p:sp>
            <p:nvSpPr>
              <p:cNvPr id="24" name="ZoneTexte 23"/>
              <p:cNvSpPr txBox="1"/>
              <p:nvPr/>
            </p:nvSpPr>
            <p:spPr>
              <a:xfrm>
                <a:off x="3986216" y="504703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>
              <a:off x="2459835" y="5648325"/>
              <a:ext cx="1114426" cy="1209675"/>
              <a:chOff x="5100642" y="4782321"/>
              <a:chExt cx="1114426" cy="1209675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8"/>
              <a:srcRect l="69834" t="33323" r="4404" b="40202"/>
              <a:stretch/>
            </p:blipFill>
            <p:spPr>
              <a:xfrm>
                <a:off x="5100642" y="4782321"/>
                <a:ext cx="1114426" cy="1209675"/>
              </a:xfrm>
              <a:prstGeom prst="rect">
                <a:avLst/>
              </a:prstGeom>
            </p:spPr>
          </p:pic>
          <p:sp>
            <p:nvSpPr>
              <p:cNvPr id="26" name="ZoneTexte 25"/>
              <p:cNvSpPr txBox="1"/>
              <p:nvPr/>
            </p:nvSpPr>
            <p:spPr>
              <a:xfrm>
                <a:off x="5305430" y="5017826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PM</a:t>
                </a:r>
                <a:endParaRPr lang="fr-FR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675" y="4442196"/>
            <a:ext cx="3426486" cy="224022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6096" y="4442196"/>
            <a:ext cx="3426485" cy="224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ctrTitle"/>
          </p:nvPr>
        </p:nvSpPr>
        <p:spPr>
          <a:xfrm>
            <a:off x="171450" y="219501"/>
            <a:ext cx="11887200" cy="632599"/>
          </a:xfrm>
        </p:spPr>
        <p:txBody>
          <a:bodyPr/>
          <a:lstStyle/>
          <a:p>
            <a:r>
              <a:rPr lang="fr-FR" sz="3400" dirty="0" smtClean="0"/>
              <a:t>Applications industrielles et collectives</a:t>
            </a:r>
            <a:endParaRPr lang="fr-FR" sz="3400" dirty="0"/>
          </a:p>
        </p:txBody>
      </p:sp>
      <p:sp>
        <p:nvSpPr>
          <p:cNvPr id="14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04848" y="1071315"/>
            <a:ext cx="11153775" cy="457200"/>
          </a:xfrm>
        </p:spPr>
        <p:txBody>
          <a:bodyPr/>
          <a:lstStyle/>
          <a:p>
            <a:r>
              <a:rPr lang="fr-FR" dirty="0" smtClean="0"/>
              <a:t>Elargissement combustibles</a:t>
            </a:r>
            <a:endParaRPr lang="fr-FR" dirty="0"/>
          </a:p>
        </p:txBody>
      </p:sp>
      <p:sp>
        <p:nvSpPr>
          <p:cNvPr id="18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704848" y="3843723"/>
            <a:ext cx="11153775" cy="457200"/>
          </a:xfrm>
        </p:spPr>
        <p:txBody>
          <a:bodyPr/>
          <a:lstStyle/>
          <a:p>
            <a:r>
              <a:rPr lang="fr-FR" dirty="0" smtClean="0"/>
              <a:t>Enjeux</a:t>
            </a:r>
            <a:r>
              <a:rPr lang="fr-FR" dirty="0"/>
              <a:t>, problématiques &amp; développements technologiques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271466" y="4393354"/>
            <a:ext cx="1114426" cy="1209675"/>
            <a:chOff x="1143000" y="4782322"/>
            <a:chExt cx="1114426" cy="120967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/>
            <a:srcRect l="69834" t="33323" r="4404" b="40202"/>
            <a:stretch/>
          </p:blipFill>
          <p:spPr>
            <a:xfrm>
              <a:off x="1143000" y="4782322"/>
              <a:ext cx="1114426" cy="1209675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347788" y="5017827"/>
              <a:ext cx="704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NOx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8726"/>
          <a:stretch/>
        </p:blipFill>
        <p:spPr>
          <a:xfrm>
            <a:off x="230984" y="1670191"/>
            <a:ext cx="2005012" cy="1857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10887" t="17899" r="27813"/>
          <a:stretch/>
        </p:blipFill>
        <p:spPr>
          <a:xfrm>
            <a:off x="2491616" y="1672048"/>
            <a:ext cx="2078112" cy="18555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6366" r="10762"/>
          <a:stretch/>
        </p:blipFill>
        <p:spPr>
          <a:xfrm>
            <a:off x="4825348" y="1676726"/>
            <a:ext cx="2247901" cy="18508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r="14998"/>
          <a:stretch/>
        </p:blipFill>
        <p:spPr>
          <a:xfrm>
            <a:off x="7328869" y="1667931"/>
            <a:ext cx="2228850" cy="18596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/>
          <a:srcRect r="16528"/>
          <a:stretch/>
        </p:blipFill>
        <p:spPr>
          <a:xfrm>
            <a:off x="9813340" y="1689865"/>
            <a:ext cx="2045283" cy="1837701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1233490" y="5259142"/>
            <a:ext cx="1114426" cy="1209675"/>
            <a:chOff x="1143000" y="4782322"/>
            <a:chExt cx="1114426" cy="1209675"/>
          </a:xfrm>
        </p:grpSpPr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2"/>
            <a:srcRect l="69834" t="33323" r="4404" b="40202"/>
            <a:stretch/>
          </p:blipFill>
          <p:spPr>
            <a:xfrm>
              <a:off x="1143000" y="4782322"/>
              <a:ext cx="1114426" cy="1209675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1347788" y="5017827"/>
              <a:ext cx="704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Diox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5348" y="4830746"/>
            <a:ext cx="1327802" cy="13278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24882" y="6246799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Oxycombustion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9"/>
          <a:srcRect l="21272" t="4645" r="22001" b="3005"/>
          <a:stretch/>
        </p:blipFill>
        <p:spPr>
          <a:xfrm>
            <a:off x="3579956" y="5555746"/>
            <a:ext cx="566735" cy="613963"/>
          </a:xfrm>
          <a:prstGeom prst="rect">
            <a:avLst/>
          </a:prstGeom>
        </p:spPr>
      </p:pic>
      <p:cxnSp>
        <p:nvCxnSpPr>
          <p:cNvPr id="39" name="Connecteur droit avec flèche 38"/>
          <p:cNvCxnSpPr/>
          <p:nvPr/>
        </p:nvCxnSpPr>
        <p:spPr>
          <a:xfrm>
            <a:off x="4257675" y="6048375"/>
            <a:ext cx="31205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ag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3782" y="5039232"/>
            <a:ext cx="1274077" cy="1190846"/>
          </a:xfrm>
          <a:prstGeom prst="rect">
            <a:avLst/>
          </a:prstGeom>
        </p:spPr>
      </p:pic>
      <p:sp>
        <p:nvSpPr>
          <p:cNvPr id="41" name="Arc 40"/>
          <p:cNvSpPr/>
          <p:nvPr/>
        </p:nvSpPr>
        <p:spPr>
          <a:xfrm rot="18881291">
            <a:off x="5730569" y="4343913"/>
            <a:ext cx="1668670" cy="2174999"/>
          </a:xfrm>
          <a:prstGeom prst="arc">
            <a:avLst>
              <a:gd name="adj1" fmla="val 15842764"/>
              <a:gd name="adj2" fmla="val 930673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6118817" y="4536506"/>
            <a:ext cx="61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fr-F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67057" y="6336381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+ H</a:t>
            </a:r>
            <a:r>
              <a:rPr lang="fr-FR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fr-FR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Arc 44"/>
          <p:cNvSpPr/>
          <p:nvPr/>
        </p:nvSpPr>
        <p:spPr>
          <a:xfrm rot="6417937">
            <a:off x="8696109" y="5867990"/>
            <a:ext cx="574016" cy="704041"/>
          </a:xfrm>
          <a:prstGeom prst="arc">
            <a:avLst>
              <a:gd name="adj1" fmla="val 16200000"/>
              <a:gd name="adj2" fmla="val 20675870"/>
            </a:avLst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92841" y="4946453"/>
            <a:ext cx="1460977" cy="1300346"/>
          </a:xfrm>
          <a:prstGeom prst="rect">
            <a:avLst/>
          </a:prstGeom>
        </p:spPr>
      </p:pic>
      <p:sp>
        <p:nvSpPr>
          <p:cNvPr id="47" name="Rectangle à coins arrondis 46"/>
          <p:cNvSpPr/>
          <p:nvPr/>
        </p:nvSpPr>
        <p:spPr>
          <a:xfrm>
            <a:off x="8277859" y="4300923"/>
            <a:ext cx="1913891" cy="644669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Stockage/ Utilisation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8260140" y="5718949"/>
            <a:ext cx="31205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V="1">
            <a:off x="7772400" y="4721173"/>
            <a:ext cx="505459" cy="380345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à coins arrondis 51"/>
          <p:cNvSpPr/>
          <p:nvPr/>
        </p:nvSpPr>
        <p:spPr>
          <a:xfrm>
            <a:off x="10625369" y="4880241"/>
            <a:ext cx="1433281" cy="420249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Méthane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à coins arrondis 52"/>
          <p:cNvSpPr/>
          <p:nvPr/>
        </p:nvSpPr>
        <p:spPr>
          <a:xfrm>
            <a:off x="10625369" y="5469188"/>
            <a:ext cx="1433281" cy="420249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Méthanol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à coins arrondis 53"/>
          <p:cNvSpPr/>
          <p:nvPr/>
        </p:nvSpPr>
        <p:spPr>
          <a:xfrm>
            <a:off x="10625369" y="6058135"/>
            <a:ext cx="1433281" cy="420249"/>
          </a:xfrm>
          <a:prstGeom prst="roundRect">
            <a:avLst/>
          </a:prstGeom>
          <a:solidFill>
            <a:srgbClr val="89BC9D"/>
          </a:solidFill>
          <a:ln>
            <a:solidFill>
              <a:srgbClr val="1D4E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Bio Fuels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necteur droit avec flèche 54"/>
          <p:cNvCxnSpPr/>
          <p:nvPr/>
        </p:nvCxnSpPr>
        <p:spPr>
          <a:xfrm>
            <a:off x="9993690" y="5683261"/>
            <a:ext cx="312053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Accolade ouvrante 55"/>
          <p:cNvSpPr/>
          <p:nvPr/>
        </p:nvSpPr>
        <p:spPr>
          <a:xfrm>
            <a:off x="10429875" y="4794475"/>
            <a:ext cx="171450" cy="1783722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701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1" grpId="0" animBg="1"/>
      <p:bldP spid="42" grpId="0"/>
      <p:bldP spid="44" grpId="0"/>
      <p:bldP spid="45" grpId="0" animBg="1"/>
      <p:bldP spid="47" grpId="0" animBg="1"/>
      <p:bldP spid="52" grpId="0" animBg="1"/>
      <p:bldP spid="53" grpId="0" animBg="1"/>
      <p:bldP spid="54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F904983-C7A3-C2FD-F421-A431E6C10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y</a:t>
            </a:r>
            <a:r>
              <a:rPr lang="fr-FR" dirty="0" smtClean="0"/>
              <a:t>ann.rogaume@univ-lorraine.fr</a:t>
            </a:r>
            <a:endParaRPr lang="fr-FR" dirty="0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0F904983-C7A3-C2FD-F421-A431E6C107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0200" y="4914714"/>
            <a:ext cx="5867400" cy="425512"/>
          </a:xfrm>
        </p:spPr>
        <p:txBody>
          <a:bodyPr/>
          <a:lstStyle/>
          <a:p>
            <a:r>
              <a:rPr lang="fr-FR" dirty="0" smtClean="0"/>
              <a:t>www.lermab.univ-lorraine.fr</a:t>
            </a:r>
            <a:endParaRPr lang="fr-FR" dirty="0"/>
          </a:p>
        </p:txBody>
      </p:sp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2351405" y="2048301"/>
            <a:ext cx="2039620" cy="632599"/>
          </a:xfrm>
        </p:spPr>
        <p:txBody>
          <a:bodyPr/>
          <a:lstStyle/>
          <a:p>
            <a:r>
              <a:rPr lang="fr-FR" dirty="0" smtClean="0"/>
              <a:t>Merci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3585526"/>
            <a:ext cx="2100269" cy="92938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1611" y="2628488"/>
            <a:ext cx="2511301" cy="188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9398</TotalTime>
  <Words>85</Words>
  <Application>Microsoft Office PowerPoint</Application>
  <PresentationFormat>Grand écran</PresentationFormat>
  <Paragraphs>40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Aptos</vt:lpstr>
      <vt:lpstr>Arial</vt:lpstr>
      <vt:lpstr>Open Sans</vt:lpstr>
      <vt:lpstr>Roboto</vt:lpstr>
      <vt:lpstr>Thème Office</vt:lpstr>
      <vt:lpstr>Combustion de biomasse : enjeux, problématiques &amp; développements technologiques</vt:lpstr>
      <vt:lpstr>La combustion</vt:lpstr>
      <vt:lpstr>Applications domestiques</vt:lpstr>
      <vt:lpstr>Applications industrielles et collectives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Thibaud Sauvageon</dc:creator>
  <cp:lastModifiedBy>Yann ROGAUME</cp:lastModifiedBy>
  <cp:revision>100</cp:revision>
  <dcterms:created xsi:type="dcterms:W3CDTF">2024-05-01T10:53:55Z</dcterms:created>
  <dcterms:modified xsi:type="dcterms:W3CDTF">2025-01-26T19:03:20Z</dcterms:modified>
</cp:coreProperties>
</file>