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502" r:id="rId5"/>
    <p:sldId id="323" r:id="rId6"/>
    <p:sldId id="337" r:id="rId7"/>
    <p:sldId id="512" r:id="rId8"/>
    <p:sldId id="504" r:id="rId9"/>
    <p:sldId id="505" r:id="rId10"/>
    <p:sldId id="339" r:id="rId11"/>
    <p:sldId id="342" r:id="rId12"/>
    <p:sldId id="343" r:id="rId13"/>
    <p:sldId id="344" r:id="rId14"/>
    <p:sldId id="510" r:id="rId15"/>
    <p:sldId id="511" r:id="rId16"/>
    <p:sldId id="506" r:id="rId17"/>
    <p:sldId id="258" r:id="rId18"/>
    <p:sldId id="341" r:id="rId19"/>
    <p:sldId id="346" r:id="rId20"/>
    <p:sldId id="507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mandre" initials="c" lastIdx="1" clrIdx="0">
    <p:extLst>
      <p:ext uri="{19B8F6BF-5375-455C-9EA6-DF929625EA0E}">
        <p15:presenceInfo xmlns:p15="http://schemas.microsoft.com/office/powerpoint/2012/main" userId="command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01D"/>
    <a:srgbClr val="72922B"/>
    <a:srgbClr val="F1F1F1"/>
    <a:srgbClr val="482714"/>
    <a:srgbClr val="F5C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5089303-2995-C4EE-D544-C09177116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7CFD5D7-2A94-5A2A-AD3E-BD9BC669A2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3558-F262-48E0-BA72-91AC8BA8D64A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D1C0E7-BB92-3902-FD6B-E773AD7E6F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79499A-E9C8-E1F8-C284-87624FC5F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5C6AC-7F45-45F8-B7BE-A1FB5FCC57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66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0C70-3F46-4B87-BA3E-682732B2B380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434AF-9CA1-4B14-B47F-06E7507C1F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8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942"/>
            <a:ext cx="12192000" cy="800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E1D4-96D3-4BDB-9239-66DB8D72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2761454"/>
            <a:ext cx="5906197" cy="145177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12511-3DCC-489F-A555-B1FE29DA5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894" y="4305301"/>
            <a:ext cx="6553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930219"/>
            <a:ext cx="3562136" cy="12059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6356350"/>
            <a:ext cx="2248239" cy="3909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9E097-3E9A-4D7F-BA01-459243EC3021}" type="datetimeFigureOut">
              <a:rPr lang="da-DK" smtClean="0"/>
              <a:pPr/>
              <a:t>29-01-2025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64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0378-00E0-4994-9332-775E312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0B117-FBB5-48D6-93DC-05DCBACB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5E44-7AD8-493D-9DBF-4EACE6C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F9E1-0C88-4DCB-8940-2E0E6F6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350F-27C2-4242-A091-4C0306A6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8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E799D-2DD4-46CE-AE39-5F5EAB4A9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13658"/>
            <a:ext cx="2628900" cy="4671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52599-65F3-478F-BC2F-EFB64024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13657"/>
            <a:ext cx="7734300" cy="4671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5A02-6C43-40F4-9699-DBC3D365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45DA-E47D-4293-AE2B-424D9C83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572E-1674-4CDF-ABD3-B1D9453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2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10FD2-07C3-4EEA-B236-C9F127417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1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CE9E097-3E9A-4D7F-BA01-459243EC3021}" type="datetimeFigureOut">
              <a:rPr lang="da-DK" smtClean="0"/>
              <a:pPr/>
              <a:t>29-01-2025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1" y="6201295"/>
            <a:ext cx="12192000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www.BIO4Africa.eu</a:t>
            </a:r>
            <a:endParaRPr lang="da-DK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28" y="1079171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5079641" y="6558740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576" y="5245883"/>
            <a:ext cx="2496847" cy="4342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D6FE93-849C-41A1-876F-B1164A787D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049" y="3205453"/>
            <a:ext cx="381000" cy="381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B2B36E4-0722-4091-B134-1ECACB7656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7815" y="4508933"/>
            <a:ext cx="428625" cy="4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98B8122-1E10-43B3-85AA-6A81EDF568DF}"/>
              </a:ext>
            </a:extLst>
          </p:cNvPr>
          <p:cNvSpPr txBox="1">
            <a:spLocks/>
          </p:cNvSpPr>
          <p:nvPr userDrawn="1"/>
        </p:nvSpPr>
        <p:spPr>
          <a:xfrm>
            <a:off x="2936322" y="2978261"/>
            <a:ext cx="6553200" cy="20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www.linkedin-com/company/bio4Africa</a:t>
            </a:r>
          </a:p>
          <a:p>
            <a:r>
              <a:rPr lang="en-US" dirty="0"/>
              <a:t>www.X.com/bio4Africa</a:t>
            </a:r>
          </a:p>
          <a:p>
            <a:r>
              <a:rPr lang="en-US" dirty="0"/>
              <a:t>www.facebook.com/bio4africa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90DBD56-1C51-138E-556E-3059303E13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40550" y="3871781"/>
            <a:ext cx="55252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068-0A4B-499E-82F6-BA11771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C049-A82A-4B38-8760-C032B569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697F-A449-426E-8FA5-8360946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BF1F-C0EE-49EF-BBE7-331C472A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0481-8CBA-4323-9DCD-F95E9880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2738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98A-5C18-4393-A0C3-D6DEB26C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5DBB-9F90-4CC9-9FF1-7B2EB0E3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8F58-6C0C-4A99-9770-2B4E1C27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FB9D-61B3-45B2-9A69-F1D3F59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2B0E-DDAA-46B2-ACED-DD1FE11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8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A7C1-FAD3-4D58-A750-8908F96E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3488-1A58-42E1-8222-3FEF885F2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2FE5A-70B3-48BA-BD22-EAC1FBB9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9F5D-70F8-42EA-AFFB-38A04DB0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C5FE-29A6-4368-9FD5-9173AEBC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EA32-49C1-4B56-9CEE-71A1AF4F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783C-28F2-43C5-B8BD-55CF434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EEDB-ABAA-44E1-B4B5-A6BC82B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09DB-0686-42FF-BF49-46BEF93A7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D9F2-ED0B-46BA-BD64-50CF60C23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5770-9490-4568-93B8-4716D176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C4303-3CE2-47A8-B0CD-731944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D90A1-93EB-44FF-8E07-33067B90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A44A5-D9FA-4D72-9038-E23E06B9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0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DE8B-01A3-4646-9020-36E6CC6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F80B-41E4-43E3-874B-AA804CED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00B9-1D4F-4E16-A43E-E64A941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7854-B2F8-45FA-8468-84BFEFA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4425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93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A919A-4F87-42F0-9409-13CB4D3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95270-07D5-4E34-89B8-01BDA82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2869-3BF6-42E8-8B29-4AD0AD0D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49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2EC1-BAA1-4314-8EDD-03C4715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5F91-75E8-4E51-BBC5-AA85E9C4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7963B-675C-41AE-BFD3-A68D64F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3D0C-2698-4E9E-90AB-29E6C5F1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3511-D0AC-4731-80D2-1891D50D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4812-1FE1-49BA-B729-53C30E55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6269-2CEE-42E7-A363-CAAEF405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C717B-587C-438F-83E4-CAB93073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ECD68-5A04-480E-A00F-DBCAE8AE7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562A5-0696-4EA7-ADA8-C7AC4433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336-DF19-42C7-BB6A-0DC6037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F2339-2E43-4937-BC44-389BCAF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23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8BC3C-945A-4BFE-8DAE-D55D778D11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7A8EE-1BD5-4E11-BFF8-755A95A7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BB15-83CE-4D34-8D9A-BEF0F280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5186-2D69-4E18-90FB-2EFE4A8B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E097-3E9A-4D7F-BA01-459243EC3021}" type="datetimeFigureOut">
              <a:rPr lang="da-DK" smtClean="0"/>
              <a:t>29-01-2025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2537-38DF-42A6-B8FD-3A2866CA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2EDD-6734-4582-A908-90901D41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56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22A2-A182-47F2-B559-689292863D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12" y="365125"/>
            <a:ext cx="1767840" cy="598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268C-314C-448B-87B4-BE4C5185B2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72372" y="6311900"/>
            <a:ext cx="1762180" cy="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8271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https://3c1703fe8d.site.internapcdn.net/newman/csz/news/800/2015/1-groupresearc.jpg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25.jpeg"/><Relationship Id="rId10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https://3c1703fe8d.site.internapcdn.net/newman/csz/news/800/2015/1-groupresearc.jpg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25.jpeg"/><Relationship Id="rId10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E9046-1C69-4DEC-B396-FEC6275F2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1959429"/>
            <a:ext cx="6553200" cy="2253797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en-US" dirty="0" err="1"/>
              <a:t>Characterisation</a:t>
            </a:r>
            <a:r>
              <a:rPr lang="en-US" dirty="0"/>
              <a:t> of West-African agricultural waste as feedstock for biochar production in a circular economy context</a:t>
            </a:r>
            <a:endParaRPr lang="en-GB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4721A70-2AD2-4AC0-8C58-49B3E4009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r>
              <a:rPr lang="en-US" sz="1800" dirty="0"/>
              <a:t>Dupont, C., Sharma, N., </a:t>
            </a:r>
            <a:r>
              <a:rPr lang="en-US" sz="1800" dirty="0" err="1"/>
              <a:t>Bedzo</a:t>
            </a:r>
            <a:r>
              <a:rPr lang="en-US" sz="1800" dirty="0"/>
              <a:t>, O., </a:t>
            </a:r>
            <a:r>
              <a:rPr lang="en-US" sz="1800" dirty="0" err="1"/>
              <a:t>Ndyaye</a:t>
            </a:r>
            <a:r>
              <a:rPr lang="en-US" sz="1800" dirty="0"/>
              <a:t> L., </a:t>
            </a:r>
            <a:r>
              <a:rPr lang="en-US" sz="1800" dirty="0" err="1"/>
              <a:t>Himbane</a:t>
            </a:r>
            <a:r>
              <a:rPr lang="en-US" sz="1800" dirty="0"/>
              <a:t>, PB., </a:t>
            </a:r>
            <a:r>
              <a:rPr lang="en-US" sz="1800" dirty="0" err="1"/>
              <a:t>Radbeau</a:t>
            </a:r>
            <a:r>
              <a:rPr lang="en-US" sz="1800" dirty="0"/>
              <a:t>, B., </a:t>
            </a:r>
            <a:r>
              <a:rPr lang="en-US" sz="1800" dirty="0" err="1"/>
              <a:t>Nganwani</a:t>
            </a:r>
            <a:r>
              <a:rPr lang="en-US" sz="1800" dirty="0"/>
              <a:t>, M., Yao, B., Campargue, M., Commandre, JM. </a:t>
            </a:r>
          </a:p>
          <a:p>
            <a:r>
              <a:rPr lang="da-DK" sz="1800" dirty="0"/>
              <a:t>IHE Delft</a:t>
            </a:r>
          </a:p>
          <a:p>
            <a:r>
              <a:rPr lang="da-DK" sz="1800" dirty="0"/>
              <a:t>B4A Final Conference/BLP 2025, </a:t>
            </a:r>
          </a:p>
          <a:p>
            <a:r>
              <a:rPr lang="da-DK" sz="1800" dirty="0"/>
              <a:t>28-30 </a:t>
            </a:r>
            <a:r>
              <a:rPr lang="da-DK" sz="1800" dirty="0" err="1"/>
              <a:t>January</a:t>
            </a:r>
            <a:r>
              <a:rPr lang="da-DK" sz="1800" dirty="0"/>
              <a:t>, Montpellier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0619DB-8FC5-01D7-C41C-CD9981E8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31"/>
            <a:ext cx="7431265" cy="8031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240E57-55B0-7EA0-1E45-39F893AD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7" y="5812492"/>
            <a:ext cx="2722852" cy="11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D1449-F4CC-4470-905A-B839ED79FAD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812840"/>
            <a:ext cx="5881992" cy="4020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A113D-0745-45B2-BF6D-ABE5B2E0D60F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and P concentrations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951131D-FEF5-4D23-BE79-344F9D793A3D}"/>
              </a:ext>
            </a:extLst>
          </p:cNvPr>
          <p:cNvSpPr txBox="1">
            <a:spLocks/>
          </p:cNvSpPr>
          <p:nvPr/>
        </p:nvSpPr>
        <p:spPr>
          <a:xfrm>
            <a:off x="1825144" y="5150498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Expected range for lignocellulosic biomass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Large variations due to biomass type and origin (rice husk)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Important to consider for use of biochar as soil amendment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45A33-A7A8-4009-848F-CC071D7918FA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86" y="812840"/>
            <a:ext cx="5422979" cy="40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4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04AEB-37ED-42AD-8C65-BC51D1247C66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 concentration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950A5D4-3BEE-4420-91B7-9DD9B2C61000}"/>
              </a:ext>
            </a:extLst>
          </p:cNvPr>
          <p:cNvSpPr txBox="1">
            <a:spLocks/>
          </p:cNvSpPr>
          <p:nvPr/>
        </p:nvSpPr>
        <p:spPr>
          <a:xfrm>
            <a:off x="1825144" y="5150498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Expected range for most biomass &lt;1%DM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Much higher amounts in typha (wetlands) with differences due to collection 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If used as solid fuel, typha can be problematic</a:t>
            </a:r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AFAD2-BAA5-4EBC-8F88-FA368AF55641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5" y="1056237"/>
            <a:ext cx="5150497" cy="37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0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04AEB-37ED-42AD-8C65-BC51D1247C66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Minor element concentration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950A5D4-3BEE-4420-91B7-9DD9B2C61000}"/>
              </a:ext>
            </a:extLst>
          </p:cNvPr>
          <p:cNvSpPr txBox="1">
            <a:spLocks/>
          </p:cNvSpPr>
          <p:nvPr/>
        </p:nvSpPr>
        <p:spPr>
          <a:xfrm>
            <a:off x="1776886" y="4739881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Generally relatively low &lt;1000 ppmDM, with mostly Fe and Al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Some outliers: romana fibre, peanut husk, rottbollia, palm nut shells, peanut shells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Presence of harmful elements as traces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Slight differences due to country origin/collection 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Outliers should be avoided especially as solid fuel or soil amendment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EDD296-0C00-41A7-BE73-C0F6C774F357}"/>
              </a:ext>
            </a:extLst>
          </p:cNvPr>
          <p:cNvGrpSpPr/>
          <p:nvPr/>
        </p:nvGrpSpPr>
        <p:grpSpPr>
          <a:xfrm>
            <a:off x="2414467" y="871888"/>
            <a:ext cx="6302388" cy="3867993"/>
            <a:chOff x="2944806" y="480072"/>
            <a:chExt cx="6302388" cy="3867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B7A3B9-5A29-4AB5-A264-159ABFC36012}"/>
                </a:ext>
              </a:extLst>
            </p:cNvPr>
            <p:cNvPicPr/>
            <p:nvPr/>
          </p:nvPicPr>
          <p:blipFill rotWithShape="1">
            <a:blip r:embed="rId4"/>
            <a:srcRect b="17181"/>
            <a:stretch/>
          </p:blipFill>
          <p:spPr>
            <a:xfrm>
              <a:off x="2944806" y="480072"/>
              <a:ext cx="5571490" cy="38679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83C54-9EAB-491E-ABF8-DDDE40A1F4CB}"/>
                </a:ext>
              </a:extLst>
            </p:cNvPr>
            <p:cNvPicPr/>
            <p:nvPr/>
          </p:nvPicPr>
          <p:blipFill rotWithShape="1">
            <a:blip r:embed="rId4"/>
            <a:srcRect l="88127" t="71622"/>
            <a:stretch/>
          </p:blipFill>
          <p:spPr>
            <a:xfrm>
              <a:off x="8585688" y="480072"/>
              <a:ext cx="661506" cy="132538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238613-36BA-4837-92AD-AB82CB619400}"/>
                </a:ext>
              </a:extLst>
            </p:cNvPr>
            <p:cNvSpPr/>
            <p:nvPr/>
          </p:nvSpPr>
          <p:spPr>
            <a:xfrm>
              <a:off x="7847045" y="3746490"/>
              <a:ext cx="669252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956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DDA969-30F7-4B5F-9033-8586BE1E47BA}"/>
              </a:ext>
            </a:extLst>
          </p:cNvPr>
          <p:cNvSpPr txBox="1"/>
          <p:nvPr/>
        </p:nvSpPr>
        <p:spPr>
          <a:xfrm>
            <a:off x="214008" y="132137"/>
            <a:ext cx="728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 and next steps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99CD408-230E-44F3-8B9E-85230755A367}"/>
              </a:ext>
            </a:extLst>
          </p:cNvPr>
          <p:cNvSpPr txBox="1">
            <a:spLocks/>
          </p:cNvSpPr>
          <p:nvPr/>
        </p:nvSpPr>
        <p:spPr>
          <a:xfrm>
            <a:off x="401307" y="1550031"/>
            <a:ext cx="11389386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Open database </a:t>
            </a:r>
            <a:r>
              <a:rPr lang="nl-NL" sz="2400" dirty="0"/>
              <a:t>of Western-Africa biomass physicochemical characteristics </a:t>
            </a:r>
            <a:r>
              <a:rPr lang="nl-NL" sz="2400" dirty="0">
                <a:sym typeface="Wingdings" panose="05000000000000000000" pitchFamily="2" charset="2"/>
              </a:rPr>
              <a:t>will be </a:t>
            </a:r>
            <a:r>
              <a:rPr lang="nl-NL" sz="2400" dirty="0"/>
              <a:t>made available to the community at the end of the project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biomass samples can be used as feedstock for biochar production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Significant influence of the country of origin/collection point on inorganic elements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Processing of the samples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to confirm suitability with process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8B4BA-5831-40EC-B398-27A4033F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551" y="4638715"/>
            <a:ext cx="5286456" cy="19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0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68A2F-902E-4240-AB50-615705475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6461" y="480695"/>
            <a:ext cx="8676000" cy="570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AE6109-786C-47F3-8292-9C913576BC5A}"/>
              </a:ext>
            </a:extLst>
          </p:cNvPr>
          <p:cNvSpPr/>
          <p:nvPr/>
        </p:nvSpPr>
        <p:spPr>
          <a:xfrm>
            <a:off x="2196461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2 Macromolecular composition in biomass in %DM with SD &lt; 1%</a:t>
            </a:r>
          </a:p>
        </p:txBody>
      </p:sp>
    </p:spTree>
    <p:extLst>
      <p:ext uri="{BB962C8B-B14F-4D97-AF65-F5344CB8AC3E}">
        <p14:creationId xmlns:p14="http://schemas.microsoft.com/office/powerpoint/2010/main" val="314847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5E89A-6BDA-4BB8-99CB-3F8799B34C63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" y="309608"/>
            <a:ext cx="8676000" cy="570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58644-A86B-432A-98AE-1DA79219755C}"/>
              </a:ext>
            </a:extLst>
          </p:cNvPr>
          <p:cNvSpPr/>
          <p:nvPr/>
        </p:nvSpPr>
        <p:spPr>
          <a:xfrm>
            <a:off x="2671355" y="6179060"/>
            <a:ext cx="5520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8 Mg concentration in biomass sample in ppm DM</a:t>
            </a:r>
          </a:p>
        </p:txBody>
      </p:sp>
    </p:spTree>
    <p:extLst>
      <p:ext uri="{BB962C8B-B14F-4D97-AF65-F5344CB8AC3E}">
        <p14:creationId xmlns:p14="http://schemas.microsoft.com/office/powerpoint/2010/main" val="179733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A113D-0745-45B2-BF6D-ABE5B2E0D60F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 concentration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8804B-AB6B-4691-BD5E-863ABEE77591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7" y="922852"/>
            <a:ext cx="6526828" cy="42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098C0C-0694-402A-B6A2-300AFDE0756E}"/>
              </a:ext>
            </a:extLst>
          </p:cNvPr>
          <p:cNvSpPr txBox="1"/>
          <p:nvPr/>
        </p:nvSpPr>
        <p:spPr>
          <a:xfrm>
            <a:off x="214008" y="132137"/>
            <a:ext cx="728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Biochar value chain from “dry” biomass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5BEDB0-4988-6E18-D820-E5A5AB43B48A}"/>
              </a:ext>
            </a:extLst>
          </p:cNvPr>
          <p:cNvSpPr txBox="1">
            <a:spLocks/>
          </p:cNvSpPr>
          <p:nvPr/>
        </p:nvSpPr>
        <p:spPr>
          <a:xfrm>
            <a:off x="442546" y="668672"/>
            <a:ext cx="1042009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ü"/>
            </a:pPr>
            <a:endParaRPr lang="en-GB" sz="24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ZoneTexte 24">
            <a:extLst>
              <a:ext uri="{FF2B5EF4-FFF2-40B4-BE49-F238E27FC236}">
                <a16:creationId xmlns:a16="http://schemas.microsoft.com/office/drawing/2014/main" id="{3C186671-3583-4F5B-A748-67F12FC59B0E}"/>
              </a:ext>
            </a:extLst>
          </p:cNvPr>
          <p:cNvSpPr txBox="1"/>
          <p:nvPr/>
        </p:nvSpPr>
        <p:spPr>
          <a:xfrm>
            <a:off x="1447810" y="3572949"/>
            <a:ext cx="14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Dry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resource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6A21D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11" name="Text Box 73">
            <a:extLst>
              <a:ext uri="{FF2B5EF4-FFF2-40B4-BE49-F238E27FC236}">
                <a16:creationId xmlns:a16="http://schemas.microsoft.com/office/drawing/2014/main" id="{502908D4-9BD1-42D3-95B9-7F7A122AB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019" y="5151587"/>
            <a:ext cx="181812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Carbon-rich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Porous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12" name="Text Box 74">
            <a:extLst>
              <a:ext uri="{FF2B5EF4-FFF2-40B4-BE49-F238E27FC236}">
                <a16:creationId xmlns:a16="http://schemas.microsoft.com/office/drawing/2014/main" id="{5BDE9054-9AA8-4636-A4A5-E12FBE03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305" y="2441621"/>
            <a:ext cx="3011488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Volatile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matter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Gas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(CO, CO</a:t>
            </a:r>
            <a:r>
              <a:rPr kumimoji="0" lang="fr-F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2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, CH</a:t>
            </a:r>
            <a:r>
              <a:rPr kumimoji="0" lang="fr-F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4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…)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Condensates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 (water, tars)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13" name="Freeform 76">
            <a:extLst>
              <a:ext uri="{FF2B5EF4-FFF2-40B4-BE49-F238E27FC236}">
                <a16:creationId xmlns:a16="http://schemas.microsoft.com/office/drawing/2014/main" id="{2554155F-6C52-4E5A-8A63-947D6E47D521}"/>
              </a:ext>
            </a:extLst>
          </p:cNvPr>
          <p:cNvSpPr>
            <a:spLocks/>
          </p:cNvSpPr>
          <p:nvPr/>
        </p:nvSpPr>
        <p:spPr bwMode="auto">
          <a:xfrm>
            <a:off x="3038317" y="2979100"/>
            <a:ext cx="2943282" cy="948973"/>
          </a:xfrm>
          <a:custGeom>
            <a:avLst/>
            <a:gdLst>
              <a:gd name="T0" fmla="*/ 0 w 816"/>
              <a:gd name="T1" fmla="*/ 816 h 824"/>
              <a:gd name="T2" fmla="*/ 336 w 816"/>
              <a:gd name="T3" fmla="*/ 816 h 824"/>
              <a:gd name="T4" fmla="*/ 384 w 816"/>
              <a:gd name="T5" fmla="*/ 816 h 824"/>
              <a:gd name="T6" fmla="*/ 624 w 816"/>
              <a:gd name="T7" fmla="*/ 768 h 824"/>
              <a:gd name="T8" fmla="*/ 768 w 816"/>
              <a:gd name="T9" fmla="*/ 528 h 824"/>
              <a:gd name="T10" fmla="*/ 816 w 816"/>
              <a:gd name="T11" fmla="*/ 0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6" h="824">
                <a:moveTo>
                  <a:pt x="0" y="816"/>
                </a:moveTo>
                <a:cubicBezTo>
                  <a:pt x="136" y="816"/>
                  <a:pt x="272" y="816"/>
                  <a:pt x="336" y="816"/>
                </a:cubicBezTo>
                <a:cubicBezTo>
                  <a:pt x="400" y="816"/>
                  <a:pt x="336" y="824"/>
                  <a:pt x="384" y="816"/>
                </a:cubicBezTo>
                <a:cubicBezTo>
                  <a:pt x="432" y="808"/>
                  <a:pt x="560" y="816"/>
                  <a:pt x="624" y="768"/>
                </a:cubicBezTo>
                <a:cubicBezTo>
                  <a:pt x="688" y="720"/>
                  <a:pt x="736" y="656"/>
                  <a:pt x="768" y="528"/>
                </a:cubicBezTo>
                <a:cubicBezTo>
                  <a:pt x="800" y="400"/>
                  <a:pt x="808" y="200"/>
                  <a:pt x="816" y="0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14" name="Text Box 78">
            <a:extLst>
              <a:ext uri="{FF2B5EF4-FFF2-40B4-BE49-F238E27FC236}">
                <a16:creationId xmlns:a16="http://schemas.microsoft.com/office/drawing/2014/main" id="{E96AD38A-0F51-4ED6-92ED-8027421F9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865" y="2781409"/>
            <a:ext cx="1575624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Soil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improving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material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15" name="Text Box 78">
            <a:extLst>
              <a:ext uri="{FF2B5EF4-FFF2-40B4-BE49-F238E27FC236}">
                <a16:creationId xmlns:a16="http://schemas.microsoft.com/office/drawing/2014/main" id="{564987ED-15C6-4E2E-BABA-C5BF64CB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554" y="5355483"/>
            <a:ext cx="17302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Anaerobic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digestion</a:t>
            </a:r>
          </a:p>
        </p:txBody>
      </p:sp>
      <p:cxnSp>
        <p:nvCxnSpPr>
          <p:cNvPr id="16" name="Connecteur droit avec flèche 44">
            <a:extLst>
              <a:ext uri="{FF2B5EF4-FFF2-40B4-BE49-F238E27FC236}">
                <a16:creationId xmlns:a16="http://schemas.microsoft.com/office/drawing/2014/main" id="{592D43EB-2A9F-4A2C-A104-0BDC5359CBF9}"/>
              </a:ext>
            </a:extLst>
          </p:cNvPr>
          <p:cNvCxnSpPr>
            <a:cxnSpLocks/>
            <a:stCxn id="31" idx="3"/>
          </p:cNvCxnSpPr>
          <p:nvPr/>
        </p:nvCxnSpPr>
        <p:spPr bwMode="auto">
          <a:xfrm flipV="1">
            <a:off x="7552158" y="2257649"/>
            <a:ext cx="2080267" cy="1594852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46">
            <a:extLst>
              <a:ext uri="{FF2B5EF4-FFF2-40B4-BE49-F238E27FC236}">
                <a16:creationId xmlns:a16="http://schemas.microsoft.com/office/drawing/2014/main" id="{3EC9E3E3-955A-42CE-BB4D-E55B7382DC0D}"/>
              </a:ext>
            </a:extLst>
          </p:cNvPr>
          <p:cNvCxnSpPr>
            <a:cxnSpLocks/>
            <a:stCxn id="31" idx="3"/>
            <a:endCxn id="23" idx="1"/>
          </p:cNvCxnSpPr>
          <p:nvPr/>
        </p:nvCxnSpPr>
        <p:spPr bwMode="auto">
          <a:xfrm>
            <a:off x="7552158" y="3852501"/>
            <a:ext cx="1892840" cy="723776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47">
            <a:extLst>
              <a:ext uri="{FF2B5EF4-FFF2-40B4-BE49-F238E27FC236}">
                <a16:creationId xmlns:a16="http://schemas.microsoft.com/office/drawing/2014/main" id="{CD1F9F5D-6BAE-45E6-AC60-BB37B7A48817}"/>
              </a:ext>
            </a:extLst>
          </p:cNvPr>
          <p:cNvCxnSpPr>
            <a:cxnSpLocks/>
            <a:stCxn id="31" idx="3"/>
          </p:cNvCxnSpPr>
          <p:nvPr/>
        </p:nvCxnSpPr>
        <p:spPr bwMode="auto">
          <a:xfrm>
            <a:off x="7552158" y="3852501"/>
            <a:ext cx="1892840" cy="176417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78">
            <a:extLst>
              <a:ext uri="{FF2B5EF4-FFF2-40B4-BE49-F238E27FC236}">
                <a16:creationId xmlns:a16="http://schemas.microsoft.com/office/drawing/2014/main" id="{A12A8AFE-8A78-4333-B99E-705236DA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729" y="1586204"/>
            <a:ext cx="1322411" cy="70788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Biochar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</a:t>
            </a: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upgrading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pic>
        <p:nvPicPr>
          <p:cNvPr id="20" name="Picture 4" descr="Afficher l'image d'origine">
            <a:extLst>
              <a:ext uri="{FF2B5EF4-FFF2-40B4-BE49-F238E27FC236}">
                <a16:creationId xmlns:a16="http://schemas.microsoft.com/office/drawing/2014/main" id="{5927BCB9-073B-44EA-932E-894383FAE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r="19039"/>
          <a:stretch/>
        </p:blipFill>
        <p:spPr bwMode="auto">
          <a:xfrm>
            <a:off x="6969880" y="1856551"/>
            <a:ext cx="651317" cy="602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ariesenergy.com/wp-content/uploads/2015/03/biochar.jpg">
            <a:extLst>
              <a:ext uri="{FF2B5EF4-FFF2-40B4-BE49-F238E27FC236}">
                <a16:creationId xmlns:a16="http://schemas.microsoft.com/office/drawing/2014/main" id="{A60F3942-7127-4EDD-9FA0-2E22031D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917" y="2711057"/>
            <a:ext cx="730189" cy="119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harbon-de-bois">
            <a:extLst>
              <a:ext uri="{FF2B5EF4-FFF2-40B4-BE49-F238E27FC236}">
                <a16:creationId xmlns:a16="http://schemas.microsoft.com/office/drawing/2014/main" id="{C43A433B-134D-4090-AE6E-A7CB7970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493" y="1708151"/>
            <a:ext cx="1262001" cy="8431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8">
            <a:extLst>
              <a:ext uri="{FF2B5EF4-FFF2-40B4-BE49-F238E27FC236}">
                <a16:creationId xmlns:a16="http://schemas.microsoft.com/office/drawing/2014/main" id="{E77B828A-D8D7-4900-958C-E0A2B452E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998" y="4222334"/>
            <a:ext cx="149335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Water/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gas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filtration</a:t>
            </a:r>
          </a:p>
        </p:txBody>
      </p:sp>
      <p:sp>
        <p:nvSpPr>
          <p:cNvPr id="24" name="Text Box 78">
            <a:extLst>
              <a:ext uri="{FF2B5EF4-FFF2-40B4-BE49-F238E27FC236}">
                <a16:creationId xmlns:a16="http://schemas.microsoft.com/office/drawing/2014/main" id="{5E600B72-0643-4CD7-AEF7-1EB755F1F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566" y="3370816"/>
            <a:ext cx="1142942" cy="40011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Pyrolysis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pic>
        <p:nvPicPr>
          <p:cNvPr id="25" name="Picture 2" descr="Résultat de recherche d'images pour &quot;small anaerobic digester image&quot;">
            <a:extLst>
              <a:ext uri="{FF2B5EF4-FFF2-40B4-BE49-F238E27FC236}">
                <a16:creationId xmlns:a16="http://schemas.microsoft.com/office/drawing/2014/main" id="{EBF6087D-DF1C-4D14-A9FF-B1A6B72C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824" y="5338270"/>
            <a:ext cx="1124164" cy="8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avec flèche 44">
            <a:extLst>
              <a:ext uri="{FF2B5EF4-FFF2-40B4-BE49-F238E27FC236}">
                <a16:creationId xmlns:a16="http://schemas.microsoft.com/office/drawing/2014/main" id="{FE4BDD06-A6C2-4256-8FE2-AFCA929EA667}"/>
              </a:ext>
            </a:extLst>
          </p:cNvPr>
          <p:cNvCxnSpPr>
            <a:cxnSpLocks/>
          </p:cNvCxnSpPr>
          <p:nvPr/>
        </p:nvCxnSpPr>
        <p:spPr bwMode="auto">
          <a:xfrm>
            <a:off x="3062528" y="3915982"/>
            <a:ext cx="2970777" cy="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" descr="Afficher l'image d'origine">
            <a:extLst>
              <a:ext uri="{FF2B5EF4-FFF2-40B4-BE49-F238E27FC236}">
                <a16:creationId xmlns:a16="http://schemas.microsoft.com/office/drawing/2014/main" id="{97A0BE68-0926-4472-B81A-F25E1B80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39" y="1937848"/>
            <a:ext cx="429788" cy="795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78">
            <a:extLst>
              <a:ext uri="{FF2B5EF4-FFF2-40B4-BE49-F238E27FC236}">
                <a16:creationId xmlns:a16="http://schemas.microsoft.com/office/drawing/2014/main" id="{74C4A787-0856-4B56-80EE-DFC0ECCAF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865" y="1956037"/>
            <a:ext cx="157562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Fuel</a:t>
            </a:r>
          </a:p>
        </p:txBody>
      </p:sp>
      <p:pic>
        <p:nvPicPr>
          <p:cNvPr id="29" name="Picture 6" descr="Résultat de recherche d'images pour &quot;biochar&quot;">
            <a:extLst>
              <a:ext uri="{FF2B5EF4-FFF2-40B4-BE49-F238E27FC236}">
                <a16:creationId xmlns:a16="http://schemas.microsoft.com/office/drawing/2014/main" id="{13549275-1AB1-49C1-BB26-6B06BFB7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1" y="5616671"/>
            <a:ext cx="1012456" cy="7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pacificbiochar.com/wp-content/uploads/pacific-biochar-140-320x180.jpg">
            <a:extLst>
              <a:ext uri="{FF2B5EF4-FFF2-40B4-BE49-F238E27FC236}">
                <a16:creationId xmlns:a16="http://schemas.microsoft.com/office/drawing/2014/main" id="{3623746C-CC4A-4968-914B-587C032A1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044" y="4184062"/>
            <a:ext cx="1297296" cy="7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13">
            <a:extLst>
              <a:ext uri="{FF2B5EF4-FFF2-40B4-BE49-F238E27FC236}">
                <a16:creationId xmlns:a16="http://schemas.microsoft.com/office/drawing/2014/main" id="{2CD2ECC1-97BA-40AE-86AC-4EBEBD731A1F}"/>
              </a:ext>
            </a:extLst>
          </p:cNvPr>
          <p:cNvSpPr txBox="1"/>
          <p:nvPr/>
        </p:nvSpPr>
        <p:spPr>
          <a:xfrm>
            <a:off x="6284038" y="3652446"/>
            <a:ext cx="12681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Biochar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88C144-46D7-46B7-9CCB-C0B3B6D5C241}"/>
              </a:ext>
            </a:extLst>
          </p:cNvPr>
          <p:cNvSpPr/>
          <p:nvPr/>
        </p:nvSpPr>
        <p:spPr>
          <a:xfrm>
            <a:off x="3077114" y="2257598"/>
            <a:ext cx="2497261" cy="10568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300-700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°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Heating rate: 1-10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°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C.min</a:t>
            </a:r>
            <a:r>
              <a:rPr kumimoji="0" lang="nl-NL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-1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Absence of O</a:t>
            </a:r>
            <a:r>
              <a:rPr kumimoji="0" lang="nl-NL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Atmospheric pressure</a:t>
            </a:r>
          </a:p>
        </p:txBody>
      </p:sp>
      <p:pic>
        <p:nvPicPr>
          <p:cNvPr id="33" name="Picture 2" descr="Palm Kernel Shell as Bio-fertilizer | Everchem Fertilizer Company">
            <a:extLst>
              <a:ext uri="{FF2B5EF4-FFF2-40B4-BE49-F238E27FC236}">
                <a16:creationId xmlns:a16="http://schemas.microsoft.com/office/drawing/2014/main" id="{D9771475-2D97-49D3-9A74-3767FED3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12" y="2161963"/>
            <a:ext cx="1244206" cy="8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Groundnut Husk Latest Price from Manufacturers, Suppliers &amp; Traders">
            <a:extLst>
              <a:ext uri="{FF2B5EF4-FFF2-40B4-BE49-F238E27FC236}">
                <a16:creationId xmlns:a16="http://schemas.microsoft.com/office/drawing/2014/main" id="{CA8D4CC4-6E40-483A-8DB4-037331408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 b="12703"/>
          <a:stretch/>
        </p:blipFill>
        <p:spPr bwMode="auto">
          <a:xfrm>
            <a:off x="665751" y="2474567"/>
            <a:ext cx="1244206" cy="8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ice husks: a future in biofuel production?">
            <a:extLst>
              <a:ext uri="{FF2B5EF4-FFF2-40B4-BE49-F238E27FC236}">
                <a16:creationId xmlns:a16="http://schemas.microsoft.com/office/drawing/2014/main" id="{0329C4D5-1CC3-46BA-BB1F-CB6F0B95E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 bwMode="auto">
          <a:xfrm>
            <a:off x="390894" y="2892269"/>
            <a:ext cx="1244205" cy="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13">
            <a:extLst>
              <a:ext uri="{FF2B5EF4-FFF2-40B4-BE49-F238E27FC236}">
                <a16:creationId xmlns:a16="http://schemas.microsoft.com/office/drawing/2014/main" id="{F565DC12-013A-47FE-9837-664D878BB2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40" b="17575"/>
          <a:stretch/>
        </p:blipFill>
        <p:spPr>
          <a:xfrm>
            <a:off x="194507" y="3625284"/>
            <a:ext cx="1244204" cy="761235"/>
          </a:xfrm>
          <a:prstGeom prst="rect">
            <a:avLst/>
          </a:prstGeom>
        </p:spPr>
      </p:pic>
      <p:cxnSp>
        <p:nvCxnSpPr>
          <p:cNvPr id="40" name="Connecteur droit avec flèche 45">
            <a:extLst>
              <a:ext uri="{FF2B5EF4-FFF2-40B4-BE49-F238E27FC236}">
                <a16:creationId xmlns:a16="http://schemas.microsoft.com/office/drawing/2014/main" id="{50A31BDD-80FF-4685-A42A-1F05861F56DF}"/>
              </a:ext>
            </a:extLst>
          </p:cNvPr>
          <p:cNvCxnSpPr>
            <a:cxnSpLocks/>
          </p:cNvCxnSpPr>
          <p:nvPr/>
        </p:nvCxnSpPr>
        <p:spPr bwMode="auto">
          <a:xfrm flipV="1">
            <a:off x="7552158" y="3289241"/>
            <a:ext cx="1851707" cy="56326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16" descr="300 Liter per Day Water Treatment System | Permaculture Association">
            <a:extLst>
              <a:ext uri="{FF2B5EF4-FFF2-40B4-BE49-F238E27FC236}">
                <a16:creationId xmlns:a16="http://schemas.microsoft.com/office/drawing/2014/main" id="{C3C43437-B840-43BF-8372-C7F856AEB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52800" r="27501" b="-1"/>
          <a:stretch/>
        </p:blipFill>
        <p:spPr bwMode="auto">
          <a:xfrm>
            <a:off x="11059216" y="4034126"/>
            <a:ext cx="793112" cy="11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78">
            <a:extLst>
              <a:ext uri="{FF2B5EF4-FFF2-40B4-BE49-F238E27FC236}">
                <a16:creationId xmlns:a16="http://schemas.microsoft.com/office/drawing/2014/main" id="{8D352D19-05DD-4437-A64D-EDABCA899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91" y="4334476"/>
            <a:ext cx="1148071" cy="40011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MS PGothic" pitchFamily="34" charset="-128"/>
                <a:cs typeface="+mn-cs"/>
              </a:rPr>
              <a:t>Grinding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MS PGothic" pitchFamily="34" charset="-128"/>
              <a:cs typeface="+mn-cs"/>
            </a:endParaRPr>
          </a:p>
        </p:txBody>
      </p:sp>
      <p:pic>
        <p:nvPicPr>
          <p:cNvPr id="37" name="Picture 10" descr="Conservation of maize stovers | Infonet Biovision Home.">
            <a:extLst>
              <a:ext uri="{FF2B5EF4-FFF2-40B4-BE49-F238E27FC236}">
                <a16:creationId xmlns:a16="http://schemas.microsoft.com/office/drawing/2014/main" id="{90D61ED0-CDB6-4D88-BF81-8266CE04B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14960"/>
          <a:stretch/>
        </p:blipFill>
        <p:spPr bwMode="auto">
          <a:xfrm>
            <a:off x="353331" y="4212453"/>
            <a:ext cx="1244204" cy="8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Millet Stalks Photos - Free &amp; Royalty-Free Stock Photos from Dreamstime">
            <a:extLst>
              <a:ext uri="{FF2B5EF4-FFF2-40B4-BE49-F238E27FC236}">
                <a16:creationId xmlns:a16="http://schemas.microsoft.com/office/drawing/2014/main" id="{E12FFFA9-E413-45B0-A543-B9F66097E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760803" y="4788729"/>
            <a:ext cx="1243168" cy="8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Picture of cashew nut shells showing a honeycomb structure | Download  Scientific Diagram">
            <a:extLst>
              <a:ext uri="{FF2B5EF4-FFF2-40B4-BE49-F238E27FC236}">
                <a16:creationId xmlns:a16="http://schemas.microsoft.com/office/drawing/2014/main" id="{92D3AD56-AA02-40AD-87A5-45DA7F3AB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4"/>
          <a:stretch/>
        </p:blipFill>
        <p:spPr bwMode="auto">
          <a:xfrm>
            <a:off x="1143712" y="5116098"/>
            <a:ext cx="1244206" cy="8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Θέση αριθμού διαφάνειας 6">
            <a:extLst>
              <a:ext uri="{FF2B5EF4-FFF2-40B4-BE49-F238E27FC236}">
                <a16:creationId xmlns:a16="http://schemas.microsoft.com/office/drawing/2014/main" id="{B85180A1-8515-402D-8FB3-C5DCCA7979E9}"/>
              </a:ext>
            </a:extLst>
          </p:cNvPr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l-GR"/>
            </a:defPPr>
            <a:lvl1pPr marL="0" algn="ctr" defTabSz="9144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DFA327-AAB6-400E-A2BF-88C11F79FBA0}" type="slidenum">
              <a:rPr lang="el-GR" smtClean="0">
                <a:latin typeface="Corbel" panose="020B0503020204020204" pitchFamily="34" charset="0"/>
              </a:rPr>
              <a:pPr/>
              <a:t>2</a:t>
            </a:fld>
            <a:endParaRPr lang="el-GR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4" grpId="0"/>
      <p:bldP spid="15" grpId="0"/>
      <p:bldP spid="19" grpId="0" animBg="1"/>
      <p:bldP spid="23" grpId="0"/>
      <p:bldP spid="24" grpId="0" animBg="1"/>
      <p:bldP spid="28" grpId="0"/>
      <p:bldP spid="31" grpId="0"/>
      <p:bldP spid="32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8520D2-A117-4250-AEBD-E351EAC1BD13}"/>
              </a:ext>
            </a:extLst>
          </p:cNvPr>
          <p:cNvSpPr txBox="1"/>
          <p:nvPr/>
        </p:nvSpPr>
        <p:spPr>
          <a:xfrm>
            <a:off x="214008" y="132137"/>
            <a:ext cx="9237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challenges towards biochar value chain implementation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F0931713-69DE-4596-A9C8-B78F2215ACF7}"/>
              </a:ext>
            </a:extLst>
          </p:cNvPr>
          <p:cNvSpPr txBox="1">
            <a:spLocks/>
          </p:cNvSpPr>
          <p:nvPr/>
        </p:nvSpPr>
        <p:spPr>
          <a:xfrm>
            <a:off x="602287" y="962202"/>
            <a:ext cx="813600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Design </a:t>
            </a:r>
            <a:r>
              <a:rPr lang="nl-NL" b="1" dirty="0">
                <a:solidFill>
                  <a:srgbClr val="00B050"/>
                </a:solidFill>
              </a:rPr>
              <a:t>efficient &amp; robust &amp; cheap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/>
              <a:t>technologies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Recover </a:t>
            </a:r>
            <a:r>
              <a:rPr lang="nl-NL" b="1" dirty="0">
                <a:solidFill>
                  <a:srgbClr val="00B050"/>
                </a:solidFill>
              </a:rPr>
              <a:t>byproducts</a:t>
            </a:r>
          </a:p>
          <a:p>
            <a:pPr marL="575719" lvl="1" indent="0">
              <a:buFontTx/>
              <a:buNone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00B050"/>
                </a:solidFill>
              </a:rPr>
              <a:t>Understand the link resource/process/product</a:t>
            </a:r>
          </a:p>
          <a:p>
            <a:endParaRPr lang="nl-NL" dirty="0">
              <a:solidFill>
                <a:srgbClr val="00B050"/>
              </a:solidFill>
            </a:endParaRPr>
          </a:p>
          <a:p>
            <a:pPr marL="0" indent="0">
              <a:buFontTx/>
              <a:buNone/>
            </a:pPr>
            <a:endParaRPr lang="nl-NL" sz="7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pic>
        <p:nvPicPr>
          <p:cNvPr id="21" name="Picture 2" descr="Afficher l'image d'origine">
            <a:extLst>
              <a:ext uri="{FF2B5EF4-FFF2-40B4-BE49-F238E27FC236}">
                <a16:creationId xmlns:a16="http://schemas.microsoft.com/office/drawing/2014/main" id="{50105DE4-EBF3-4ABC-9356-6A4D37CF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60" y="2174633"/>
            <a:ext cx="546727" cy="101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pacificbiochar.com/wp-content/uploads/pacific-biochar-140-320x180.jpg">
            <a:extLst>
              <a:ext uri="{FF2B5EF4-FFF2-40B4-BE49-F238E27FC236}">
                <a16:creationId xmlns:a16="http://schemas.microsoft.com/office/drawing/2014/main" id="{BADC025C-CE00-45DF-A8BF-1EE41A23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583" y="2310693"/>
            <a:ext cx="1150422" cy="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vapeurs2">
            <a:extLst>
              <a:ext uri="{FF2B5EF4-FFF2-40B4-BE49-F238E27FC236}">
                <a16:creationId xmlns:a16="http://schemas.microsoft.com/office/drawing/2014/main" id="{58A356F1-36B5-4F7B-84D5-C9A70F616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0" contrast="100000"/>
          </a:blip>
          <a:srcRect/>
          <a:stretch>
            <a:fillRect/>
          </a:stretch>
        </p:blipFill>
        <p:spPr bwMode="auto">
          <a:xfrm>
            <a:off x="5076307" y="2302063"/>
            <a:ext cx="1066262" cy="67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Afficher l'image d'origine">
            <a:extLst>
              <a:ext uri="{FF2B5EF4-FFF2-40B4-BE49-F238E27FC236}">
                <a16:creationId xmlns:a16="http://schemas.microsoft.com/office/drawing/2014/main" id="{56052531-64F3-4B3B-9918-37D50EAD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63" y="4441054"/>
            <a:ext cx="429788" cy="795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èche en arc 11">
            <a:extLst>
              <a:ext uri="{FF2B5EF4-FFF2-40B4-BE49-F238E27FC236}">
                <a16:creationId xmlns:a16="http://schemas.microsoft.com/office/drawing/2014/main" id="{0096BE09-5E63-4111-8417-B5DE85095AD5}"/>
              </a:ext>
            </a:extLst>
          </p:cNvPr>
          <p:cNvSpPr/>
          <p:nvPr/>
        </p:nvSpPr>
        <p:spPr>
          <a:xfrm rot="20458629" flipV="1">
            <a:off x="3212841" y="3340430"/>
            <a:ext cx="5338400" cy="2968667"/>
          </a:xfrm>
          <a:prstGeom prst="circularArrow">
            <a:avLst>
              <a:gd name="adj1" fmla="val 8763"/>
              <a:gd name="adj2" fmla="val 776748"/>
              <a:gd name="adj3" fmla="val 20364009"/>
              <a:gd name="adj4" fmla="val 9189695"/>
              <a:gd name="adj5" fmla="val 2041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1400" kern="0">
              <a:solidFill>
                <a:srgbClr val="000000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8" name="Rectangle à coins arrondis 4">
            <a:extLst>
              <a:ext uri="{FF2B5EF4-FFF2-40B4-BE49-F238E27FC236}">
                <a16:creationId xmlns:a16="http://schemas.microsoft.com/office/drawing/2014/main" id="{263DD2E6-6FCF-4BF1-80D7-022BD8D6376B}"/>
              </a:ext>
            </a:extLst>
          </p:cNvPr>
          <p:cNvSpPr/>
          <p:nvPr/>
        </p:nvSpPr>
        <p:spPr>
          <a:xfrm>
            <a:off x="6511865" y="4164405"/>
            <a:ext cx="1862123" cy="762524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Product </a:t>
            </a:r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properties</a:t>
            </a:r>
            <a:endParaRPr lang="fr-FR" sz="1600" b="1" kern="0" dirty="0">
              <a:solidFill>
                <a:srgbClr val="000000"/>
              </a:solidFill>
              <a:latin typeface="Arial" panose="020B0604020202020204"/>
              <a:sym typeface="Arial"/>
            </a:endParaRPr>
          </a:p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Performances</a:t>
            </a:r>
          </a:p>
        </p:txBody>
      </p:sp>
      <p:sp>
        <p:nvSpPr>
          <p:cNvPr id="29" name="Rectangle à coins arrondis 5">
            <a:extLst>
              <a:ext uri="{FF2B5EF4-FFF2-40B4-BE49-F238E27FC236}">
                <a16:creationId xmlns:a16="http://schemas.microsoft.com/office/drawing/2014/main" id="{ADD85CC2-6FEF-48CB-B380-E40DD58DF4DA}"/>
              </a:ext>
            </a:extLst>
          </p:cNvPr>
          <p:cNvSpPr/>
          <p:nvPr/>
        </p:nvSpPr>
        <p:spPr>
          <a:xfrm>
            <a:off x="5289193" y="5481810"/>
            <a:ext cx="1356603" cy="819652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Process</a:t>
            </a:r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 conditions</a:t>
            </a:r>
          </a:p>
        </p:txBody>
      </p:sp>
      <p:sp>
        <p:nvSpPr>
          <p:cNvPr id="30" name="Rectangle à coins arrondis 6">
            <a:extLst>
              <a:ext uri="{FF2B5EF4-FFF2-40B4-BE49-F238E27FC236}">
                <a16:creationId xmlns:a16="http://schemas.microsoft.com/office/drawing/2014/main" id="{5F39FD29-1445-4EAC-9608-EA41464B9645}"/>
              </a:ext>
            </a:extLst>
          </p:cNvPr>
          <p:cNvSpPr/>
          <p:nvPr/>
        </p:nvSpPr>
        <p:spPr>
          <a:xfrm>
            <a:off x="2848532" y="4638914"/>
            <a:ext cx="1496137" cy="750815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Resource</a:t>
            </a:r>
          </a:p>
          <a:p>
            <a:pPr algn="ctr" defTabSz="1219170"/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properties</a:t>
            </a:r>
            <a:endParaRPr lang="fr-FR" sz="1600" b="1" kern="0" dirty="0">
              <a:solidFill>
                <a:srgbClr val="000000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31" name="Image 7">
            <a:extLst>
              <a:ext uri="{FF2B5EF4-FFF2-40B4-BE49-F238E27FC236}">
                <a16:creationId xmlns:a16="http://schemas.microsoft.com/office/drawing/2014/main" id="{B6D1665E-71CB-47E8-82E6-A28B8BC1E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865" y="5829771"/>
            <a:ext cx="721899" cy="77869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2" name="Picture 2" descr="Image associée">
            <a:extLst>
              <a:ext uri="{FF2B5EF4-FFF2-40B4-BE49-F238E27FC236}">
                <a16:creationId xmlns:a16="http://schemas.microsoft.com/office/drawing/2014/main" id="{B04C04C2-2F27-40E2-94CC-BD80FF43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29" y="4395049"/>
            <a:ext cx="1192772" cy="71127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F26CD6-A320-4FC1-BC98-99CFB3322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0936" y="5323012"/>
            <a:ext cx="1205785" cy="101351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4" name="Image 29">
            <a:extLst>
              <a:ext uri="{FF2B5EF4-FFF2-40B4-BE49-F238E27FC236}">
                <a16:creationId xmlns:a16="http://schemas.microsoft.com/office/drawing/2014/main" id="{E567ED45-A538-452A-8BF4-5AB964021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4" r="10375"/>
          <a:stretch/>
        </p:blipFill>
        <p:spPr>
          <a:xfrm>
            <a:off x="5076323" y="4508476"/>
            <a:ext cx="1180984" cy="7635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ZoneTexte 33">
            <a:extLst>
              <a:ext uri="{FF2B5EF4-FFF2-40B4-BE49-F238E27FC236}">
                <a16:creationId xmlns:a16="http://schemas.microsoft.com/office/drawing/2014/main" id="{3981E349-FC98-4E3E-B4B0-55714C943C9C}"/>
              </a:ext>
            </a:extLst>
          </p:cNvPr>
          <p:cNvSpPr txBox="1"/>
          <p:nvPr/>
        </p:nvSpPr>
        <p:spPr>
          <a:xfrm>
            <a:off x="4670287" y="4400755"/>
            <a:ext cx="1095405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 defTabSz="1219170"/>
            <a:r>
              <a:rPr lang="fr-FR" sz="800" b="1" i="1" kern="0" dirty="0">
                <a:solidFill>
                  <a:srgbClr val="000000"/>
                </a:solidFill>
                <a:latin typeface="Symbol" panose="05050102010706020507" pitchFamily="18" charset="2"/>
                <a:cs typeface="Arial"/>
                <a:sym typeface="Arial"/>
              </a:rPr>
              <a:t>e </a:t>
            </a:r>
            <a:r>
              <a:rPr lang="fr-FR" sz="8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f(T, Ca, C-H…)</a:t>
            </a:r>
          </a:p>
        </p:txBody>
      </p:sp>
      <p:pic>
        <p:nvPicPr>
          <p:cNvPr id="36" name="Picture 6" descr="Pronatura Unit">
            <a:extLst>
              <a:ext uri="{FF2B5EF4-FFF2-40B4-BE49-F238E27FC236}">
                <a16:creationId xmlns:a16="http://schemas.microsoft.com/office/drawing/2014/main" id="{8E70A75D-5A49-4A75-80E4-48605A6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78" y="1274630"/>
            <a:ext cx="1252717" cy="12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Group researches and tests clean cooking products for the developing world">
            <a:extLst>
              <a:ext uri="{FF2B5EF4-FFF2-40B4-BE49-F238E27FC236}">
                <a16:creationId xmlns:a16="http://schemas.microsoft.com/office/drawing/2014/main" id="{B0CF5FC7-198B-4777-9D2F-841C4127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99" y="1274630"/>
            <a:ext cx="1413931" cy="93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AD109C74-8597-4E42-92E7-C383F3DBDE0A}"/>
              </a:ext>
            </a:extLst>
          </p:cNvPr>
          <p:cNvSpPr txBox="1">
            <a:spLocks/>
          </p:cNvSpPr>
          <p:nvPr/>
        </p:nvSpPr>
        <p:spPr>
          <a:xfrm>
            <a:off x="370504" y="3869468"/>
            <a:ext cx="3471248" cy="8196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52000" indent="-252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Lack of 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systematic studies!</a:t>
            </a:r>
          </a:p>
        </p:txBody>
      </p:sp>
    </p:spTree>
    <p:extLst>
      <p:ext uri="{BB962C8B-B14F-4D97-AF65-F5344CB8AC3E}">
        <p14:creationId xmlns:p14="http://schemas.microsoft.com/office/powerpoint/2010/main" val="236906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5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8520D2-A117-4250-AEBD-E351EAC1BD13}"/>
              </a:ext>
            </a:extLst>
          </p:cNvPr>
          <p:cNvSpPr txBox="1"/>
          <p:nvPr/>
        </p:nvSpPr>
        <p:spPr>
          <a:xfrm>
            <a:off x="214008" y="132137"/>
            <a:ext cx="9237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challenges towards biochar value chain implementation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F0931713-69DE-4596-A9C8-B78F2215ACF7}"/>
              </a:ext>
            </a:extLst>
          </p:cNvPr>
          <p:cNvSpPr txBox="1">
            <a:spLocks/>
          </p:cNvSpPr>
          <p:nvPr/>
        </p:nvSpPr>
        <p:spPr>
          <a:xfrm>
            <a:off x="602287" y="962202"/>
            <a:ext cx="813600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Design </a:t>
            </a:r>
            <a:r>
              <a:rPr lang="nl-NL" b="1" dirty="0">
                <a:solidFill>
                  <a:srgbClr val="00B050"/>
                </a:solidFill>
              </a:rPr>
              <a:t>efficient &amp; robust &amp; cheap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/>
              <a:t>technologies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Recover </a:t>
            </a:r>
            <a:r>
              <a:rPr lang="nl-NL" b="1" dirty="0">
                <a:solidFill>
                  <a:srgbClr val="00B050"/>
                </a:solidFill>
              </a:rPr>
              <a:t>byproducts</a:t>
            </a:r>
          </a:p>
          <a:p>
            <a:pPr marL="575719" lvl="1" indent="0">
              <a:buFontTx/>
              <a:buNone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00B050"/>
                </a:solidFill>
              </a:rPr>
              <a:t>Understand the link resource/process/product</a:t>
            </a:r>
          </a:p>
          <a:p>
            <a:endParaRPr lang="nl-NL" dirty="0">
              <a:solidFill>
                <a:srgbClr val="00B050"/>
              </a:solidFill>
            </a:endParaRPr>
          </a:p>
          <a:p>
            <a:pPr marL="0" indent="0">
              <a:buFontTx/>
              <a:buNone/>
            </a:pPr>
            <a:endParaRPr lang="nl-NL" sz="7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pic>
        <p:nvPicPr>
          <p:cNvPr id="21" name="Picture 2" descr="Afficher l'image d'origine">
            <a:extLst>
              <a:ext uri="{FF2B5EF4-FFF2-40B4-BE49-F238E27FC236}">
                <a16:creationId xmlns:a16="http://schemas.microsoft.com/office/drawing/2014/main" id="{50105DE4-EBF3-4ABC-9356-6A4D37CF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60" y="2174633"/>
            <a:ext cx="546727" cy="101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pacificbiochar.com/wp-content/uploads/pacific-biochar-140-320x180.jpg">
            <a:extLst>
              <a:ext uri="{FF2B5EF4-FFF2-40B4-BE49-F238E27FC236}">
                <a16:creationId xmlns:a16="http://schemas.microsoft.com/office/drawing/2014/main" id="{BADC025C-CE00-45DF-A8BF-1EE41A23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583" y="2310693"/>
            <a:ext cx="1150422" cy="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vapeurs2">
            <a:extLst>
              <a:ext uri="{FF2B5EF4-FFF2-40B4-BE49-F238E27FC236}">
                <a16:creationId xmlns:a16="http://schemas.microsoft.com/office/drawing/2014/main" id="{58A356F1-36B5-4F7B-84D5-C9A70F616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0" contrast="100000"/>
          </a:blip>
          <a:srcRect/>
          <a:stretch>
            <a:fillRect/>
          </a:stretch>
        </p:blipFill>
        <p:spPr bwMode="auto">
          <a:xfrm>
            <a:off x="5076307" y="2302063"/>
            <a:ext cx="1066262" cy="67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Afficher l'image d'origine">
            <a:extLst>
              <a:ext uri="{FF2B5EF4-FFF2-40B4-BE49-F238E27FC236}">
                <a16:creationId xmlns:a16="http://schemas.microsoft.com/office/drawing/2014/main" id="{56052531-64F3-4B3B-9918-37D50EAD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63" y="4441054"/>
            <a:ext cx="429788" cy="795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èche en arc 11">
            <a:extLst>
              <a:ext uri="{FF2B5EF4-FFF2-40B4-BE49-F238E27FC236}">
                <a16:creationId xmlns:a16="http://schemas.microsoft.com/office/drawing/2014/main" id="{0096BE09-5E63-4111-8417-B5DE85095AD5}"/>
              </a:ext>
            </a:extLst>
          </p:cNvPr>
          <p:cNvSpPr/>
          <p:nvPr/>
        </p:nvSpPr>
        <p:spPr>
          <a:xfrm rot="20458629" flipV="1">
            <a:off x="3212841" y="3340430"/>
            <a:ext cx="5338400" cy="2968667"/>
          </a:xfrm>
          <a:prstGeom prst="circularArrow">
            <a:avLst>
              <a:gd name="adj1" fmla="val 8763"/>
              <a:gd name="adj2" fmla="val 776748"/>
              <a:gd name="adj3" fmla="val 20364009"/>
              <a:gd name="adj4" fmla="val 9189695"/>
              <a:gd name="adj5" fmla="val 2041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1400" kern="0">
              <a:solidFill>
                <a:srgbClr val="000000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8" name="Rectangle à coins arrondis 4">
            <a:extLst>
              <a:ext uri="{FF2B5EF4-FFF2-40B4-BE49-F238E27FC236}">
                <a16:creationId xmlns:a16="http://schemas.microsoft.com/office/drawing/2014/main" id="{263DD2E6-6FCF-4BF1-80D7-022BD8D6376B}"/>
              </a:ext>
            </a:extLst>
          </p:cNvPr>
          <p:cNvSpPr/>
          <p:nvPr/>
        </p:nvSpPr>
        <p:spPr>
          <a:xfrm>
            <a:off x="6511865" y="4164405"/>
            <a:ext cx="1862123" cy="762524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Product </a:t>
            </a:r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properties</a:t>
            </a:r>
            <a:endParaRPr lang="fr-FR" sz="1600" b="1" kern="0" dirty="0">
              <a:solidFill>
                <a:srgbClr val="000000"/>
              </a:solidFill>
              <a:latin typeface="Arial" panose="020B0604020202020204"/>
              <a:sym typeface="Arial"/>
            </a:endParaRPr>
          </a:p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Performances</a:t>
            </a:r>
          </a:p>
        </p:txBody>
      </p:sp>
      <p:sp>
        <p:nvSpPr>
          <p:cNvPr id="29" name="Rectangle à coins arrondis 5">
            <a:extLst>
              <a:ext uri="{FF2B5EF4-FFF2-40B4-BE49-F238E27FC236}">
                <a16:creationId xmlns:a16="http://schemas.microsoft.com/office/drawing/2014/main" id="{ADD85CC2-6FEF-48CB-B380-E40DD58DF4DA}"/>
              </a:ext>
            </a:extLst>
          </p:cNvPr>
          <p:cNvSpPr/>
          <p:nvPr/>
        </p:nvSpPr>
        <p:spPr>
          <a:xfrm>
            <a:off x="5289193" y="5481810"/>
            <a:ext cx="1356603" cy="819652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Process</a:t>
            </a:r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 conditions</a:t>
            </a:r>
          </a:p>
        </p:txBody>
      </p:sp>
      <p:sp>
        <p:nvSpPr>
          <p:cNvPr id="30" name="Rectangle à coins arrondis 6">
            <a:extLst>
              <a:ext uri="{FF2B5EF4-FFF2-40B4-BE49-F238E27FC236}">
                <a16:creationId xmlns:a16="http://schemas.microsoft.com/office/drawing/2014/main" id="{5F39FD29-1445-4EAC-9608-EA41464B9645}"/>
              </a:ext>
            </a:extLst>
          </p:cNvPr>
          <p:cNvSpPr/>
          <p:nvPr/>
        </p:nvSpPr>
        <p:spPr>
          <a:xfrm>
            <a:off x="2848532" y="4638914"/>
            <a:ext cx="1496137" cy="750815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fr-FR" sz="1600" b="1" kern="0" dirty="0">
                <a:solidFill>
                  <a:srgbClr val="000000"/>
                </a:solidFill>
                <a:latin typeface="Arial" panose="020B0604020202020204"/>
                <a:sym typeface="Arial"/>
              </a:rPr>
              <a:t>Resource</a:t>
            </a:r>
          </a:p>
          <a:p>
            <a:pPr algn="ctr" defTabSz="1219170"/>
            <a:r>
              <a:rPr lang="fr-FR" sz="1600" b="1" kern="0" dirty="0" err="1">
                <a:solidFill>
                  <a:srgbClr val="000000"/>
                </a:solidFill>
                <a:latin typeface="Arial" panose="020B0604020202020204"/>
                <a:sym typeface="Arial"/>
              </a:rPr>
              <a:t>properties</a:t>
            </a:r>
            <a:endParaRPr lang="fr-FR" sz="1600" b="1" kern="0" dirty="0">
              <a:solidFill>
                <a:srgbClr val="000000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31" name="Image 7">
            <a:extLst>
              <a:ext uri="{FF2B5EF4-FFF2-40B4-BE49-F238E27FC236}">
                <a16:creationId xmlns:a16="http://schemas.microsoft.com/office/drawing/2014/main" id="{B6D1665E-71CB-47E8-82E6-A28B8BC1E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865" y="5829771"/>
            <a:ext cx="721899" cy="77869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2" name="Picture 2" descr="Image associée">
            <a:extLst>
              <a:ext uri="{FF2B5EF4-FFF2-40B4-BE49-F238E27FC236}">
                <a16:creationId xmlns:a16="http://schemas.microsoft.com/office/drawing/2014/main" id="{B04C04C2-2F27-40E2-94CC-BD80FF43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29" y="4395049"/>
            <a:ext cx="1192772" cy="71127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F26CD6-A320-4FC1-BC98-99CFB3322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0936" y="5323012"/>
            <a:ext cx="1205785" cy="101351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4" name="Image 29">
            <a:extLst>
              <a:ext uri="{FF2B5EF4-FFF2-40B4-BE49-F238E27FC236}">
                <a16:creationId xmlns:a16="http://schemas.microsoft.com/office/drawing/2014/main" id="{E567ED45-A538-452A-8BF4-5AB964021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4" r="10375"/>
          <a:stretch/>
        </p:blipFill>
        <p:spPr>
          <a:xfrm>
            <a:off x="5076323" y="4508476"/>
            <a:ext cx="1180984" cy="7635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ZoneTexte 33">
            <a:extLst>
              <a:ext uri="{FF2B5EF4-FFF2-40B4-BE49-F238E27FC236}">
                <a16:creationId xmlns:a16="http://schemas.microsoft.com/office/drawing/2014/main" id="{3981E349-FC98-4E3E-B4B0-55714C943C9C}"/>
              </a:ext>
            </a:extLst>
          </p:cNvPr>
          <p:cNvSpPr txBox="1"/>
          <p:nvPr/>
        </p:nvSpPr>
        <p:spPr>
          <a:xfrm>
            <a:off x="4670287" y="4400755"/>
            <a:ext cx="1095405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 defTabSz="1219170"/>
            <a:r>
              <a:rPr lang="fr-FR" sz="800" b="1" i="1" kern="0" dirty="0">
                <a:solidFill>
                  <a:srgbClr val="000000"/>
                </a:solidFill>
                <a:latin typeface="Symbol" panose="05050102010706020507" pitchFamily="18" charset="2"/>
                <a:cs typeface="Arial"/>
                <a:sym typeface="Arial"/>
              </a:rPr>
              <a:t>e </a:t>
            </a:r>
            <a:r>
              <a:rPr lang="fr-FR" sz="8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f(T, Ca, C-H…)</a:t>
            </a:r>
          </a:p>
        </p:txBody>
      </p:sp>
      <p:pic>
        <p:nvPicPr>
          <p:cNvPr id="36" name="Picture 6" descr="Pronatura Unit">
            <a:extLst>
              <a:ext uri="{FF2B5EF4-FFF2-40B4-BE49-F238E27FC236}">
                <a16:creationId xmlns:a16="http://schemas.microsoft.com/office/drawing/2014/main" id="{8E70A75D-5A49-4A75-80E4-48605A6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78" y="1274630"/>
            <a:ext cx="1252717" cy="12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Group researches and tests clean cooking products for the developing world">
            <a:extLst>
              <a:ext uri="{FF2B5EF4-FFF2-40B4-BE49-F238E27FC236}">
                <a16:creationId xmlns:a16="http://schemas.microsoft.com/office/drawing/2014/main" id="{B0CF5FC7-198B-4777-9D2F-841C4127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99" y="1274630"/>
            <a:ext cx="1413931" cy="93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19DD9B5-DFB2-4CB1-B3FF-EEA2B787DC4E}"/>
              </a:ext>
            </a:extLst>
          </p:cNvPr>
          <p:cNvSpPr txBox="1">
            <a:spLocks/>
          </p:cNvSpPr>
          <p:nvPr/>
        </p:nvSpPr>
        <p:spPr>
          <a:xfrm>
            <a:off x="370504" y="3869467"/>
            <a:ext cx="4147901" cy="13832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2000" indent="-252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Lack of 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systematic studies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…especially for African feedstock</a:t>
            </a:r>
          </a:p>
        </p:txBody>
      </p:sp>
    </p:spTree>
    <p:extLst>
      <p:ext uri="{BB962C8B-B14F-4D97-AF65-F5344CB8AC3E}">
        <p14:creationId xmlns:p14="http://schemas.microsoft.com/office/powerpoint/2010/main" val="341942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383EA-B00B-4C07-B274-E8AB08271D80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Objectives of the study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11AAF31-02EE-479B-9823-D1A4E4100E5B}"/>
              </a:ext>
            </a:extLst>
          </p:cNvPr>
          <p:cNvSpPr txBox="1">
            <a:spLocks/>
          </p:cNvSpPr>
          <p:nvPr/>
        </p:nvSpPr>
        <p:spPr>
          <a:xfrm>
            <a:off x="556180" y="1447394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dirty="0"/>
              <a:t>Provide an extensive physico-chemical characterization of lignocellulosic biomass with high potential in Western Africa as feedstock for biochar production</a:t>
            </a:r>
          </a:p>
          <a:p>
            <a:pPr marL="0" indent="0">
              <a:lnSpc>
                <a:spcPct val="100000"/>
              </a:lnSpc>
              <a:buNone/>
            </a:pPr>
            <a:endParaRPr lang="nl-N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nl-NL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nl-NL" sz="700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 marL="0" indent="0">
              <a:lnSpc>
                <a:spcPct val="100000"/>
              </a:lnSpc>
              <a:buFontTx/>
              <a:buNone/>
            </a:pPr>
            <a:endParaRPr lang="nl-NL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E7CB3D1-08E6-4542-A669-978D1471653E}"/>
              </a:ext>
            </a:extLst>
          </p:cNvPr>
          <p:cNvSpPr txBox="1">
            <a:spLocks/>
          </p:cNvSpPr>
          <p:nvPr/>
        </p:nvSpPr>
        <p:spPr>
          <a:xfrm>
            <a:off x="556179" y="2604390"/>
            <a:ext cx="10220677" cy="3152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Sample selection and collection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Sample physicochemical characterization</a:t>
            </a:r>
          </a:p>
          <a:p>
            <a:pPr marL="918619" lvl="1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Assessment of biomass suitability with biochar production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7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D1FA4C-C6F8-4FDD-BB77-C6D732CF984D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1DF29BA-F284-4B3A-B60C-06E9A0FEDABF}"/>
              </a:ext>
            </a:extLst>
          </p:cNvPr>
          <p:cNvSpPr txBox="1">
            <a:spLocks/>
          </p:cNvSpPr>
          <p:nvPr/>
        </p:nvSpPr>
        <p:spPr>
          <a:xfrm>
            <a:off x="276261" y="1241773"/>
            <a:ext cx="11079640" cy="52784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28 samples selected based on a database of potential availability of biomass in: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Senegal (UASZ)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Côte d’Ivoire (INP-HB)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Ghana (Savanet)</a:t>
            </a:r>
          </a:p>
          <a:p>
            <a:pPr marL="0" indent="0">
              <a:lnSpc>
                <a:spcPct val="100000"/>
              </a:lnSpc>
              <a:buNone/>
            </a:pPr>
            <a:endParaRPr lang="nl-NL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Collection of samples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Characterization according to EU standards  on solid biofuels (CELIGNIS laboratory) </a:t>
            </a:r>
            <a:r>
              <a:rPr lang="nl-NL" dirty="0">
                <a:sym typeface="Wingdings" panose="05000000000000000000" pitchFamily="2" charset="2"/>
              </a:rPr>
              <a:t> more than 20 physico-chemical properties/sample</a:t>
            </a:r>
            <a:endParaRPr lang="nl-NL" dirty="0"/>
          </a:p>
          <a:p>
            <a:pPr marL="0" indent="0">
              <a:lnSpc>
                <a:spcPct val="100000"/>
              </a:lnSpc>
              <a:buNone/>
            </a:pPr>
            <a:endParaRPr lang="nl-N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nl-NL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nl-NL" sz="700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 marL="0" indent="0">
              <a:lnSpc>
                <a:spcPct val="100000"/>
              </a:lnSpc>
              <a:buFontTx/>
              <a:buNone/>
            </a:pPr>
            <a:endParaRPr lang="nl-NL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5EC3E58-D7A5-4C27-8A88-90D8E6DA9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163" y="1907920"/>
            <a:ext cx="5645567" cy="3708307"/>
          </a:xfrm>
          <a:prstGeom prst="rect">
            <a:avLst/>
          </a:prstGeom>
        </p:spPr>
      </p:pic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B8CAE11A-7C18-43D9-A26D-058D54DC13A8}"/>
              </a:ext>
            </a:extLst>
          </p:cNvPr>
          <p:cNvSpPr txBox="1">
            <a:spLocks/>
          </p:cNvSpPr>
          <p:nvPr/>
        </p:nvSpPr>
        <p:spPr>
          <a:xfrm>
            <a:off x="7208000" y="1686106"/>
            <a:ext cx="4147901" cy="65587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52000" indent="-252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bg1"/>
                </a:solidFill>
              </a:rPr>
              <a:t>Includes samples of the same biomass from different countries/collection points</a:t>
            </a:r>
          </a:p>
        </p:txBody>
      </p:sp>
    </p:spTree>
    <p:extLst>
      <p:ext uri="{BB962C8B-B14F-4D97-AF65-F5344CB8AC3E}">
        <p14:creationId xmlns:p14="http://schemas.microsoft.com/office/powerpoint/2010/main" val="37185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BACD2-62E3-4E75-A812-FF5F6583F5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87821" y="716913"/>
            <a:ext cx="7622877" cy="4554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BB3DA2-5632-48C7-B4B1-0FD090FB40F7}"/>
              </a:ext>
            </a:extLst>
          </p:cNvPr>
          <p:cNvSpPr/>
          <p:nvPr/>
        </p:nvSpPr>
        <p:spPr>
          <a:xfrm>
            <a:off x="7146567" y="10085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 &lt; 1 %DM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CF943-5B13-42DF-9445-62B7C108AB50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Proximate analysis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2B29A9C-FDD1-4C80-87E5-2543C3CCD743}"/>
              </a:ext>
            </a:extLst>
          </p:cNvPr>
          <p:cNvSpPr txBox="1">
            <a:spLocks/>
          </p:cNvSpPr>
          <p:nvPr/>
        </p:nvSpPr>
        <p:spPr>
          <a:xfrm>
            <a:off x="1974433" y="5271797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Trends as expected for lignocellulosic biomass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Ash content from 1 to more than 20%DM (rice husk)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Slight differences due to country origin/collection 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Feedstock with the highest fixed carbon, the most suited: coconut fiber, palm nut shells, peanut shells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5582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FE93F-CD5A-4924-9246-7400EF8360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492897" y="614275"/>
            <a:ext cx="7728139" cy="446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DF9FA-65D4-4C4A-B023-746DAE5E9CE7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Higher Heating Value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2C62B98-91ED-4E35-A4E2-0AC0BAC579B3}"/>
              </a:ext>
            </a:extLst>
          </p:cNvPr>
          <p:cNvSpPr txBox="1">
            <a:spLocks/>
          </p:cNvSpPr>
          <p:nvPr/>
        </p:nvSpPr>
        <p:spPr>
          <a:xfrm>
            <a:off x="1825144" y="5150498"/>
            <a:ext cx="11079640" cy="479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Expected range for lignocellulosic biomass: 15-25 MJ/kg DS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Differences due to ash content (rice husk) and extractive content (cashew nut shell)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Slight differences due to country origin/collection 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If used as solid fuel (directly), most suited biomass: black plum seed, palm stalk, peanut husk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57648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6E159-F66F-4411-8E09-7EA16AAF1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3672" y="892797"/>
            <a:ext cx="4605655" cy="2872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9D5D-90B2-42FB-9193-A07139DCF1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9326" y="892797"/>
            <a:ext cx="4706619" cy="2872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B01DA-C44C-4D07-A57B-C319449D28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4942" y="3764902"/>
            <a:ext cx="4604385" cy="2875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35B29-7996-4113-A148-1723314E916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79327" y="3764902"/>
            <a:ext cx="4706620" cy="292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4E181-F665-4F7E-875C-DDF71003FF1F}"/>
              </a:ext>
            </a:extLst>
          </p:cNvPr>
          <p:cNvSpPr txBox="1"/>
          <p:nvPr/>
        </p:nvSpPr>
        <p:spPr>
          <a:xfrm>
            <a:off x="214008" y="132137"/>
            <a:ext cx="923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Elemental composition CHNS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8560886-063D-438E-96F1-FD5B66F0222E}"/>
              </a:ext>
            </a:extLst>
          </p:cNvPr>
          <p:cNvSpPr txBox="1">
            <a:spLocks/>
          </p:cNvSpPr>
          <p:nvPr/>
        </p:nvSpPr>
        <p:spPr>
          <a:xfrm>
            <a:off x="8736789" y="2581835"/>
            <a:ext cx="3455211" cy="269808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Expected ranges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A few outliers regarding 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S very low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No differences due to country origin/collection 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Impact of high N when biochar used as soil amendment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25839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ecb4df-fabc-4226-a693-6ddf24096222">
      <Terms xmlns="http://schemas.microsoft.com/office/infopath/2007/PartnerControls"/>
    </lcf76f155ced4ddcb4097134ff3c332f>
    <TaxCatchAll xmlns="f9ab22a2-b733-42ea-b912-53d5452764b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28FE0396DB0A4E80063D1F21D919AC" ma:contentTypeVersion="18" ma:contentTypeDescription="Opret et nyt dokument." ma:contentTypeScope="" ma:versionID="d3ba08481238214fad1bdc3327d3cf6b">
  <xsd:schema xmlns:xsd="http://www.w3.org/2001/XMLSchema" xmlns:xs="http://www.w3.org/2001/XMLSchema" xmlns:p="http://schemas.microsoft.com/office/2006/metadata/properties" xmlns:ns2="f9ab22a2-b733-42ea-b912-53d5452764b9" xmlns:ns3="ebecb4df-fabc-4226-a693-6ddf24096222" targetNamespace="http://schemas.microsoft.com/office/2006/metadata/properties" ma:root="true" ma:fieldsID="f628306bf68e5206c5544b6f81bec1dc" ns2:_="" ns3:_="">
    <xsd:import namespace="f9ab22a2-b733-42ea-b912-53d5452764b9"/>
    <xsd:import namespace="ebecb4df-fabc-4226-a693-6ddf240962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b22a2-b733-42ea-b912-53d5452764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c3940a-b5ae-4283-a1dd-ec77a4c8733d}" ma:internalName="TaxCatchAll" ma:showField="CatchAllData" ma:web="f9ab22a2-b733-42ea-b912-53d5452764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cb4df-fabc-4226-a693-6ddf24096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4805755-dc3b-49e4-a387-5b6b71c84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1B896-AF95-46BE-89AF-F5D1C7A08DB8}">
  <ds:schemaRefs>
    <ds:schemaRef ds:uri="http://purl.org/dc/elements/1.1/"/>
    <ds:schemaRef ds:uri="http://purl.org/dc/dcmitype/"/>
    <ds:schemaRef ds:uri="f9ab22a2-b733-42ea-b912-53d5452764b9"/>
    <ds:schemaRef ds:uri="http://schemas.microsoft.com/office/2006/documentManagement/types"/>
    <ds:schemaRef ds:uri="ebecb4df-fabc-4226-a693-6ddf24096222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925D47-76EE-4C02-81C3-571C244505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91C7FB-B9FB-4D75-9921-AF0D2A144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ab22a2-b733-42ea-b912-53d5452764b9"/>
    <ds:schemaRef ds:uri="ebecb4df-fabc-4226-a693-6ddf24096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682</Words>
  <Application>Microsoft Office PowerPoint</Application>
  <PresentationFormat>Widescreen</PresentationFormat>
  <Paragraphs>232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MS PGothic</vt:lpstr>
      <vt:lpstr>Aptos</vt:lpstr>
      <vt:lpstr>Arial</vt:lpstr>
      <vt:lpstr>Calibri</vt:lpstr>
      <vt:lpstr>Corbel</vt:lpstr>
      <vt:lpstr>Gill Sans MT</vt:lpstr>
      <vt:lpstr>Symbol</vt:lpstr>
      <vt:lpstr>Wingdings</vt:lpstr>
      <vt:lpstr>Office Theme</vt:lpstr>
      <vt:lpstr>Characterisation of West-African agricultural waste as feedstock for biochar production in a circular economy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Jung Laursen</dc:creator>
  <cp:lastModifiedBy>Capucine Dupont</cp:lastModifiedBy>
  <cp:revision>585</cp:revision>
  <dcterms:created xsi:type="dcterms:W3CDTF">2021-12-07T15:15:29Z</dcterms:created>
  <dcterms:modified xsi:type="dcterms:W3CDTF">2025-01-29T08:57:31Z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0x010100A2469636F1E13342B2E8ABA308092C57</vt:lpwstr>
  </property>
  <property fmtid="{D5CDD505-2E9C-101B-9397-08002B2CF9AE}" pid="3" name="MediaServiceImageTags">
    <vt:lpwstr/>
  </property>
</Properties>
</file>