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webp" ContentType="image/webp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2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3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notesSlides/notesSlide4.xml" ContentType="application/vnd.openxmlformats-officedocument.presentationml.notesSlide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notesSlides/notesSlide5.xml" ContentType="application/vnd.openxmlformats-officedocument.presentationml.notesSlide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notesSlides/notesSlide6.xml" ContentType="application/vnd.openxmlformats-officedocument.presentationml.notesSlide+xml"/>
  <Override PartName="/ppt/tags/tag29.xml" ContentType="application/vnd.openxmlformats-officedocument.presentationml.tags+xml"/>
  <Override PartName="/ppt/notesSlides/notesSlide7.xml" ContentType="application/vnd.openxmlformats-officedocument.presentationml.notesSlide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4005" r:id="rId1"/>
  </p:sldMasterIdLst>
  <p:notesMasterIdLst>
    <p:notesMasterId r:id="rId34"/>
  </p:notesMasterIdLst>
  <p:handoutMasterIdLst>
    <p:handoutMasterId r:id="rId35"/>
  </p:handoutMasterIdLst>
  <p:sldIdLst>
    <p:sldId id="1060" r:id="rId2"/>
    <p:sldId id="1201" r:id="rId3"/>
    <p:sldId id="1004" r:id="rId4"/>
    <p:sldId id="1232" r:id="rId5"/>
    <p:sldId id="1233" r:id="rId6"/>
    <p:sldId id="1178" r:id="rId7"/>
    <p:sldId id="1235" r:id="rId8"/>
    <p:sldId id="1176" r:id="rId9"/>
    <p:sldId id="1249" r:id="rId10"/>
    <p:sldId id="1165" r:id="rId11"/>
    <p:sldId id="1237" r:id="rId12"/>
    <p:sldId id="1074" r:id="rId13"/>
    <p:sldId id="1236" r:id="rId14"/>
    <p:sldId id="1240" r:id="rId15"/>
    <p:sldId id="1245" r:id="rId16"/>
    <p:sldId id="1230" r:id="rId17"/>
    <p:sldId id="1241" r:id="rId18"/>
    <p:sldId id="1242" r:id="rId19"/>
    <p:sldId id="1243" r:id="rId20"/>
    <p:sldId id="1246" r:id="rId21"/>
    <p:sldId id="1248" r:id="rId22"/>
    <p:sldId id="1239" r:id="rId23"/>
    <p:sldId id="1238" r:id="rId24"/>
    <p:sldId id="1250" r:id="rId25"/>
    <p:sldId id="985" r:id="rId26"/>
    <p:sldId id="1180" r:id="rId27"/>
    <p:sldId id="1244" r:id="rId28"/>
    <p:sldId id="1077" r:id="rId29"/>
    <p:sldId id="1078" r:id="rId30"/>
    <p:sldId id="1079" r:id="rId31"/>
    <p:sldId id="1135" r:id="rId32"/>
    <p:sldId id="1080" r:id="rId33"/>
  </p:sldIdLst>
  <p:sldSz cx="12192000" cy="6858000"/>
  <p:notesSz cx="6858000" cy="9144000"/>
  <p:defaultTextStyle>
    <a:defPPr>
      <a:defRPr lang="en-US"/>
    </a:defPPr>
    <a:lvl1pPr marL="0" algn="l" defTabSz="9143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65" algn="l" defTabSz="9143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30" algn="l" defTabSz="9143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95" algn="l" defTabSz="9143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660" algn="l" defTabSz="9143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825" algn="l" defTabSz="9143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990" algn="l" defTabSz="9143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155" algn="l" defTabSz="9143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320" algn="l" defTabSz="9143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5" name="Auteur" initials="A" lastIdx="26" clrIdx="4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6C4A"/>
    <a:srgbClr val="DBE8FF"/>
    <a:srgbClr val="FC4B2D"/>
    <a:srgbClr val="E7FFE7"/>
    <a:srgbClr val="006600"/>
    <a:srgbClr val="FFCCCC"/>
    <a:srgbClr val="0C0B58"/>
    <a:srgbClr val="FFFFCC"/>
    <a:srgbClr val="CCCC00"/>
    <a:srgbClr val="698E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660B408-B3CF-4A94-85FC-2B1E0A45F4A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Style à thème 1 - Accentuation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Style à thème 1 - Accentuation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0660B408-B3CF-4A94-85FC-2B1E0A45F4A2}" styleName="Style foncé 2 - Accentuation 1/Accentuation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1E4AEA4-8DFA-4A89-87EB-49C32662AFE0}" styleName="Style moyen 2 - Accentuatio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8034E78-7F5D-4C2E-B375-FC64B27BC917}" styleName="Style foncé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0436" autoAdjust="0"/>
  </p:normalViewPr>
  <p:slideViewPr>
    <p:cSldViewPr snapToObjects="1" showGuides="1">
      <p:cViewPr>
        <p:scale>
          <a:sx n="75" d="100"/>
          <a:sy n="75" d="100"/>
        </p:scale>
        <p:origin x="302" y="58"/>
      </p:cViewPr>
      <p:guideLst>
        <p:guide pos="3840"/>
        <p:guide orient="horz" pos="216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10524"/>
    </p:cViewPr>
  </p:sorterViewPr>
  <p:notesViewPr>
    <p:cSldViewPr snapToGrid="0" snapToObjects="1" showGuides="1">
      <p:cViewPr varScale="1">
        <p:scale>
          <a:sx n="83" d="100"/>
          <a:sy n="83" d="100"/>
        </p:scale>
        <p:origin x="3852" y="1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018781-FBF9-354C-A025-C49C596164BA}" type="datetimeFigureOut">
              <a:rPr lang="en-US" smtClean="0"/>
              <a:pPr/>
              <a:t>1/27/2025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F4EF74-8826-BD43-B880-7A8566D08AFF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40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8FFD40-13C9-7B48-A0BE-E251E1E33FE5}" type="datetimeFigureOut">
              <a:rPr lang="en-US" smtClean="0"/>
              <a:pPr/>
              <a:t>1/27/2025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8E2375-F1B1-284C-A827-B0E603FDBDD8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4442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8E2375-F1B1-284C-A827-B0E603FDBDD8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5925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8E2375-F1B1-284C-A827-B0E603FDBDD8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8817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A849BF-13C1-5360-5079-6C4C78C3BC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A3BAFB3A-19C5-4C5F-8D42-0B39F9CBAF4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C1B9EEB2-C9F6-C6DC-570E-65B9EF4700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A85C83D-58A1-FA85-9F92-92BA8B6FEE6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8E2375-F1B1-284C-A827-B0E603FDBDD8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678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8E2375-F1B1-284C-A827-B0E603FDBDD8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3277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2AD977-CAE5-6A01-6B9A-97A93DD268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887D3407-6B8D-3715-1E0B-8E2E086D1DB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C6E95902-B8B0-D043-D75B-7A811A04C05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67E42C6-652A-F1B1-34B0-B0ED39547A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8E2375-F1B1-284C-A827-B0E603FDBDD8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8819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8E2375-F1B1-284C-A827-B0E603FDBDD8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8786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3CE860-9798-0C54-8DF1-9640E5DB3A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98603058-9013-226F-A08F-F2E6F1D5C0B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B0814D62-0CF2-18A8-F299-D3F86B29AAC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CA9390A-FEC9-E371-AEDF-93395F0C1EC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8E2375-F1B1-284C-A827-B0E603FDBDD8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6898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Users/rp2f/Dropbox/RP2F/IED/1_branding/1_logo/Prez/mat/iednewblue.png" TargetMode="External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5.png"/></Relationships>
</file>

<file path=ppt/slideLayouts/_rels/slideLayout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de Gar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6F30C96-ACC2-44DA-AE7E-1A55E2E64779}"/>
              </a:ext>
            </a:extLst>
          </p:cNvPr>
          <p:cNvSpPr/>
          <p:nvPr userDrawn="1"/>
        </p:nvSpPr>
        <p:spPr>
          <a:xfrm>
            <a:off x="-6626" y="-1"/>
            <a:ext cx="1010479" cy="6525345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2"/>
              </a:gs>
            </a:gsLst>
            <a:lin ang="6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Work Sans Regular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3845E50-B5B1-4482-AD73-08D8F50AE46E}"/>
              </a:ext>
            </a:extLst>
          </p:cNvPr>
          <p:cNvSpPr/>
          <p:nvPr userDrawn="1"/>
        </p:nvSpPr>
        <p:spPr>
          <a:xfrm>
            <a:off x="1980000" y="0"/>
            <a:ext cx="6578231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aseline="-25000" dirty="0">
              <a:solidFill>
                <a:schemeClr val="bg2"/>
              </a:solidFill>
              <a:latin typeface="Work Sans Regular"/>
            </a:endParaRPr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CC046CEF-8A33-419F-BF4C-679F703F2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2314" y="1608591"/>
            <a:ext cx="6189761" cy="2009049"/>
          </a:xfrm>
          <a:prstGeom prst="rect">
            <a:avLst/>
          </a:prstGeom>
          <a:effectLst/>
        </p:spPr>
        <p:txBody>
          <a:bodyPr vert="horz" lIns="0" tIns="192024" rIns="0" bIns="0" rtlCol="0" anchor="t" anchorCtr="0">
            <a:noAutofit/>
          </a:bodyPr>
          <a:lstStyle>
            <a:lvl1pPr algn="r">
              <a:defRPr lang="en-US" sz="4000" b="0" i="0" kern="1200" spc="0" baseline="0" dirty="0">
                <a:solidFill>
                  <a:schemeClr val="accent2"/>
                </a:solidFill>
                <a:latin typeface="Quicksand Regular"/>
                <a:ea typeface="Montserrat" charset="0"/>
                <a:cs typeface="Quicksand Regular"/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5" name="Текст 2">
            <a:extLst>
              <a:ext uri="{FF2B5EF4-FFF2-40B4-BE49-F238E27FC236}">
                <a16:creationId xmlns:a16="http://schemas.microsoft.com/office/drawing/2014/main" id="{E0259A34-C82E-489A-8971-27A3B2BAF7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92314" y="3762926"/>
            <a:ext cx="6189762" cy="251087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algn="r">
              <a:defRPr lang="en-US" sz="2000" kern="1200" spc="0" dirty="0">
                <a:solidFill>
                  <a:schemeClr val="tx2"/>
                </a:solidFill>
                <a:latin typeface="Work Sans Regular"/>
                <a:ea typeface="+mn-ea"/>
                <a:cs typeface="Work Sans Regular"/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6" name="Текст 2">
            <a:extLst>
              <a:ext uri="{FF2B5EF4-FFF2-40B4-BE49-F238E27FC236}">
                <a16:creationId xmlns:a16="http://schemas.microsoft.com/office/drawing/2014/main" id="{A8D670EA-E63E-41C0-A084-580904C44CCF}"/>
              </a:ext>
            </a:extLst>
          </p:cNvPr>
          <p:cNvSpPr txBox="1">
            <a:spLocks/>
          </p:cNvSpPr>
          <p:nvPr userDrawn="1"/>
        </p:nvSpPr>
        <p:spPr>
          <a:xfrm>
            <a:off x="8920427" y="1608591"/>
            <a:ext cx="2819735" cy="363492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r" defTabSz="914318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 spc="0">
                <a:solidFill>
                  <a:schemeClr val="tx2"/>
                </a:solidFill>
                <a:latin typeface="Work Sans Regular"/>
                <a:ea typeface="+mn-ea"/>
                <a:cs typeface="Work Sans Regular"/>
              </a:defRPr>
            </a:lvl1pPr>
            <a:lvl2pPr marL="0" indent="0" algn="r" defTabSz="914318" rtl="0" eaLnBrk="1" latinLnBrk="0" hangingPunct="1">
              <a:lnSpc>
                <a:spcPct val="150000"/>
              </a:lnSpc>
              <a:spcBef>
                <a:spcPts val="499"/>
              </a:spcBef>
              <a:buFont typeface="Arial" panose="020B0604020202020204" pitchFamily="34" charset="0"/>
              <a:buNone/>
              <a:defRPr sz="1800" kern="1200" spc="0">
                <a:solidFill>
                  <a:schemeClr val="tx1"/>
                </a:solidFill>
                <a:latin typeface="Work Sans Regular"/>
                <a:ea typeface="+mn-ea"/>
                <a:cs typeface="Work Sans Regular"/>
              </a:defRPr>
            </a:lvl2pPr>
            <a:lvl3pPr marL="0" indent="0" algn="r" defTabSz="914318" rtl="0" eaLnBrk="1" latinLnBrk="0" hangingPunct="1">
              <a:lnSpc>
                <a:spcPct val="150000"/>
              </a:lnSpc>
              <a:spcBef>
                <a:spcPts val="499"/>
              </a:spcBef>
              <a:buFont typeface="Arial" panose="020B0604020202020204" pitchFamily="34" charset="0"/>
              <a:buNone/>
              <a:defRPr sz="1200" kern="1200" spc="0">
                <a:solidFill>
                  <a:schemeClr val="tx1"/>
                </a:solidFill>
                <a:latin typeface="Work Sans Regular"/>
                <a:ea typeface="+mn-ea"/>
                <a:cs typeface="Work Sans Regular"/>
              </a:defRPr>
            </a:lvl3pPr>
            <a:lvl4pPr marL="0" indent="0" algn="r" defTabSz="914318" rtl="0" eaLnBrk="1" latinLnBrk="0" hangingPunct="1">
              <a:lnSpc>
                <a:spcPct val="150000"/>
              </a:lnSpc>
              <a:spcBef>
                <a:spcPts val="499"/>
              </a:spcBef>
              <a:buFont typeface="Arial" panose="020B0604020202020204" pitchFamily="34" charset="0"/>
              <a:buNone/>
              <a:defRPr sz="1000" kern="1200" spc="0">
                <a:solidFill>
                  <a:schemeClr val="tx1">
                    <a:alpha val="70000"/>
                  </a:schemeClr>
                </a:solidFill>
                <a:latin typeface="Work Sans Regular"/>
                <a:ea typeface="+mn-ea"/>
                <a:cs typeface="Work Sans Regular"/>
              </a:defRPr>
            </a:lvl4pPr>
            <a:lvl5pPr marL="0" indent="0" algn="r" defTabSz="914318" rtl="0" eaLnBrk="1" latinLnBrk="0" hangingPunct="1">
              <a:lnSpc>
                <a:spcPct val="150000"/>
              </a:lnSpc>
              <a:spcBef>
                <a:spcPts val="499"/>
              </a:spcBef>
              <a:buFont typeface="Arial" panose="020B0604020202020204" pitchFamily="34" charset="0"/>
              <a:buNone/>
              <a:defRPr sz="1000" kern="1200" spc="0" baseline="0">
                <a:solidFill>
                  <a:schemeClr val="tx1">
                    <a:alpha val="50000"/>
                  </a:schemeClr>
                </a:solidFill>
                <a:latin typeface="Work Sans Regular"/>
                <a:ea typeface="+mn-ea"/>
                <a:cs typeface="Work Sans Regular"/>
              </a:defRPr>
            </a:lvl5pPr>
            <a:lvl6pPr marL="2514374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34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92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50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dirty="0">
                <a:solidFill>
                  <a:schemeClr val="bg1"/>
                </a:solidFill>
                <a:latin typeface="Work Sans Bold" pitchFamily="2" charset="0"/>
              </a:rPr>
              <a:t>WRITE HERE SUBTITLE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1B6070ED-F206-418F-B357-451BA576D1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 amt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910140" cy="6858000"/>
          </a:xfrm>
          <a:prstGeom prst="rect">
            <a:avLst/>
          </a:prstGeom>
          <a:noFill/>
        </p:spPr>
      </p:pic>
      <p:grpSp>
        <p:nvGrpSpPr>
          <p:cNvPr id="11" name="Groupe 10">
            <a:extLst>
              <a:ext uri="{FF2B5EF4-FFF2-40B4-BE49-F238E27FC236}">
                <a16:creationId xmlns:a16="http://schemas.microsoft.com/office/drawing/2014/main" id="{FF5635A5-3C50-42D8-B3D8-8B635F725C39}"/>
              </a:ext>
            </a:extLst>
          </p:cNvPr>
          <p:cNvGrpSpPr/>
          <p:nvPr userDrawn="1"/>
        </p:nvGrpSpPr>
        <p:grpSpPr>
          <a:xfrm>
            <a:off x="1019175" y="0"/>
            <a:ext cx="11201402" cy="908721"/>
            <a:chOff x="1019175" y="0"/>
            <a:chExt cx="11201402" cy="908721"/>
          </a:xfrm>
        </p:grpSpPr>
        <p:sp>
          <p:nvSpPr>
            <p:cNvPr id="5" name="Title 14">
              <a:extLst>
                <a:ext uri="{FF2B5EF4-FFF2-40B4-BE49-F238E27FC236}">
                  <a16:creationId xmlns:a16="http://schemas.microsoft.com/office/drawing/2014/main" id="{2A7EA375-D704-4972-8953-CB2468403FDA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1019175" y="1"/>
              <a:ext cx="11201402" cy="908720"/>
            </a:xfrm>
            <a:prstGeom prst="rect">
              <a:avLst/>
            </a:prstGeom>
            <a:solidFill>
              <a:schemeClr val="accent2"/>
            </a:solidFill>
            <a:effectLst/>
          </p:spPr>
          <p:txBody>
            <a:bodyPr vert="horz" wrap="square" lIns="180000" tIns="0" rIns="0" bIns="0" rtlCol="0" anchor="ctr" anchorCtr="0">
              <a:noAutofit/>
            </a:bodyPr>
            <a:lstStyle/>
            <a:p>
              <a:pPr marL="106363" marR="0" lvl="0" algn="l" defTabSz="914318" rtl="0" eaLnBrk="1" fontAlgn="auto" latinLnBrk="0" hangingPunct="1">
                <a:lnSpc>
                  <a:spcPct val="8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defRPr/>
              </a:pPr>
              <a:endParaRPr kumimoji="0" lang="fr-FR" sz="3200" i="0" u="none" strike="noStrike" kern="1200" cap="none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Quicksand Regular"/>
                <a:ea typeface="Montserrat" charset="0"/>
                <a:cs typeface="Quicksand Regular"/>
              </a:endParaRPr>
            </a:p>
          </p:txBody>
        </p:sp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3384C229-CE54-4E8B-93E8-3ADDC9971E9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print">
              <a:alphaModFix amt="5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012790" y="0"/>
              <a:ext cx="5179210" cy="900953"/>
            </a:xfrm>
            <a:prstGeom prst="rect">
              <a:avLst/>
            </a:prstGeom>
          </p:spPr>
        </p:pic>
      </p:grpSp>
      <p:sp>
        <p:nvSpPr>
          <p:cNvPr id="2" name="Titre 1">
            <a:extLst>
              <a:ext uri="{FF2B5EF4-FFF2-40B4-BE49-F238E27FC236}">
                <a16:creationId xmlns:a16="http://schemas.microsoft.com/office/drawing/2014/main" id="{CBFB9E99-69A9-495B-9EC6-4C6FB86A8B6D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1019175" y="10547"/>
            <a:ext cx="9613329" cy="890406"/>
          </a:xfrm>
          <a:prstGeom prst="rect">
            <a:avLst/>
          </a:prstGeom>
        </p:spPr>
        <p:txBody>
          <a:bodyPr lIns="288000" tIns="72000" bIns="0" anchor="ctr"/>
          <a:lstStyle>
            <a:lvl1pPr>
              <a:defRPr kumimoji="0" lang="fr-FR" sz="3200" i="0" u="none" strike="noStrike" kern="1200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Quicksand Regular"/>
                <a:ea typeface="Montserrat" charset="0"/>
                <a:cs typeface="Quicksand Regular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pic>
        <p:nvPicPr>
          <p:cNvPr id="8" name="iednewblue.png" descr="/Users/rp2f/Dropbox/RP2F/IED/1_branding/1_logo/Prez/mat/iednewblue.png">
            <a:extLst>
              <a:ext uri="{FF2B5EF4-FFF2-40B4-BE49-F238E27FC236}">
                <a16:creationId xmlns:a16="http://schemas.microsoft.com/office/drawing/2014/main" id="{45BEC934-D4E3-4781-AF8B-E363C235E1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8825" y="6417376"/>
            <a:ext cx="1728000" cy="3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23663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3E53519-2078-46BD-8C46-D9FFBED18E53}"/>
              </a:ext>
            </a:extLst>
          </p:cNvPr>
          <p:cNvSpPr/>
          <p:nvPr userDrawn="1"/>
        </p:nvSpPr>
        <p:spPr>
          <a:xfrm>
            <a:off x="-11575" y="0"/>
            <a:ext cx="12192000" cy="6858000"/>
          </a:xfrm>
          <a:prstGeom prst="rect">
            <a:avLst/>
          </a:prstGeom>
          <a:solidFill>
            <a:srgbClr val="E8563B"/>
          </a:solidFill>
          <a:ln>
            <a:noFill/>
          </a:ln>
          <a:effectLst>
            <a:outerShdw blurRad="38100" dist="12700" dir="5400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>
            <a:noAutofit/>
          </a:bodyPr>
          <a:lstStyle/>
          <a:p>
            <a:pPr algn="ctr">
              <a:spcBef>
                <a:spcPts val="1000"/>
              </a:spcBef>
            </a:pPr>
            <a:endParaRPr lang="fr-FR" sz="1400" dirty="0">
              <a:solidFill>
                <a:schemeClr val="tx1"/>
              </a:solidFill>
              <a:latin typeface="Work Sans Regular"/>
            </a:endParaRPr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id="{C7CC4771-9BC3-4691-BE71-E8C518E8F12F}"/>
              </a:ext>
            </a:extLst>
          </p:cNvPr>
          <p:cNvSpPr txBox="1"/>
          <p:nvPr userDrawn="1"/>
        </p:nvSpPr>
        <p:spPr>
          <a:xfrm>
            <a:off x="5205372" y="4744600"/>
            <a:ext cx="1778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b="0" dirty="0" err="1">
                <a:solidFill>
                  <a:schemeClr val="tx1">
                    <a:alpha val="70000"/>
                  </a:schemeClr>
                </a:solidFill>
                <a:latin typeface="Work Sans Regular"/>
                <a:ea typeface="Montserrat SemiBold" charset="0"/>
                <a:cs typeface="Montserrat SemiBold" charset="0"/>
              </a:rPr>
              <a:t>www.ied-sa.fr</a:t>
            </a:r>
            <a:endParaRPr lang="en-US" sz="1800" b="0" dirty="0">
              <a:solidFill>
                <a:schemeClr val="tx1">
                  <a:alpha val="70000"/>
                </a:schemeClr>
              </a:solidFill>
              <a:latin typeface="Work Sans Regular"/>
              <a:ea typeface="Montserrat SemiBold" charset="0"/>
              <a:cs typeface="Montserrat SemiBold" charset="0"/>
            </a:endParaRPr>
          </a:p>
        </p:txBody>
      </p:sp>
      <p:pic>
        <p:nvPicPr>
          <p:cNvPr id="6" name="iednewblue.png" descr="/Users/rp2f/Dropbox/RP2F/IED/1_branding/1_logo/Prez/mat/iednewblue.png">
            <a:extLst>
              <a:ext uri="{FF2B5EF4-FFF2-40B4-BE49-F238E27FC236}">
                <a16:creationId xmlns:a16="http://schemas.microsoft.com/office/drawing/2014/main" id="{089685B3-3A40-4355-9489-F366AD8A58A5}"/>
              </a:ext>
            </a:extLst>
          </p:cNvPr>
          <p:cNvPicPr>
            <a:picLocks noChangeAspect="1"/>
          </p:cNvPicPr>
          <p:nvPr userDrawn="1"/>
        </p:nvPicPr>
        <p:blipFill>
          <a:blip r:embed="rId2" r:link="rId3" cstate="email">
            <a:duotone>
              <a:schemeClr val="bg2"/>
              <a:srgbClr val="FFF1C1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659" t="32522" r="10449" b="32107"/>
          <a:stretch>
            <a:fillRect/>
          </a:stretch>
        </p:blipFill>
        <p:spPr>
          <a:xfrm>
            <a:off x="5525604" y="5808234"/>
            <a:ext cx="1154852" cy="366044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908A1AAB-6941-47C6-BBC4-5AED0748A6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92704"/>
            <a:ext cx="10515600" cy="2328384"/>
          </a:xfrm>
          <a:prstGeom prst="rect">
            <a:avLst/>
          </a:prstGeom>
        </p:spPr>
        <p:txBody>
          <a:bodyPr/>
          <a:lstStyle>
            <a:lvl1pPr algn="ctr">
              <a:defRPr lang="fr-FR" sz="5400" b="0" i="0" kern="1200" spc="-100" baseline="0" dirty="0" smtClean="0">
                <a:solidFill>
                  <a:srgbClr val="FFFFFF"/>
                </a:solidFill>
                <a:latin typeface="Quicksand Regular"/>
                <a:ea typeface="Montserrat" charset="0"/>
                <a:cs typeface="Quicksand Regular"/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8374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Contenu Texte 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1B6070ED-F206-418F-B357-451BA576D1A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alphaModFix amt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910140" cy="6858000"/>
          </a:xfrm>
          <a:prstGeom prst="rect">
            <a:avLst/>
          </a:prstGeom>
          <a:noFill/>
        </p:spPr>
      </p:pic>
      <p:pic>
        <p:nvPicPr>
          <p:cNvPr id="4" name="iednewblue.png">
            <a:extLst>
              <a:ext uri="{FF2B5EF4-FFF2-40B4-BE49-F238E27FC236}">
                <a16:creationId xmlns:a16="http://schemas.microsoft.com/office/drawing/2014/main" id="{26AC0AFE-2E74-4643-80DA-053066EE4BF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72464" y="6453336"/>
            <a:ext cx="1980385" cy="45383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" name="Groupe 10">
            <a:extLst>
              <a:ext uri="{FF2B5EF4-FFF2-40B4-BE49-F238E27FC236}">
                <a16:creationId xmlns:a16="http://schemas.microsoft.com/office/drawing/2014/main" id="{FF5635A5-3C50-42D8-B3D8-8B635F725C39}"/>
              </a:ext>
            </a:extLst>
          </p:cNvPr>
          <p:cNvGrpSpPr/>
          <p:nvPr/>
        </p:nvGrpSpPr>
        <p:grpSpPr>
          <a:xfrm>
            <a:off x="1019175" y="0"/>
            <a:ext cx="11201402" cy="908721"/>
            <a:chOff x="1019175" y="0"/>
            <a:chExt cx="11201402" cy="908721"/>
          </a:xfrm>
        </p:grpSpPr>
        <p:sp>
          <p:nvSpPr>
            <p:cNvPr id="5" name="Title 14">
              <a:extLst>
                <a:ext uri="{FF2B5EF4-FFF2-40B4-BE49-F238E27FC236}">
                  <a16:creationId xmlns:a16="http://schemas.microsoft.com/office/drawing/2014/main" id="{2A7EA375-D704-4972-8953-CB2468403FDA}"/>
                </a:ext>
              </a:extLst>
            </p:cNvPr>
            <p:cNvSpPr txBox="1">
              <a:spLocks/>
            </p:cNvSpPr>
            <p:nvPr/>
          </p:nvSpPr>
          <p:spPr>
            <a:xfrm>
              <a:off x="1019175" y="1"/>
              <a:ext cx="11201402" cy="908720"/>
            </a:xfrm>
            <a:prstGeom prst="rect">
              <a:avLst/>
            </a:prstGeom>
            <a:solidFill>
              <a:schemeClr val="accent3"/>
            </a:solidFill>
            <a:effectLst/>
          </p:spPr>
          <p:txBody>
            <a:bodyPr vert="horz" wrap="square" lIns="180000" tIns="0" rIns="0" bIns="0" rtlCol="0" anchor="ctr" anchorCtr="0">
              <a:noAutofit/>
            </a:bodyPr>
            <a:lstStyle/>
            <a:p>
              <a:pPr marL="106363" marR="0" lvl="0" algn="l" defTabSz="914318" rtl="0" eaLnBrk="1" fontAlgn="auto" latinLnBrk="0" hangingPunct="1">
                <a:lnSpc>
                  <a:spcPct val="8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defRPr/>
              </a:pPr>
              <a:endParaRPr kumimoji="0" lang="fr-FR" sz="3200" i="0" u="none" strike="noStrike" kern="1200" cap="none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Quicksand Regular"/>
                <a:ea typeface="Montserrat" charset="0"/>
                <a:cs typeface="Quicksand Regular"/>
              </a:endParaRPr>
            </a:p>
          </p:txBody>
        </p:sp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3384C229-CE54-4E8B-93E8-3ADDC9971E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alphaModFix amt="5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012790" y="0"/>
              <a:ext cx="5179210" cy="900953"/>
            </a:xfrm>
            <a:prstGeom prst="rect">
              <a:avLst/>
            </a:prstGeom>
          </p:spPr>
        </p:pic>
      </p:grpSp>
      <p:sp>
        <p:nvSpPr>
          <p:cNvPr id="2" name="Titre 1">
            <a:extLst>
              <a:ext uri="{FF2B5EF4-FFF2-40B4-BE49-F238E27FC236}">
                <a16:creationId xmlns:a16="http://schemas.microsoft.com/office/drawing/2014/main" id="{CBFB9E99-69A9-495B-9EC6-4C6FB86A8B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19175" y="10547"/>
            <a:ext cx="9613329" cy="890406"/>
          </a:xfrm>
          <a:prstGeom prst="rect">
            <a:avLst/>
          </a:prstGeom>
        </p:spPr>
        <p:txBody>
          <a:bodyPr lIns="288000" tIns="72000" bIns="0" anchor="ctr"/>
          <a:lstStyle>
            <a:lvl1pPr>
              <a:defRPr kumimoji="0" lang="fr-FR" sz="3200" i="0" u="none" strike="noStrike" kern="1200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Quicksand Regular"/>
                <a:ea typeface="Montserrat" charset="0"/>
                <a:cs typeface="Quicksand Regular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557D5161-D314-4293-A7C9-C76263F53B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19176" y="1700213"/>
            <a:ext cx="10153648" cy="4105051"/>
          </a:xfrm>
          <a:prstGeom prst="rect">
            <a:avLst/>
          </a:prstGeom>
        </p:spPr>
        <p:txBody>
          <a:bodyPr lIns="0"/>
          <a:lstStyle>
            <a:lvl1pPr>
              <a:defRPr lang="fr-FR" sz="2800" kern="1200" spc="0" baseline="0" dirty="0" smtClean="0">
                <a:solidFill>
                  <a:srgbClr val="0B0146"/>
                </a:solidFill>
                <a:latin typeface="Quicksand SemiBold" pitchFamily="2" charset="0"/>
                <a:ea typeface="+mj-ea"/>
                <a:cs typeface="Quicksand SemiBold" pitchFamily="2" charset="0"/>
              </a:defRPr>
            </a:lvl1pPr>
            <a:lvl2pPr marL="342900" indent="-342900">
              <a:buFontTx/>
              <a:buBlip>
                <a:blip r:embed="rId5"/>
              </a:buBlip>
              <a:defRPr lang="fr-FR" sz="2400" kern="1200" spc="0" baseline="0" dirty="0" smtClean="0">
                <a:solidFill>
                  <a:schemeClr val="tx2"/>
                </a:solidFill>
                <a:latin typeface="Work Sans Regular" pitchFamily="2" charset="0"/>
                <a:ea typeface="+mj-ea"/>
                <a:cs typeface="Work Sans Regular" pitchFamily="2" charset="0"/>
              </a:defRPr>
            </a:lvl2pPr>
            <a:lvl3pPr marL="645750" indent="-285750">
              <a:buClr>
                <a:schemeClr val="accent3"/>
              </a:buClr>
              <a:buSzPct val="100000"/>
              <a:buFont typeface="Work Sans Light" pitchFamily="2" charset="0"/>
              <a:buChar char="⚫"/>
              <a:defRPr lang="fr-FR" sz="1800" kern="1200" spc="0" baseline="0" dirty="0" smtClean="0">
                <a:solidFill>
                  <a:schemeClr val="tx2"/>
                </a:solidFill>
                <a:latin typeface="Work Sans Regular" pitchFamily="2" charset="0"/>
                <a:ea typeface="+mj-ea"/>
                <a:cs typeface="Work Sans Regular" pitchFamily="2" charset="0"/>
              </a:defRPr>
            </a:lvl3pPr>
            <a:lvl4pPr marL="648000">
              <a:defRPr sz="1800">
                <a:solidFill>
                  <a:schemeClr val="tx2"/>
                </a:solidFill>
              </a:defRPr>
            </a:lvl4pPr>
            <a:lvl5pPr marL="648000">
              <a:defRPr sz="1800">
                <a:solidFill>
                  <a:schemeClr val="tx2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AD231FA2-9883-43B7-A5D4-DA3021894B7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0"/>
            <a:ext cx="1019176" cy="9087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/>
          <a:lstStyle>
            <a:lvl1pPr algn="ctr">
              <a:defRPr lang="fr-FR" sz="3600" b="1" kern="1200" dirty="0">
                <a:solidFill>
                  <a:schemeClr val="bg1"/>
                </a:solidFill>
                <a:latin typeface="Quicksand SemiBold" pitchFamily="2" charset="77"/>
                <a:ea typeface="+mn-ea"/>
                <a:cs typeface="+mn-cs"/>
              </a:defRPr>
            </a:lvl1pPr>
          </a:lstStyle>
          <a:p>
            <a:pPr lvl="0"/>
            <a:r>
              <a:rPr lang="fr-FR" dirty="0"/>
              <a:t>1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61FB023F-553E-4783-902C-168B74CB27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 amt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910140" cy="6858000"/>
          </a:xfrm>
          <a:prstGeom prst="rect">
            <a:avLst/>
          </a:prstGeom>
          <a:noFill/>
        </p:spPr>
      </p:pic>
      <p:pic>
        <p:nvPicPr>
          <p:cNvPr id="13" name="iednewblue.png">
            <a:extLst>
              <a:ext uri="{FF2B5EF4-FFF2-40B4-BE49-F238E27FC236}">
                <a16:creationId xmlns:a16="http://schemas.microsoft.com/office/drawing/2014/main" id="{760936B1-1AE1-4E01-89D6-A87AA1B459C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72464" y="6453336"/>
            <a:ext cx="1980385" cy="45383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" name="Groupe 14">
            <a:extLst>
              <a:ext uri="{FF2B5EF4-FFF2-40B4-BE49-F238E27FC236}">
                <a16:creationId xmlns:a16="http://schemas.microsoft.com/office/drawing/2014/main" id="{226E8186-DF96-40A3-AD68-CCFED0CB0616}"/>
              </a:ext>
            </a:extLst>
          </p:cNvPr>
          <p:cNvGrpSpPr/>
          <p:nvPr userDrawn="1"/>
        </p:nvGrpSpPr>
        <p:grpSpPr>
          <a:xfrm>
            <a:off x="1019175" y="0"/>
            <a:ext cx="11201402" cy="908721"/>
            <a:chOff x="1019175" y="0"/>
            <a:chExt cx="11201402" cy="908721"/>
          </a:xfrm>
        </p:grpSpPr>
        <p:sp>
          <p:nvSpPr>
            <p:cNvPr id="16" name="Title 14">
              <a:extLst>
                <a:ext uri="{FF2B5EF4-FFF2-40B4-BE49-F238E27FC236}">
                  <a16:creationId xmlns:a16="http://schemas.microsoft.com/office/drawing/2014/main" id="{B9651F2C-7909-4C72-B735-FD61BF071062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1019175" y="1"/>
              <a:ext cx="11201402" cy="908720"/>
            </a:xfrm>
            <a:prstGeom prst="rect">
              <a:avLst/>
            </a:prstGeom>
            <a:solidFill>
              <a:schemeClr val="accent3"/>
            </a:solidFill>
            <a:effectLst/>
          </p:spPr>
          <p:txBody>
            <a:bodyPr vert="horz" wrap="square" lIns="180000" tIns="0" rIns="0" bIns="0" rtlCol="0" anchor="ctr" anchorCtr="0">
              <a:noAutofit/>
            </a:bodyPr>
            <a:lstStyle/>
            <a:p>
              <a:pPr marL="106363" marR="0" lvl="0" algn="l" defTabSz="914318" rtl="0" eaLnBrk="1" fontAlgn="auto" latinLnBrk="0" hangingPunct="1">
                <a:lnSpc>
                  <a:spcPct val="8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defRPr/>
              </a:pPr>
              <a:endParaRPr kumimoji="0" lang="fr-FR" sz="3200" i="0" u="none" strike="noStrike" kern="1200" cap="none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Quicksand Regular"/>
                <a:ea typeface="Montserrat" charset="0"/>
                <a:cs typeface="Quicksand Regular"/>
              </a:endParaRPr>
            </a:p>
          </p:txBody>
        </p:sp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018A65C2-E097-4C58-BAD7-7DEAA8ED197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print">
              <a:alphaModFix amt="5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012790" y="0"/>
              <a:ext cx="5179210" cy="900953"/>
            </a:xfrm>
            <a:prstGeom prst="rect">
              <a:avLst/>
            </a:prstGeom>
          </p:spPr>
        </p:pic>
      </p:grpSp>
      <p:sp>
        <p:nvSpPr>
          <p:cNvPr id="18" name="Titre 1">
            <a:extLst>
              <a:ext uri="{FF2B5EF4-FFF2-40B4-BE49-F238E27FC236}">
                <a16:creationId xmlns:a16="http://schemas.microsoft.com/office/drawing/2014/main" id="{F2D7A073-82A1-4842-9A0E-A00463F60E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19175" y="10547"/>
            <a:ext cx="9613329" cy="890406"/>
          </a:xfrm>
          <a:prstGeom prst="rect">
            <a:avLst/>
          </a:prstGeom>
        </p:spPr>
        <p:txBody>
          <a:bodyPr lIns="288000" tIns="72000" bIns="0" anchor="ctr"/>
          <a:lstStyle>
            <a:lvl1pPr>
              <a:defRPr kumimoji="0" lang="fr-FR" sz="3200" i="0" u="none" strike="noStrike" kern="1200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Quicksand Regular"/>
                <a:ea typeface="Montserrat" charset="0"/>
                <a:cs typeface="Quicksand Regular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19" name="Espace réservé du texte 8">
            <a:extLst>
              <a:ext uri="{FF2B5EF4-FFF2-40B4-BE49-F238E27FC236}">
                <a16:creationId xmlns:a16="http://schemas.microsoft.com/office/drawing/2014/main" id="{C81980EF-12B2-4FA6-9EA6-AE4532C6A73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19176" y="1700213"/>
            <a:ext cx="10153648" cy="4105051"/>
          </a:xfrm>
          <a:prstGeom prst="rect">
            <a:avLst/>
          </a:prstGeom>
        </p:spPr>
        <p:txBody>
          <a:bodyPr lIns="0"/>
          <a:lstStyle>
            <a:lvl1pPr>
              <a:defRPr lang="fr-FR" sz="2800" kern="1200" spc="0" baseline="0" dirty="0" smtClean="0">
                <a:solidFill>
                  <a:srgbClr val="0B0146"/>
                </a:solidFill>
                <a:latin typeface="Quicksand SemiBold" pitchFamily="2" charset="0"/>
                <a:ea typeface="+mj-ea"/>
                <a:cs typeface="Quicksand SemiBold" pitchFamily="2" charset="0"/>
              </a:defRPr>
            </a:lvl1pPr>
            <a:lvl2pPr marL="342900" indent="-342900">
              <a:buFontTx/>
              <a:buBlip>
                <a:blip r:embed="rId5"/>
              </a:buBlip>
              <a:defRPr lang="fr-FR" sz="2400" kern="1200" spc="0" baseline="0" dirty="0" smtClean="0">
                <a:solidFill>
                  <a:schemeClr val="tx2"/>
                </a:solidFill>
                <a:latin typeface="Work Sans Regular" pitchFamily="2" charset="0"/>
                <a:ea typeface="+mj-ea"/>
                <a:cs typeface="Work Sans Regular" pitchFamily="2" charset="0"/>
              </a:defRPr>
            </a:lvl2pPr>
            <a:lvl3pPr marL="645750" indent="-285750">
              <a:buClr>
                <a:schemeClr val="accent3"/>
              </a:buClr>
              <a:buSzPct val="100000"/>
              <a:buFont typeface="Work Sans Light" pitchFamily="2" charset="0"/>
              <a:buChar char="⚫"/>
              <a:defRPr lang="fr-FR" sz="1800" kern="1200" spc="0" baseline="0" dirty="0" smtClean="0">
                <a:solidFill>
                  <a:schemeClr val="tx2"/>
                </a:solidFill>
                <a:latin typeface="Work Sans Regular" pitchFamily="2" charset="0"/>
                <a:ea typeface="+mj-ea"/>
                <a:cs typeface="Work Sans Regular" pitchFamily="2" charset="0"/>
              </a:defRPr>
            </a:lvl3pPr>
            <a:lvl4pPr marL="648000">
              <a:defRPr sz="1800">
                <a:solidFill>
                  <a:schemeClr val="tx2"/>
                </a:solidFill>
              </a:defRPr>
            </a:lvl4pPr>
            <a:lvl5pPr marL="648000">
              <a:defRPr sz="1800">
                <a:solidFill>
                  <a:schemeClr val="tx2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20" name="Espace réservé du texte 13">
            <a:extLst>
              <a:ext uri="{FF2B5EF4-FFF2-40B4-BE49-F238E27FC236}">
                <a16:creationId xmlns:a16="http://schemas.microsoft.com/office/drawing/2014/main" id="{F38BBF7A-C170-4F83-8677-47F18DB90E4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0"/>
            <a:ext cx="1019176" cy="9087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/>
          <a:lstStyle>
            <a:lvl1pPr algn="ctr">
              <a:defRPr lang="fr-FR" sz="3600" b="1" kern="1200" dirty="0">
                <a:solidFill>
                  <a:schemeClr val="bg1"/>
                </a:solidFill>
                <a:latin typeface="Quicksand SemiBold" pitchFamily="2" charset="77"/>
                <a:ea typeface="+mn-ea"/>
                <a:cs typeface="+mn-cs"/>
              </a:defRPr>
            </a:lvl1pPr>
          </a:lstStyle>
          <a:p>
            <a:pPr lvl="0"/>
            <a:r>
              <a:rPr lang="fr-FR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695278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Page de Gar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Espace réservé pour une image  16">
            <a:extLst>
              <a:ext uri="{FF2B5EF4-FFF2-40B4-BE49-F238E27FC236}">
                <a16:creationId xmlns:a16="http://schemas.microsoft.com/office/drawing/2014/main" id="{313A89D8-1BBC-423A-A9B0-94341648D60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551197" y="7704"/>
            <a:ext cx="3640803" cy="6850296"/>
          </a:xfrm>
          <a:prstGeom prst="rect">
            <a:avLst/>
          </a:prstGeom>
        </p:spPr>
        <p:txBody>
          <a:bodyPr anchor="ctr"/>
          <a:lstStyle>
            <a:lvl1pPr algn="ctr">
              <a:defRPr sz="160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fr-FR" dirty="0"/>
              <a:t>Cliquez sur l'icône pour ajouter une image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6F30C96-ACC2-44DA-AE7E-1A55E2E64779}"/>
              </a:ext>
            </a:extLst>
          </p:cNvPr>
          <p:cNvSpPr/>
          <p:nvPr/>
        </p:nvSpPr>
        <p:spPr>
          <a:xfrm>
            <a:off x="-6626" y="-1"/>
            <a:ext cx="1010479" cy="6525345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2"/>
              </a:gs>
            </a:gsLst>
            <a:lin ang="6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Work Sans Regular"/>
            </a:endParaRPr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CC046CEF-8A33-419F-BF4C-679F703F29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92314" y="1608591"/>
            <a:ext cx="6189761" cy="2009049"/>
          </a:xfrm>
          <a:prstGeom prst="rect">
            <a:avLst/>
          </a:prstGeom>
          <a:effectLst/>
        </p:spPr>
        <p:txBody>
          <a:bodyPr vert="horz" lIns="0" tIns="192024" rIns="0" bIns="0" rtlCol="0" anchor="t" anchorCtr="0">
            <a:noAutofit/>
          </a:bodyPr>
          <a:lstStyle>
            <a:lvl1pPr algn="r">
              <a:defRPr lang="en-US" sz="4000" b="0" i="0" kern="1200" spc="0" baseline="0" dirty="0">
                <a:solidFill>
                  <a:schemeClr val="accent3"/>
                </a:solidFill>
                <a:latin typeface="Quicksand Regular"/>
                <a:ea typeface="Montserrat" charset="0"/>
                <a:cs typeface="Quicksand Regular"/>
              </a:defRPr>
            </a:lvl1pPr>
          </a:lstStyle>
          <a:p>
            <a:r>
              <a:rPr lang="fr-FR" dirty="0"/>
              <a:t>TITRE DE LA PRESENTATION</a:t>
            </a:r>
            <a:endParaRPr lang="en-US" dirty="0"/>
          </a:p>
        </p:txBody>
      </p:sp>
      <p:sp>
        <p:nvSpPr>
          <p:cNvPr id="15" name="Текст 2">
            <a:extLst>
              <a:ext uri="{FF2B5EF4-FFF2-40B4-BE49-F238E27FC236}">
                <a16:creationId xmlns:a16="http://schemas.microsoft.com/office/drawing/2014/main" id="{E0259A34-C82E-489A-8971-27A3B2BAF78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992314" y="3762926"/>
            <a:ext cx="6189762" cy="251087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algn="r">
              <a:defRPr lang="en-US" sz="2000" kern="1200" spc="0" baseline="0" dirty="0">
                <a:solidFill>
                  <a:schemeClr val="tx2"/>
                </a:solidFill>
                <a:latin typeface="Work Sans Regular"/>
                <a:ea typeface="+mn-ea"/>
                <a:cs typeface="Work Sans Regular"/>
              </a:defRPr>
            </a:lvl1pPr>
          </a:lstStyle>
          <a:p>
            <a:pPr lvl="0"/>
            <a:r>
              <a:rPr lang="fr-FR" dirty="0"/>
              <a:t>Sous-titre descriptif</a:t>
            </a:r>
            <a:br>
              <a:rPr lang="fr-FR" dirty="0"/>
            </a:br>
            <a:r>
              <a:rPr lang="fr-FR" dirty="0"/>
              <a:t>de la présentation</a:t>
            </a:r>
          </a:p>
        </p:txBody>
      </p:sp>
      <p:sp>
        <p:nvSpPr>
          <p:cNvPr id="16" name="Текст 2">
            <a:extLst>
              <a:ext uri="{FF2B5EF4-FFF2-40B4-BE49-F238E27FC236}">
                <a16:creationId xmlns:a16="http://schemas.microsoft.com/office/drawing/2014/main" id="{A8D670EA-E63E-41C0-A084-580904C44CCF}"/>
              </a:ext>
            </a:extLst>
          </p:cNvPr>
          <p:cNvSpPr txBox="1">
            <a:spLocks/>
          </p:cNvSpPr>
          <p:nvPr/>
        </p:nvSpPr>
        <p:spPr>
          <a:xfrm>
            <a:off x="8920427" y="1608591"/>
            <a:ext cx="2819735" cy="363492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r" defTabSz="914318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 spc="0">
                <a:solidFill>
                  <a:schemeClr val="tx2"/>
                </a:solidFill>
                <a:latin typeface="Work Sans Regular"/>
                <a:ea typeface="+mn-ea"/>
                <a:cs typeface="Work Sans Regular"/>
              </a:defRPr>
            </a:lvl1pPr>
            <a:lvl2pPr marL="0" indent="0" algn="r" defTabSz="914318" rtl="0" eaLnBrk="1" latinLnBrk="0" hangingPunct="1">
              <a:lnSpc>
                <a:spcPct val="150000"/>
              </a:lnSpc>
              <a:spcBef>
                <a:spcPts val="499"/>
              </a:spcBef>
              <a:buFont typeface="Arial" panose="020B0604020202020204" pitchFamily="34" charset="0"/>
              <a:buNone/>
              <a:defRPr sz="1800" kern="1200" spc="0">
                <a:solidFill>
                  <a:schemeClr val="tx1"/>
                </a:solidFill>
                <a:latin typeface="Work Sans Regular"/>
                <a:ea typeface="+mn-ea"/>
                <a:cs typeface="Work Sans Regular"/>
              </a:defRPr>
            </a:lvl2pPr>
            <a:lvl3pPr marL="0" indent="0" algn="r" defTabSz="914318" rtl="0" eaLnBrk="1" latinLnBrk="0" hangingPunct="1">
              <a:lnSpc>
                <a:spcPct val="150000"/>
              </a:lnSpc>
              <a:spcBef>
                <a:spcPts val="499"/>
              </a:spcBef>
              <a:buFont typeface="Arial" panose="020B0604020202020204" pitchFamily="34" charset="0"/>
              <a:buNone/>
              <a:defRPr sz="1200" kern="1200" spc="0">
                <a:solidFill>
                  <a:schemeClr val="tx1"/>
                </a:solidFill>
                <a:latin typeface="Work Sans Regular"/>
                <a:ea typeface="+mn-ea"/>
                <a:cs typeface="Work Sans Regular"/>
              </a:defRPr>
            </a:lvl3pPr>
            <a:lvl4pPr marL="0" indent="0" algn="r" defTabSz="914318" rtl="0" eaLnBrk="1" latinLnBrk="0" hangingPunct="1">
              <a:lnSpc>
                <a:spcPct val="150000"/>
              </a:lnSpc>
              <a:spcBef>
                <a:spcPts val="499"/>
              </a:spcBef>
              <a:buFont typeface="Arial" panose="020B0604020202020204" pitchFamily="34" charset="0"/>
              <a:buNone/>
              <a:defRPr sz="1000" kern="1200" spc="0">
                <a:solidFill>
                  <a:schemeClr val="tx1">
                    <a:alpha val="70000"/>
                  </a:schemeClr>
                </a:solidFill>
                <a:latin typeface="Work Sans Regular"/>
                <a:ea typeface="+mn-ea"/>
                <a:cs typeface="Work Sans Regular"/>
              </a:defRPr>
            </a:lvl4pPr>
            <a:lvl5pPr marL="0" indent="0" algn="r" defTabSz="914318" rtl="0" eaLnBrk="1" latinLnBrk="0" hangingPunct="1">
              <a:lnSpc>
                <a:spcPct val="150000"/>
              </a:lnSpc>
              <a:spcBef>
                <a:spcPts val="499"/>
              </a:spcBef>
              <a:buFont typeface="Arial" panose="020B0604020202020204" pitchFamily="34" charset="0"/>
              <a:buNone/>
              <a:defRPr sz="1000" kern="1200" spc="0" baseline="0">
                <a:solidFill>
                  <a:schemeClr val="tx1">
                    <a:alpha val="50000"/>
                  </a:schemeClr>
                </a:solidFill>
                <a:latin typeface="Work Sans Regular"/>
                <a:ea typeface="+mn-ea"/>
                <a:cs typeface="Work Sans Regular"/>
              </a:defRPr>
            </a:lvl5pPr>
            <a:lvl6pPr marL="2514374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34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92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50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dirty="0">
                <a:solidFill>
                  <a:schemeClr val="bg1"/>
                </a:solidFill>
                <a:latin typeface="Work Sans Bold" pitchFamily="2" charset="0"/>
              </a:rPr>
              <a:t>WRITE HERE SUBTITLE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05E71D1-2893-4ED6-BAB8-2545EF40FBD6}"/>
              </a:ext>
            </a:extLst>
          </p:cNvPr>
          <p:cNvSpPr/>
          <p:nvPr userDrawn="1"/>
        </p:nvSpPr>
        <p:spPr>
          <a:xfrm>
            <a:off x="-6626" y="-1"/>
            <a:ext cx="1010479" cy="6525345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2"/>
              </a:gs>
            </a:gsLst>
            <a:lin ang="6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Work Sans Regular"/>
            </a:endParaRPr>
          </a:p>
        </p:txBody>
      </p:sp>
      <p:sp>
        <p:nvSpPr>
          <p:cNvPr id="23" name="Текст 2">
            <a:extLst>
              <a:ext uri="{FF2B5EF4-FFF2-40B4-BE49-F238E27FC236}">
                <a16:creationId xmlns:a16="http://schemas.microsoft.com/office/drawing/2014/main" id="{B7979CE0-A2CD-4D56-A826-3389C497FB1B}"/>
              </a:ext>
            </a:extLst>
          </p:cNvPr>
          <p:cNvSpPr txBox="1">
            <a:spLocks/>
          </p:cNvSpPr>
          <p:nvPr userDrawn="1"/>
        </p:nvSpPr>
        <p:spPr>
          <a:xfrm>
            <a:off x="8920427" y="1608591"/>
            <a:ext cx="2819735" cy="363492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r" defTabSz="914318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 spc="0">
                <a:solidFill>
                  <a:schemeClr val="tx2"/>
                </a:solidFill>
                <a:latin typeface="Work Sans Regular"/>
                <a:ea typeface="+mn-ea"/>
                <a:cs typeface="Work Sans Regular"/>
              </a:defRPr>
            </a:lvl1pPr>
            <a:lvl2pPr marL="0" indent="0" algn="r" defTabSz="914318" rtl="0" eaLnBrk="1" latinLnBrk="0" hangingPunct="1">
              <a:lnSpc>
                <a:spcPct val="150000"/>
              </a:lnSpc>
              <a:spcBef>
                <a:spcPts val="499"/>
              </a:spcBef>
              <a:buFont typeface="Arial" panose="020B0604020202020204" pitchFamily="34" charset="0"/>
              <a:buNone/>
              <a:defRPr sz="1800" kern="1200" spc="0">
                <a:solidFill>
                  <a:schemeClr val="tx1"/>
                </a:solidFill>
                <a:latin typeface="Work Sans Regular"/>
                <a:ea typeface="+mn-ea"/>
                <a:cs typeface="Work Sans Regular"/>
              </a:defRPr>
            </a:lvl2pPr>
            <a:lvl3pPr marL="0" indent="0" algn="r" defTabSz="914318" rtl="0" eaLnBrk="1" latinLnBrk="0" hangingPunct="1">
              <a:lnSpc>
                <a:spcPct val="150000"/>
              </a:lnSpc>
              <a:spcBef>
                <a:spcPts val="499"/>
              </a:spcBef>
              <a:buFont typeface="Arial" panose="020B0604020202020204" pitchFamily="34" charset="0"/>
              <a:buNone/>
              <a:defRPr sz="1200" kern="1200" spc="0">
                <a:solidFill>
                  <a:schemeClr val="tx1"/>
                </a:solidFill>
                <a:latin typeface="Work Sans Regular"/>
                <a:ea typeface="+mn-ea"/>
                <a:cs typeface="Work Sans Regular"/>
              </a:defRPr>
            </a:lvl3pPr>
            <a:lvl4pPr marL="0" indent="0" algn="r" defTabSz="914318" rtl="0" eaLnBrk="1" latinLnBrk="0" hangingPunct="1">
              <a:lnSpc>
                <a:spcPct val="150000"/>
              </a:lnSpc>
              <a:spcBef>
                <a:spcPts val="499"/>
              </a:spcBef>
              <a:buFont typeface="Arial" panose="020B0604020202020204" pitchFamily="34" charset="0"/>
              <a:buNone/>
              <a:defRPr sz="1000" kern="1200" spc="0">
                <a:solidFill>
                  <a:schemeClr val="tx1">
                    <a:alpha val="70000"/>
                  </a:schemeClr>
                </a:solidFill>
                <a:latin typeface="Work Sans Regular"/>
                <a:ea typeface="+mn-ea"/>
                <a:cs typeface="Work Sans Regular"/>
              </a:defRPr>
            </a:lvl4pPr>
            <a:lvl5pPr marL="0" indent="0" algn="r" defTabSz="914318" rtl="0" eaLnBrk="1" latinLnBrk="0" hangingPunct="1">
              <a:lnSpc>
                <a:spcPct val="150000"/>
              </a:lnSpc>
              <a:spcBef>
                <a:spcPts val="499"/>
              </a:spcBef>
              <a:buFont typeface="Arial" panose="020B0604020202020204" pitchFamily="34" charset="0"/>
              <a:buNone/>
              <a:defRPr sz="1000" kern="1200" spc="0" baseline="0">
                <a:solidFill>
                  <a:schemeClr val="tx1">
                    <a:alpha val="50000"/>
                  </a:schemeClr>
                </a:solidFill>
                <a:latin typeface="Work Sans Regular"/>
                <a:ea typeface="+mn-ea"/>
                <a:cs typeface="Work Sans Regular"/>
              </a:defRPr>
            </a:lvl5pPr>
            <a:lvl6pPr marL="2514374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34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92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50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dirty="0">
                <a:solidFill>
                  <a:schemeClr val="bg1"/>
                </a:solidFill>
                <a:latin typeface="Work Sans Bold" pitchFamily="2" charset="0"/>
              </a:rPr>
              <a:t>WRITE HERE SUBTITLE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7D44FD5-C278-446E-B49D-C0188CD3178A}"/>
              </a:ext>
            </a:extLst>
          </p:cNvPr>
          <p:cNvSpPr/>
          <p:nvPr userDrawn="1"/>
        </p:nvSpPr>
        <p:spPr>
          <a:xfrm>
            <a:off x="1019173" y="-3"/>
            <a:ext cx="7532022" cy="7029403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>
            <a:noAutofit/>
          </a:bodyPr>
          <a:lstStyle/>
          <a:p>
            <a:pPr algn="ctr">
              <a:spcBef>
                <a:spcPts val="1000"/>
              </a:spcBef>
            </a:pPr>
            <a:endParaRPr lang="fr-FR" sz="1400" b="1" dirty="0">
              <a:solidFill>
                <a:schemeClr val="tx1"/>
              </a:solidFill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F8486DB3-288A-4E30-B29F-5079407F6C1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alphaModFix amt="1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47131" y="-1"/>
            <a:ext cx="9793088" cy="6741370"/>
          </a:xfrm>
          <a:prstGeom prst="rect">
            <a:avLst/>
          </a:prstGeom>
        </p:spPr>
      </p:pic>
      <p:pic>
        <p:nvPicPr>
          <p:cNvPr id="22" name="iednewblue.png" descr="/Users/rp2f/Dropbox/RP2F/IED/1_branding/1_logo/Prez/mat/iednewblue.png">
            <a:extLst>
              <a:ext uri="{FF2B5EF4-FFF2-40B4-BE49-F238E27FC236}">
                <a16:creationId xmlns:a16="http://schemas.microsoft.com/office/drawing/2014/main" id="{FF715277-52ED-4DB2-9BF7-E43C8175BF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05759" y="-34460"/>
            <a:ext cx="3676828" cy="84260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19542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orient="horz" pos="21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e 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ednewblue.png">
            <a:extLst>
              <a:ext uri="{FF2B5EF4-FFF2-40B4-BE49-F238E27FC236}">
                <a16:creationId xmlns:a16="http://schemas.microsoft.com/office/drawing/2014/main" id="{26AC0AFE-2E74-4643-80DA-053066EE4BF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72464" y="6453336"/>
            <a:ext cx="1980385" cy="45383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" name="Groupe 10">
            <a:extLst>
              <a:ext uri="{FF2B5EF4-FFF2-40B4-BE49-F238E27FC236}">
                <a16:creationId xmlns:a16="http://schemas.microsoft.com/office/drawing/2014/main" id="{FF5635A5-3C50-42D8-B3D8-8B635F725C39}"/>
              </a:ext>
            </a:extLst>
          </p:cNvPr>
          <p:cNvGrpSpPr/>
          <p:nvPr/>
        </p:nvGrpSpPr>
        <p:grpSpPr>
          <a:xfrm>
            <a:off x="1019175" y="0"/>
            <a:ext cx="11201402" cy="908721"/>
            <a:chOff x="1019175" y="0"/>
            <a:chExt cx="11201402" cy="908721"/>
          </a:xfrm>
        </p:grpSpPr>
        <p:sp>
          <p:nvSpPr>
            <p:cNvPr id="5" name="Title 14">
              <a:extLst>
                <a:ext uri="{FF2B5EF4-FFF2-40B4-BE49-F238E27FC236}">
                  <a16:creationId xmlns:a16="http://schemas.microsoft.com/office/drawing/2014/main" id="{2A7EA375-D704-4972-8953-CB2468403FDA}"/>
                </a:ext>
              </a:extLst>
            </p:cNvPr>
            <p:cNvSpPr txBox="1">
              <a:spLocks/>
            </p:cNvSpPr>
            <p:nvPr/>
          </p:nvSpPr>
          <p:spPr>
            <a:xfrm>
              <a:off x="1019175" y="1"/>
              <a:ext cx="11201402" cy="908720"/>
            </a:xfrm>
            <a:prstGeom prst="rect">
              <a:avLst/>
            </a:prstGeom>
            <a:solidFill>
              <a:schemeClr val="accent3"/>
            </a:solidFill>
            <a:effectLst/>
          </p:spPr>
          <p:txBody>
            <a:bodyPr vert="horz" wrap="square" lIns="180000" tIns="0" rIns="0" bIns="0" rtlCol="0" anchor="ctr" anchorCtr="0">
              <a:noAutofit/>
            </a:bodyPr>
            <a:lstStyle/>
            <a:p>
              <a:pPr marL="106363" marR="0" lvl="0" algn="l" defTabSz="914318" rtl="0" eaLnBrk="1" fontAlgn="auto" latinLnBrk="0" hangingPunct="1">
                <a:lnSpc>
                  <a:spcPct val="8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defRPr/>
              </a:pPr>
              <a:endParaRPr kumimoji="0" lang="fr-FR" sz="3200" i="0" u="none" strike="noStrike" kern="1200" cap="none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Quicksand Regular"/>
                <a:ea typeface="Montserrat" charset="0"/>
                <a:cs typeface="Quicksand Regular"/>
              </a:endParaRPr>
            </a:p>
          </p:txBody>
        </p:sp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3384C229-CE54-4E8B-93E8-3ADDC9971E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alphaModFix amt="5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012790" y="0"/>
              <a:ext cx="5179210" cy="900953"/>
            </a:xfrm>
            <a:prstGeom prst="rect">
              <a:avLst/>
            </a:prstGeom>
          </p:spPr>
        </p:pic>
      </p:grpSp>
      <p:sp>
        <p:nvSpPr>
          <p:cNvPr id="2" name="Titre 1">
            <a:extLst>
              <a:ext uri="{FF2B5EF4-FFF2-40B4-BE49-F238E27FC236}">
                <a16:creationId xmlns:a16="http://schemas.microsoft.com/office/drawing/2014/main" id="{CBFB9E99-69A9-495B-9EC6-4C6FB86A8B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19175" y="10547"/>
            <a:ext cx="9613329" cy="890406"/>
          </a:xfrm>
          <a:prstGeom prst="rect">
            <a:avLst/>
          </a:prstGeom>
        </p:spPr>
        <p:txBody>
          <a:bodyPr lIns="288000" tIns="72000" bIns="0" anchor="ctr"/>
          <a:lstStyle>
            <a:lvl1pPr>
              <a:defRPr kumimoji="0" lang="fr-FR" sz="3200" i="0" u="none" strike="noStrike" kern="1200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Quicksand Regular"/>
                <a:ea typeface="Montserrat" charset="0"/>
                <a:cs typeface="Quicksand Regular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61FB023F-553E-4783-902C-168B74CB27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alphaModFix amt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68696" y="900953"/>
            <a:ext cx="6910140" cy="6858000"/>
          </a:xfrm>
          <a:prstGeom prst="rect">
            <a:avLst/>
          </a:prstGeom>
          <a:noFill/>
        </p:spPr>
      </p:pic>
      <p:pic>
        <p:nvPicPr>
          <p:cNvPr id="13" name="iednewblue.png">
            <a:extLst>
              <a:ext uri="{FF2B5EF4-FFF2-40B4-BE49-F238E27FC236}">
                <a16:creationId xmlns:a16="http://schemas.microsoft.com/office/drawing/2014/main" id="{760936B1-1AE1-4E01-89D6-A87AA1B459C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72464" y="6453336"/>
            <a:ext cx="1980385" cy="45383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" name="Groupe 14">
            <a:extLst>
              <a:ext uri="{FF2B5EF4-FFF2-40B4-BE49-F238E27FC236}">
                <a16:creationId xmlns:a16="http://schemas.microsoft.com/office/drawing/2014/main" id="{226E8186-DF96-40A3-AD68-CCFED0CB0616}"/>
              </a:ext>
            </a:extLst>
          </p:cNvPr>
          <p:cNvGrpSpPr/>
          <p:nvPr userDrawn="1"/>
        </p:nvGrpSpPr>
        <p:grpSpPr>
          <a:xfrm>
            <a:off x="1019175" y="0"/>
            <a:ext cx="11201402" cy="908721"/>
            <a:chOff x="1019175" y="0"/>
            <a:chExt cx="11201402" cy="908721"/>
          </a:xfrm>
        </p:grpSpPr>
        <p:sp>
          <p:nvSpPr>
            <p:cNvPr id="16" name="Title 14">
              <a:extLst>
                <a:ext uri="{FF2B5EF4-FFF2-40B4-BE49-F238E27FC236}">
                  <a16:creationId xmlns:a16="http://schemas.microsoft.com/office/drawing/2014/main" id="{B9651F2C-7909-4C72-B735-FD61BF071062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1019175" y="1"/>
              <a:ext cx="11201402" cy="908720"/>
            </a:xfrm>
            <a:prstGeom prst="rect">
              <a:avLst/>
            </a:prstGeom>
            <a:solidFill>
              <a:schemeClr val="accent3"/>
            </a:solidFill>
            <a:effectLst/>
          </p:spPr>
          <p:txBody>
            <a:bodyPr vert="horz" wrap="square" lIns="180000" tIns="0" rIns="0" bIns="0" rtlCol="0" anchor="ctr" anchorCtr="0">
              <a:noAutofit/>
            </a:bodyPr>
            <a:lstStyle/>
            <a:p>
              <a:pPr marL="106363" marR="0" lvl="0" algn="l" defTabSz="914318" rtl="0" eaLnBrk="1" fontAlgn="auto" latinLnBrk="0" hangingPunct="1">
                <a:lnSpc>
                  <a:spcPct val="8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defRPr/>
              </a:pPr>
              <a:endParaRPr kumimoji="0" lang="fr-FR" sz="3200" i="0" u="none" strike="noStrike" kern="1200" cap="none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Quicksand Regular"/>
                <a:ea typeface="Montserrat" charset="0"/>
                <a:cs typeface="Quicksand Regular"/>
              </a:endParaRPr>
            </a:p>
          </p:txBody>
        </p:sp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018A65C2-E097-4C58-BAD7-7DEAA8ED197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print">
              <a:alphaModFix amt="5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012790" y="0"/>
              <a:ext cx="5179210" cy="900953"/>
            </a:xfrm>
            <a:prstGeom prst="rect">
              <a:avLst/>
            </a:prstGeom>
          </p:spPr>
        </p:pic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C154C732-1ECE-4AC3-903C-5BD142143448}"/>
              </a:ext>
            </a:extLst>
          </p:cNvPr>
          <p:cNvSpPr/>
          <p:nvPr userDrawn="1"/>
        </p:nvSpPr>
        <p:spPr>
          <a:xfrm>
            <a:off x="0" y="10547"/>
            <a:ext cx="1019176" cy="908720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38100" dist="12700" dir="5400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>
            <a:noAutofit/>
          </a:bodyPr>
          <a:lstStyle/>
          <a:p>
            <a:pPr algn="ctr">
              <a:spcBef>
                <a:spcPts val="1000"/>
              </a:spcBef>
            </a:pPr>
            <a:endParaRPr lang="fr-FR" sz="1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6414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2DE90830-74C3-49F8-8F4B-D0E68CD3A5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 amt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910140" cy="6858000"/>
          </a:xfrm>
          <a:prstGeom prst="rect">
            <a:avLst/>
          </a:prstGeom>
          <a:noFill/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3CDCEE85-4403-4298-A02D-F6068D7B10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92313" y="584200"/>
            <a:ext cx="6191250" cy="5797128"/>
          </a:xfrm>
          <a:prstGeom prst="rect">
            <a:avLst/>
          </a:prstGeom>
        </p:spPr>
        <p:txBody>
          <a:bodyPr anchor="ctr"/>
          <a:lstStyle>
            <a:lvl1pPr marL="342900" indent="-342900" algn="r">
              <a:lnSpc>
                <a:spcPct val="150000"/>
              </a:lnSpc>
              <a:buClr>
                <a:schemeClr val="tx1"/>
              </a:buClr>
              <a:buFont typeface="+mj-lt"/>
              <a:buAutoNum type="arabicPeriod"/>
              <a:defRPr sz="1800" b="1" baseline="0">
                <a:solidFill>
                  <a:schemeClr val="accent2"/>
                </a:solidFill>
                <a:latin typeface="Work Sans Regular" pitchFamily="2" charset="0"/>
              </a:defRPr>
            </a:lvl1pPr>
          </a:lstStyle>
          <a:p>
            <a:r>
              <a:rPr lang="fr-FR" dirty="0"/>
              <a:t>Titre du chapitre (minutage)</a:t>
            </a:r>
          </a:p>
        </p:txBody>
      </p:sp>
      <p:sp>
        <p:nvSpPr>
          <p:cNvPr id="7" name="Espace réservé pour une image  6">
            <a:extLst>
              <a:ext uri="{FF2B5EF4-FFF2-40B4-BE49-F238E27FC236}">
                <a16:creationId xmlns:a16="http://schemas.microsoft.com/office/drawing/2014/main" id="{DC158ABF-83D5-462C-81BB-D15F9EFF66B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529132" y="12210"/>
            <a:ext cx="3662868" cy="6858001"/>
          </a:xfrm>
          <a:prstGeom prst="rect">
            <a:avLst/>
          </a:prstGeom>
          <a:solidFill>
            <a:schemeClr val="accent2">
              <a:alpha val="75000"/>
            </a:schemeClr>
          </a:solidFill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pic>
        <p:nvPicPr>
          <p:cNvPr id="9" name="iednewblue.png" descr="/Users/rp2f/Dropbox/RP2F/IED/1_branding/1_logo/Prez/mat/iednewblue.png">
            <a:extLst>
              <a:ext uri="{FF2B5EF4-FFF2-40B4-BE49-F238E27FC236}">
                <a16:creationId xmlns:a16="http://schemas.microsoft.com/office/drawing/2014/main" id="{5E1D5714-61C6-4FC2-B483-1D7BF50FE8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2000" y="180000"/>
            <a:ext cx="1728000" cy="3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13845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Chap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B6D2821-3C0B-4AC9-A7D3-DD61ABC1DB5A}"/>
              </a:ext>
            </a:extLst>
          </p:cNvPr>
          <p:cNvSpPr/>
          <p:nvPr userDrawn="1"/>
        </p:nvSpPr>
        <p:spPr>
          <a:xfrm>
            <a:off x="1019174" y="0"/>
            <a:ext cx="11172825" cy="6858000"/>
          </a:xfrm>
          <a:prstGeom prst="rect">
            <a:avLst/>
          </a:prstGeom>
          <a:solidFill>
            <a:srgbClr val="E8563B"/>
          </a:solidFill>
          <a:ln>
            <a:noFill/>
          </a:ln>
          <a:effectLst>
            <a:outerShdw blurRad="38100" dist="12700" dir="5400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>
            <a:noAutofit/>
          </a:bodyPr>
          <a:lstStyle/>
          <a:p>
            <a:pPr algn="ctr">
              <a:spcBef>
                <a:spcPts val="1000"/>
              </a:spcBef>
            </a:pPr>
            <a:endParaRPr lang="fr-FR" sz="1400" dirty="0">
              <a:solidFill>
                <a:schemeClr val="tx1"/>
              </a:solidFill>
              <a:latin typeface="Work Sans Regular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CD0E0D0-6AAE-472B-8763-D28A2D3451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03512" y="332656"/>
            <a:ext cx="10437669" cy="6525344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8A42CF11-7FFA-4FF3-990B-2D4692C1D4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6500" y="1809251"/>
            <a:ext cx="5471988" cy="755653"/>
          </a:xfrm>
          <a:prstGeom prst="rect">
            <a:avLst/>
          </a:prstGeom>
        </p:spPr>
        <p:txBody>
          <a:bodyPr/>
          <a:lstStyle>
            <a:lvl1pPr>
              <a:defRPr lang="fr-FR" sz="5400" b="0" i="0" kern="1200" spc="0" baseline="0" dirty="0">
                <a:solidFill>
                  <a:srgbClr val="FFFFFF"/>
                </a:solidFill>
                <a:latin typeface="Quicksand Regular"/>
                <a:ea typeface="Montserrat" charset="0"/>
                <a:cs typeface="Quicksand Regular"/>
              </a:defRPr>
            </a:lvl1pPr>
          </a:lstStyle>
          <a:p>
            <a:pPr marL="0" marR="0" lvl="0" indent="0" algn="l" defTabSz="914318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MODIFIEZ LE STYLE DU TITRE</a:t>
            </a:r>
          </a:p>
        </p:txBody>
      </p:sp>
      <p:sp>
        <p:nvSpPr>
          <p:cNvPr id="15" name="Espace réservé pour une image  14">
            <a:extLst>
              <a:ext uri="{FF2B5EF4-FFF2-40B4-BE49-F238E27FC236}">
                <a16:creationId xmlns:a16="http://schemas.microsoft.com/office/drawing/2014/main" id="{8F3AAFB2-127F-4069-A225-5123072C660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055440" y="2420888"/>
            <a:ext cx="2992438" cy="2038350"/>
          </a:xfrm>
          <a:prstGeom prst="rect">
            <a:avLst/>
          </a:prstGeo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BAF135F6-7ABA-4B15-B496-3B49E1C3CA8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16500" y="4653137"/>
            <a:ext cx="6164263" cy="810360"/>
          </a:xfrm>
          <a:prstGeom prst="rect">
            <a:avLst/>
          </a:prstGeom>
        </p:spPr>
        <p:txBody>
          <a:bodyPr/>
          <a:lstStyle>
            <a:lvl1pPr>
              <a:defRPr lang="fr-FR" sz="1800" kern="1200" dirty="0" smtClean="0">
                <a:solidFill>
                  <a:srgbClr val="0B0146"/>
                </a:solidFill>
                <a:latin typeface="Work Sans Regular"/>
                <a:ea typeface="+mn-ea"/>
                <a:cs typeface="Work Sans Regular"/>
              </a:defRPr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18" name="Espace réservé du texte 16">
            <a:extLst>
              <a:ext uri="{FF2B5EF4-FFF2-40B4-BE49-F238E27FC236}">
                <a16:creationId xmlns:a16="http://schemas.microsoft.com/office/drawing/2014/main" id="{485E2A2F-3455-4764-A2D5-5F05FF0EF5F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16501" y="1052736"/>
            <a:ext cx="1655564" cy="848691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ct val="100000"/>
              </a:lnSpc>
              <a:spcBef>
                <a:spcPts val="0"/>
              </a:spcBef>
              <a:defRPr lang="fr-FR" sz="5400" dirty="0">
                <a:latin typeface="Quicksand Regular" pitchFamily="2" charset="0"/>
              </a:defRPr>
            </a:lvl1pPr>
          </a:lstStyle>
          <a:p>
            <a:r>
              <a:rPr lang="fr-FR" b="1" dirty="0">
                <a:solidFill>
                  <a:schemeClr val="tx1"/>
                </a:solidFill>
              </a:rPr>
              <a:t>1.</a:t>
            </a:r>
          </a:p>
        </p:txBody>
      </p:sp>
      <p:pic>
        <p:nvPicPr>
          <p:cNvPr id="9" name="iednewblue.png">
            <a:extLst>
              <a:ext uri="{FF2B5EF4-FFF2-40B4-BE49-F238E27FC236}">
                <a16:creationId xmlns:a16="http://schemas.microsoft.com/office/drawing/2014/main" id="{6DF9A33C-5EAA-48D7-ABBD-79AF58DB7BB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000" y="285034"/>
            <a:ext cx="1728000" cy="33565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97314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Texte 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1B6070ED-F206-418F-B357-451BA576D1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 amt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910140" cy="6858000"/>
          </a:xfrm>
          <a:prstGeom prst="rect">
            <a:avLst/>
          </a:prstGeom>
          <a:noFill/>
        </p:spPr>
      </p:pic>
      <p:grpSp>
        <p:nvGrpSpPr>
          <p:cNvPr id="11" name="Groupe 10">
            <a:extLst>
              <a:ext uri="{FF2B5EF4-FFF2-40B4-BE49-F238E27FC236}">
                <a16:creationId xmlns:a16="http://schemas.microsoft.com/office/drawing/2014/main" id="{FF5635A5-3C50-42D8-B3D8-8B635F725C39}"/>
              </a:ext>
            </a:extLst>
          </p:cNvPr>
          <p:cNvGrpSpPr/>
          <p:nvPr userDrawn="1"/>
        </p:nvGrpSpPr>
        <p:grpSpPr>
          <a:xfrm>
            <a:off x="1019175" y="0"/>
            <a:ext cx="11201402" cy="908721"/>
            <a:chOff x="1019175" y="0"/>
            <a:chExt cx="11201402" cy="908721"/>
          </a:xfrm>
        </p:grpSpPr>
        <p:sp>
          <p:nvSpPr>
            <p:cNvPr id="5" name="Title 14">
              <a:extLst>
                <a:ext uri="{FF2B5EF4-FFF2-40B4-BE49-F238E27FC236}">
                  <a16:creationId xmlns:a16="http://schemas.microsoft.com/office/drawing/2014/main" id="{2A7EA375-D704-4972-8953-CB2468403FDA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1019175" y="1"/>
              <a:ext cx="11201402" cy="908720"/>
            </a:xfrm>
            <a:prstGeom prst="rect">
              <a:avLst/>
            </a:prstGeom>
            <a:solidFill>
              <a:schemeClr val="accent2"/>
            </a:solidFill>
            <a:effectLst/>
          </p:spPr>
          <p:txBody>
            <a:bodyPr vert="horz" wrap="square" lIns="180000" tIns="0" rIns="0" bIns="0" rtlCol="0" anchor="ctr" anchorCtr="0">
              <a:noAutofit/>
            </a:bodyPr>
            <a:lstStyle/>
            <a:p>
              <a:pPr marL="106363" marR="0" lvl="0" algn="l" defTabSz="914318" rtl="0" eaLnBrk="1" fontAlgn="auto" latinLnBrk="0" hangingPunct="1">
                <a:lnSpc>
                  <a:spcPct val="8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defRPr/>
              </a:pPr>
              <a:endParaRPr kumimoji="0" lang="fr-FR" sz="3200" i="0" u="none" strike="noStrike" kern="1200" cap="none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Quicksand Regular"/>
                <a:ea typeface="Montserrat" charset="0"/>
                <a:cs typeface="Quicksand Regular"/>
              </a:endParaRPr>
            </a:p>
          </p:txBody>
        </p:sp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3384C229-CE54-4E8B-93E8-3ADDC9971E9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print">
              <a:alphaModFix amt="5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012790" y="0"/>
              <a:ext cx="5179210" cy="900953"/>
            </a:xfrm>
            <a:prstGeom prst="rect">
              <a:avLst/>
            </a:prstGeom>
          </p:spPr>
        </p:pic>
      </p:grpSp>
      <p:sp>
        <p:nvSpPr>
          <p:cNvPr id="2" name="Titre 1">
            <a:extLst>
              <a:ext uri="{FF2B5EF4-FFF2-40B4-BE49-F238E27FC236}">
                <a16:creationId xmlns:a16="http://schemas.microsoft.com/office/drawing/2014/main" id="{CBFB9E99-69A9-495B-9EC6-4C6FB86A8B6D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1019175" y="10547"/>
            <a:ext cx="9613329" cy="890406"/>
          </a:xfrm>
          <a:prstGeom prst="rect">
            <a:avLst/>
          </a:prstGeom>
        </p:spPr>
        <p:txBody>
          <a:bodyPr lIns="288000" tIns="72000" bIns="0" anchor="ctr"/>
          <a:lstStyle>
            <a:lvl1pPr>
              <a:defRPr kumimoji="0" lang="fr-FR" sz="3200" i="0" u="none" strike="noStrike" kern="1200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Quicksand Regular"/>
                <a:ea typeface="Montserrat" charset="0"/>
                <a:cs typeface="Quicksand Regular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557D5161-D314-4293-A7C9-C76263F53BF4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1019176" y="1700213"/>
            <a:ext cx="10153648" cy="4105051"/>
          </a:xfrm>
          <a:prstGeom prst="rect">
            <a:avLst/>
          </a:prstGeom>
        </p:spPr>
        <p:txBody>
          <a:bodyPr lIns="0"/>
          <a:lstStyle>
            <a:lvl1pPr>
              <a:defRPr lang="fr-FR" sz="2800" kern="1200" spc="0" baseline="0" dirty="0" smtClean="0">
                <a:solidFill>
                  <a:srgbClr val="0B0146"/>
                </a:solidFill>
                <a:latin typeface="Quicksand SemiBold" pitchFamily="2" charset="0"/>
                <a:ea typeface="+mj-ea"/>
                <a:cs typeface="Quicksand SemiBold" pitchFamily="2" charset="0"/>
              </a:defRPr>
            </a:lvl1pPr>
            <a:lvl2pPr marL="342900" indent="-342900">
              <a:buFontTx/>
              <a:buBlip>
                <a:blip r:embed="rId4"/>
              </a:buBlip>
              <a:defRPr lang="fr-FR" sz="2400" kern="1200" spc="0" baseline="0" dirty="0" smtClean="0">
                <a:solidFill>
                  <a:schemeClr val="tx2"/>
                </a:solidFill>
                <a:latin typeface="Work Sans Regular" pitchFamily="2" charset="0"/>
                <a:ea typeface="+mj-ea"/>
                <a:cs typeface="Work Sans Regular" pitchFamily="2" charset="0"/>
              </a:defRPr>
            </a:lvl2pPr>
            <a:lvl3pPr marL="645750" indent="-285750">
              <a:buClr>
                <a:schemeClr val="accent2"/>
              </a:buClr>
              <a:buSzPct val="100000"/>
              <a:buFont typeface="Work Sans Light" pitchFamily="2" charset="0"/>
              <a:buChar char="⚫"/>
              <a:defRPr lang="fr-FR" sz="1800" kern="1200" spc="0" baseline="0" dirty="0" smtClean="0">
                <a:solidFill>
                  <a:schemeClr val="tx2"/>
                </a:solidFill>
                <a:latin typeface="Work Sans Regular" pitchFamily="2" charset="0"/>
                <a:ea typeface="+mj-ea"/>
                <a:cs typeface="Work Sans Regular" pitchFamily="2" charset="0"/>
              </a:defRPr>
            </a:lvl3pPr>
            <a:lvl4pPr marL="648000">
              <a:defRPr sz="1800">
                <a:solidFill>
                  <a:schemeClr val="tx2"/>
                </a:solidFill>
              </a:defRPr>
            </a:lvl4pPr>
            <a:lvl5pPr marL="648000">
              <a:defRPr sz="1800">
                <a:solidFill>
                  <a:schemeClr val="tx2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pic>
        <p:nvPicPr>
          <p:cNvPr id="12" name="iednewblue.png" descr="/Users/rp2f/Dropbox/RP2F/IED/1_branding/1_logo/Prez/mat/iednewblue.png">
            <a:extLst>
              <a:ext uri="{FF2B5EF4-FFF2-40B4-BE49-F238E27FC236}">
                <a16:creationId xmlns:a16="http://schemas.microsoft.com/office/drawing/2014/main" id="{B10D187E-2049-4DB9-A1F4-E54F35B6B0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8825" y="6417376"/>
            <a:ext cx="1728000" cy="3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46246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Mi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1B6070ED-F206-418F-B357-451BA576D1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 amt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910140" cy="6858000"/>
          </a:xfrm>
          <a:prstGeom prst="rect">
            <a:avLst/>
          </a:prstGeom>
          <a:noFill/>
        </p:spPr>
      </p:pic>
      <p:grpSp>
        <p:nvGrpSpPr>
          <p:cNvPr id="11" name="Groupe 10">
            <a:extLst>
              <a:ext uri="{FF2B5EF4-FFF2-40B4-BE49-F238E27FC236}">
                <a16:creationId xmlns:a16="http://schemas.microsoft.com/office/drawing/2014/main" id="{FF5635A5-3C50-42D8-B3D8-8B635F725C39}"/>
              </a:ext>
            </a:extLst>
          </p:cNvPr>
          <p:cNvGrpSpPr/>
          <p:nvPr userDrawn="1"/>
        </p:nvGrpSpPr>
        <p:grpSpPr>
          <a:xfrm>
            <a:off x="1019175" y="0"/>
            <a:ext cx="11201402" cy="908721"/>
            <a:chOff x="1019175" y="0"/>
            <a:chExt cx="11201402" cy="908721"/>
          </a:xfrm>
        </p:grpSpPr>
        <p:sp>
          <p:nvSpPr>
            <p:cNvPr id="5" name="Title 14">
              <a:extLst>
                <a:ext uri="{FF2B5EF4-FFF2-40B4-BE49-F238E27FC236}">
                  <a16:creationId xmlns:a16="http://schemas.microsoft.com/office/drawing/2014/main" id="{2A7EA375-D704-4972-8953-CB2468403FDA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1019175" y="1"/>
              <a:ext cx="11201402" cy="908720"/>
            </a:xfrm>
            <a:prstGeom prst="rect">
              <a:avLst/>
            </a:prstGeom>
            <a:solidFill>
              <a:schemeClr val="accent2"/>
            </a:solidFill>
            <a:effectLst/>
          </p:spPr>
          <p:txBody>
            <a:bodyPr vert="horz" wrap="square" lIns="180000" tIns="0" rIns="0" bIns="0" rtlCol="0" anchor="ctr" anchorCtr="0">
              <a:noAutofit/>
            </a:bodyPr>
            <a:lstStyle/>
            <a:p>
              <a:pPr marL="106363" marR="0" lvl="0" algn="l" defTabSz="914318" rtl="0" eaLnBrk="1" fontAlgn="auto" latinLnBrk="0" hangingPunct="1">
                <a:lnSpc>
                  <a:spcPct val="8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defRPr/>
              </a:pPr>
              <a:endParaRPr kumimoji="0" lang="fr-FR" sz="3200" i="0" u="none" strike="noStrike" kern="1200" cap="none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Quicksand Regular"/>
                <a:ea typeface="Montserrat" charset="0"/>
                <a:cs typeface="Quicksand Regular"/>
              </a:endParaRPr>
            </a:p>
          </p:txBody>
        </p:sp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3384C229-CE54-4E8B-93E8-3ADDC9971E9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print">
              <a:alphaModFix amt="5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012790" y="0"/>
              <a:ext cx="5179210" cy="900953"/>
            </a:xfrm>
            <a:prstGeom prst="rect">
              <a:avLst/>
            </a:prstGeom>
          </p:spPr>
        </p:pic>
      </p:grpSp>
      <p:sp>
        <p:nvSpPr>
          <p:cNvPr id="2" name="Titre 1">
            <a:extLst>
              <a:ext uri="{FF2B5EF4-FFF2-40B4-BE49-F238E27FC236}">
                <a16:creationId xmlns:a16="http://schemas.microsoft.com/office/drawing/2014/main" id="{CBFB9E99-69A9-495B-9EC6-4C6FB86A8B6D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1019175" y="10547"/>
            <a:ext cx="9613329" cy="890406"/>
          </a:xfrm>
          <a:prstGeom prst="rect">
            <a:avLst/>
          </a:prstGeom>
        </p:spPr>
        <p:txBody>
          <a:bodyPr lIns="288000" tIns="72000" bIns="0" anchor="ctr"/>
          <a:lstStyle>
            <a:lvl1pPr>
              <a:defRPr kumimoji="0" lang="fr-FR" sz="3200" i="0" u="none" strike="noStrike" kern="1200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Quicksand Regular"/>
                <a:ea typeface="Montserrat" charset="0"/>
                <a:cs typeface="Quicksand Regular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557D5161-D314-4293-A7C9-C76263F53BF4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1019175" y="1700213"/>
            <a:ext cx="10153649" cy="720675"/>
          </a:xfrm>
          <a:prstGeom prst="rect">
            <a:avLst/>
          </a:prstGeom>
        </p:spPr>
        <p:txBody>
          <a:bodyPr lIns="0"/>
          <a:lstStyle>
            <a:lvl1pPr>
              <a:defRPr lang="fr-FR" sz="2800" kern="1200" spc="0" baseline="0" dirty="0" smtClean="0">
                <a:solidFill>
                  <a:srgbClr val="0B0146"/>
                </a:solidFill>
                <a:latin typeface="Quicksand SemiBold" pitchFamily="2" charset="0"/>
                <a:ea typeface="+mj-ea"/>
                <a:cs typeface="Quicksand SemiBold" pitchFamily="2" charset="0"/>
              </a:defRPr>
            </a:lvl1pPr>
            <a:lvl2pPr marL="342900" indent="-342900">
              <a:buFontTx/>
              <a:buBlip>
                <a:blip r:embed="rId4"/>
              </a:buBlip>
              <a:defRPr lang="fr-FR" sz="2400" kern="1200" spc="0" baseline="0" dirty="0" smtClean="0">
                <a:solidFill>
                  <a:schemeClr val="tx2"/>
                </a:solidFill>
                <a:latin typeface="Work Sans Regular" pitchFamily="2" charset="0"/>
                <a:ea typeface="+mj-ea"/>
                <a:cs typeface="Work Sans Regular" pitchFamily="2" charset="0"/>
              </a:defRPr>
            </a:lvl2pPr>
            <a:lvl3pPr marL="645750" indent="-285750">
              <a:buClr>
                <a:schemeClr val="accent2"/>
              </a:buClr>
              <a:buSzPct val="100000"/>
              <a:buFont typeface="Work Sans Light" pitchFamily="2" charset="0"/>
              <a:buChar char="⚫"/>
              <a:defRPr lang="fr-FR" sz="1800" kern="1200" spc="0" baseline="0" dirty="0" smtClean="0">
                <a:solidFill>
                  <a:schemeClr val="tx2"/>
                </a:solidFill>
                <a:latin typeface="Work Sans Regular" pitchFamily="2" charset="0"/>
                <a:ea typeface="+mj-ea"/>
                <a:cs typeface="Work Sans Regular" pitchFamily="2" charset="0"/>
              </a:defRPr>
            </a:lvl3pPr>
            <a:lvl4pPr marL="648000">
              <a:defRPr sz="1800">
                <a:solidFill>
                  <a:schemeClr val="tx2"/>
                </a:solidFill>
              </a:defRPr>
            </a:lvl4pPr>
            <a:lvl5pPr marL="648000">
              <a:defRPr sz="1800">
                <a:solidFill>
                  <a:schemeClr val="tx2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916410E-2191-4B40-80BB-F7759DD47B00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019176" y="2565400"/>
            <a:ext cx="10153649" cy="32400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pic>
        <p:nvPicPr>
          <p:cNvPr id="12" name="iednewblue.png" descr="/Users/rp2f/Dropbox/RP2F/IED/1_branding/1_logo/Prez/mat/iednewblue.png">
            <a:extLst>
              <a:ext uri="{FF2B5EF4-FFF2-40B4-BE49-F238E27FC236}">
                <a16:creationId xmlns:a16="http://schemas.microsoft.com/office/drawing/2014/main" id="{D74D9EE9-D67A-4FF2-81F0-6AEBDB6807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8825" y="6417376"/>
            <a:ext cx="1728000" cy="3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94978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raph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1B6070ED-F206-418F-B357-451BA576D1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 amt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910140" cy="6858000"/>
          </a:xfrm>
          <a:prstGeom prst="rect">
            <a:avLst/>
          </a:prstGeom>
          <a:noFill/>
        </p:spPr>
      </p:pic>
      <p:grpSp>
        <p:nvGrpSpPr>
          <p:cNvPr id="11" name="Groupe 10">
            <a:extLst>
              <a:ext uri="{FF2B5EF4-FFF2-40B4-BE49-F238E27FC236}">
                <a16:creationId xmlns:a16="http://schemas.microsoft.com/office/drawing/2014/main" id="{FF5635A5-3C50-42D8-B3D8-8B635F725C39}"/>
              </a:ext>
            </a:extLst>
          </p:cNvPr>
          <p:cNvGrpSpPr/>
          <p:nvPr userDrawn="1"/>
        </p:nvGrpSpPr>
        <p:grpSpPr>
          <a:xfrm>
            <a:off x="1019175" y="0"/>
            <a:ext cx="11201402" cy="908721"/>
            <a:chOff x="1019175" y="0"/>
            <a:chExt cx="11201402" cy="908721"/>
          </a:xfrm>
        </p:grpSpPr>
        <p:sp>
          <p:nvSpPr>
            <p:cNvPr id="5" name="Title 14">
              <a:extLst>
                <a:ext uri="{FF2B5EF4-FFF2-40B4-BE49-F238E27FC236}">
                  <a16:creationId xmlns:a16="http://schemas.microsoft.com/office/drawing/2014/main" id="{2A7EA375-D704-4972-8953-CB2468403FDA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1019175" y="1"/>
              <a:ext cx="11201402" cy="908720"/>
            </a:xfrm>
            <a:prstGeom prst="rect">
              <a:avLst/>
            </a:prstGeom>
            <a:solidFill>
              <a:schemeClr val="accent2"/>
            </a:solidFill>
            <a:effectLst/>
          </p:spPr>
          <p:txBody>
            <a:bodyPr vert="horz" wrap="square" lIns="180000" tIns="0" rIns="0" bIns="0" rtlCol="0" anchor="ctr" anchorCtr="0">
              <a:noAutofit/>
            </a:bodyPr>
            <a:lstStyle/>
            <a:p>
              <a:pPr marL="106363" marR="0" lvl="0" algn="l" defTabSz="914318" rtl="0" eaLnBrk="1" fontAlgn="auto" latinLnBrk="0" hangingPunct="1">
                <a:lnSpc>
                  <a:spcPct val="8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defRPr/>
              </a:pPr>
              <a:endParaRPr kumimoji="0" lang="fr-FR" sz="3200" i="0" u="none" strike="noStrike" kern="1200" cap="none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Quicksand Regular"/>
                <a:ea typeface="Montserrat" charset="0"/>
                <a:cs typeface="Quicksand Regular"/>
              </a:endParaRPr>
            </a:p>
          </p:txBody>
        </p:sp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3384C229-CE54-4E8B-93E8-3ADDC9971E9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print">
              <a:alphaModFix amt="5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012790" y="0"/>
              <a:ext cx="5179210" cy="900953"/>
            </a:xfrm>
            <a:prstGeom prst="rect">
              <a:avLst/>
            </a:prstGeom>
          </p:spPr>
        </p:pic>
      </p:grpSp>
      <p:sp>
        <p:nvSpPr>
          <p:cNvPr id="2" name="Titre 1">
            <a:extLst>
              <a:ext uri="{FF2B5EF4-FFF2-40B4-BE49-F238E27FC236}">
                <a16:creationId xmlns:a16="http://schemas.microsoft.com/office/drawing/2014/main" id="{CBFB9E99-69A9-495B-9EC6-4C6FB86A8B6D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1019175" y="10547"/>
            <a:ext cx="9613329" cy="890406"/>
          </a:xfrm>
          <a:prstGeom prst="rect">
            <a:avLst/>
          </a:prstGeom>
        </p:spPr>
        <p:txBody>
          <a:bodyPr lIns="288000" tIns="72000" bIns="0" anchor="ctr"/>
          <a:lstStyle>
            <a:lvl1pPr>
              <a:defRPr kumimoji="0" lang="fr-FR" sz="3200" i="0" u="none" strike="noStrike" kern="1200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Quicksand Regular"/>
                <a:ea typeface="Montserrat" charset="0"/>
                <a:cs typeface="Quicksand Regular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557D5161-D314-4293-A7C9-C76263F53B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10480" y="1599691"/>
            <a:ext cx="3999482" cy="821197"/>
          </a:xfrm>
          <a:prstGeom prst="rect">
            <a:avLst/>
          </a:prstGeom>
        </p:spPr>
        <p:txBody>
          <a:bodyPr lIns="0"/>
          <a:lstStyle>
            <a:lvl1pPr>
              <a:defRPr lang="fr-FR" sz="2800" kern="1200" spc="0" baseline="0" dirty="0" smtClean="0">
                <a:solidFill>
                  <a:srgbClr val="0B0146"/>
                </a:solidFill>
                <a:latin typeface="Quicksand SemiBold" pitchFamily="2" charset="0"/>
                <a:ea typeface="+mj-ea"/>
                <a:cs typeface="Quicksand SemiBold" pitchFamily="2" charset="0"/>
              </a:defRPr>
            </a:lvl1pPr>
            <a:lvl2pPr marL="342900" indent="-342900">
              <a:buFontTx/>
              <a:buBlip>
                <a:blip r:embed="rId4"/>
              </a:buBlip>
              <a:defRPr lang="fr-FR" sz="2400" kern="1200" spc="0" baseline="0" dirty="0" smtClean="0">
                <a:solidFill>
                  <a:schemeClr val="tx2"/>
                </a:solidFill>
                <a:latin typeface="Work Sans Regular" pitchFamily="2" charset="0"/>
                <a:ea typeface="+mj-ea"/>
                <a:cs typeface="Work Sans Regular" pitchFamily="2" charset="0"/>
              </a:defRPr>
            </a:lvl2pPr>
            <a:lvl3pPr marL="645750" indent="-285750">
              <a:buClr>
                <a:schemeClr val="accent2"/>
              </a:buClr>
              <a:buSzPct val="100000"/>
              <a:buFont typeface="Work Sans Light" pitchFamily="2" charset="0"/>
              <a:buChar char="⚫"/>
              <a:defRPr lang="fr-FR" sz="1800" kern="1200" spc="0" baseline="0" dirty="0" smtClean="0">
                <a:solidFill>
                  <a:schemeClr val="tx2"/>
                </a:solidFill>
                <a:latin typeface="Work Sans Regular" pitchFamily="2" charset="0"/>
                <a:ea typeface="+mj-ea"/>
                <a:cs typeface="Work Sans Regular" pitchFamily="2" charset="0"/>
              </a:defRPr>
            </a:lvl3pPr>
            <a:lvl4pPr marL="648000">
              <a:defRPr sz="1800">
                <a:solidFill>
                  <a:schemeClr val="tx2"/>
                </a:solidFill>
              </a:defRPr>
            </a:lvl4pPr>
            <a:lvl5pPr marL="648000">
              <a:defRPr sz="1800">
                <a:solidFill>
                  <a:schemeClr val="tx2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7" name="Espace réservé du graphique 6">
            <a:extLst>
              <a:ext uri="{FF2B5EF4-FFF2-40B4-BE49-F238E27FC236}">
                <a16:creationId xmlns:a16="http://schemas.microsoft.com/office/drawing/2014/main" id="{6775F5F6-4AEF-400E-82E5-5B4E6079B9DF}"/>
              </a:ext>
            </a:extLst>
          </p:cNvPr>
          <p:cNvSpPr>
            <a:spLocks noGrp="1"/>
          </p:cNvSpPr>
          <p:nvPr>
            <p:ph type="chart" sz="quarter" idx="12"/>
          </p:nvPr>
        </p:nvSpPr>
        <p:spPr>
          <a:xfrm>
            <a:off x="5303912" y="1600200"/>
            <a:ext cx="5876851" cy="4565650"/>
          </a:xfrm>
          <a:prstGeom prst="rect">
            <a:avLst/>
          </a:prstGeom>
        </p:spPr>
        <p:txBody>
          <a:bodyPr/>
          <a:lstStyle/>
          <a:p>
            <a:r>
              <a:rPr lang="fr-FR"/>
              <a:t>Cliquez sur l'icône pour ajouter un graphique</a:t>
            </a:r>
            <a:endParaRPr lang="fr-FR" dirty="0"/>
          </a:p>
        </p:txBody>
      </p:sp>
      <p:pic>
        <p:nvPicPr>
          <p:cNvPr id="12" name="iednewblue.png" descr="/Users/rp2f/Dropbox/RP2F/IED/1_branding/1_logo/Prez/mat/iednewblue.png">
            <a:extLst>
              <a:ext uri="{FF2B5EF4-FFF2-40B4-BE49-F238E27FC236}">
                <a16:creationId xmlns:a16="http://schemas.microsoft.com/office/drawing/2014/main" id="{607FBE6C-2DBF-43CC-B126-60B06030BB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8825" y="6417376"/>
            <a:ext cx="1728000" cy="3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19111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Full Scree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1B6070ED-F206-418F-B357-451BA576D1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 amt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910140" cy="6858000"/>
          </a:xfrm>
          <a:prstGeom prst="rect">
            <a:avLst/>
          </a:prstGeom>
          <a:noFill/>
        </p:spPr>
      </p:pic>
      <p:grpSp>
        <p:nvGrpSpPr>
          <p:cNvPr id="11" name="Groupe 10">
            <a:extLst>
              <a:ext uri="{FF2B5EF4-FFF2-40B4-BE49-F238E27FC236}">
                <a16:creationId xmlns:a16="http://schemas.microsoft.com/office/drawing/2014/main" id="{FF5635A5-3C50-42D8-B3D8-8B635F725C39}"/>
              </a:ext>
            </a:extLst>
          </p:cNvPr>
          <p:cNvGrpSpPr/>
          <p:nvPr userDrawn="1"/>
        </p:nvGrpSpPr>
        <p:grpSpPr>
          <a:xfrm>
            <a:off x="1019175" y="0"/>
            <a:ext cx="11201402" cy="908721"/>
            <a:chOff x="1019175" y="0"/>
            <a:chExt cx="11201402" cy="908721"/>
          </a:xfrm>
        </p:grpSpPr>
        <p:sp>
          <p:nvSpPr>
            <p:cNvPr id="5" name="Title 14">
              <a:extLst>
                <a:ext uri="{FF2B5EF4-FFF2-40B4-BE49-F238E27FC236}">
                  <a16:creationId xmlns:a16="http://schemas.microsoft.com/office/drawing/2014/main" id="{2A7EA375-D704-4972-8953-CB2468403FDA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1019175" y="1"/>
              <a:ext cx="11201402" cy="908720"/>
            </a:xfrm>
            <a:prstGeom prst="rect">
              <a:avLst/>
            </a:prstGeom>
            <a:solidFill>
              <a:schemeClr val="accent2"/>
            </a:solidFill>
            <a:effectLst/>
          </p:spPr>
          <p:txBody>
            <a:bodyPr vert="horz" wrap="square" lIns="180000" tIns="0" rIns="0" bIns="0" rtlCol="0" anchor="ctr" anchorCtr="0">
              <a:noAutofit/>
            </a:bodyPr>
            <a:lstStyle/>
            <a:p>
              <a:pPr marL="106363" marR="0" lvl="0" algn="l" defTabSz="914318" rtl="0" eaLnBrk="1" fontAlgn="auto" latinLnBrk="0" hangingPunct="1">
                <a:lnSpc>
                  <a:spcPct val="8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defRPr/>
              </a:pPr>
              <a:endParaRPr kumimoji="0" lang="fr-FR" sz="3200" i="0" u="none" strike="noStrike" kern="1200" cap="none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Quicksand Regular"/>
                <a:ea typeface="Montserrat" charset="0"/>
                <a:cs typeface="Quicksand Regular"/>
              </a:endParaRPr>
            </a:p>
          </p:txBody>
        </p:sp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3384C229-CE54-4E8B-93E8-3ADDC9971E9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print">
              <a:alphaModFix amt="5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012790" y="0"/>
              <a:ext cx="5179210" cy="900953"/>
            </a:xfrm>
            <a:prstGeom prst="rect">
              <a:avLst/>
            </a:prstGeom>
          </p:spPr>
        </p:pic>
      </p:grpSp>
      <p:sp>
        <p:nvSpPr>
          <p:cNvPr id="2" name="Titre 1">
            <a:extLst>
              <a:ext uri="{FF2B5EF4-FFF2-40B4-BE49-F238E27FC236}">
                <a16:creationId xmlns:a16="http://schemas.microsoft.com/office/drawing/2014/main" id="{CBFB9E99-69A9-495B-9EC6-4C6FB86A8B6D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1019175" y="10547"/>
            <a:ext cx="9613329" cy="890406"/>
          </a:xfrm>
          <a:prstGeom prst="rect">
            <a:avLst/>
          </a:prstGeom>
        </p:spPr>
        <p:txBody>
          <a:bodyPr lIns="288000" tIns="72000" bIns="0" anchor="ctr"/>
          <a:lstStyle>
            <a:lvl1pPr>
              <a:defRPr kumimoji="0" lang="fr-FR" sz="3200" i="0" u="none" strike="noStrike" kern="1200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Quicksand Regular"/>
                <a:ea typeface="Montserrat" charset="0"/>
                <a:cs typeface="Quicksand Regular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7" name="Espace réservé du graphique 6">
            <a:extLst>
              <a:ext uri="{FF2B5EF4-FFF2-40B4-BE49-F238E27FC236}">
                <a16:creationId xmlns:a16="http://schemas.microsoft.com/office/drawing/2014/main" id="{6775F5F6-4AEF-400E-82E5-5B4E6079B9DF}"/>
              </a:ext>
            </a:extLst>
          </p:cNvPr>
          <p:cNvSpPr>
            <a:spLocks noGrp="1"/>
          </p:cNvSpPr>
          <p:nvPr>
            <p:ph type="chart" sz="quarter" idx="12"/>
          </p:nvPr>
        </p:nvSpPr>
        <p:spPr>
          <a:xfrm>
            <a:off x="1019176" y="1268760"/>
            <a:ext cx="10161588" cy="4897090"/>
          </a:xfrm>
          <a:prstGeom prst="rect">
            <a:avLst/>
          </a:prstGeom>
        </p:spPr>
        <p:txBody>
          <a:bodyPr/>
          <a:lstStyle/>
          <a:p>
            <a:r>
              <a:rPr lang="fr-FR"/>
              <a:t>Cliquez sur l'icône pour ajouter un graphique</a:t>
            </a:r>
            <a:endParaRPr lang="fr-FR" dirty="0"/>
          </a:p>
        </p:txBody>
      </p:sp>
      <p:pic>
        <p:nvPicPr>
          <p:cNvPr id="9" name="iednewblue.png" descr="/Users/rp2f/Dropbox/RP2F/IED/1_branding/1_logo/Prez/mat/iednewblue.png">
            <a:extLst>
              <a:ext uri="{FF2B5EF4-FFF2-40B4-BE49-F238E27FC236}">
                <a16:creationId xmlns:a16="http://schemas.microsoft.com/office/drawing/2014/main" id="{3609E6F1-8A52-41F7-B8B9-1202221274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8825" y="6417376"/>
            <a:ext cx="1728000" cy="3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10092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Table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1B6070ED-F206-418F-B357-451BA576D1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 amt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910140" cy="6858000"/>
          </a:xfrm>
          <a:prstGeom prst="rect">
            <a:avLst/>
          </a:prstGeom>
          <a:noFill/>
        </p:spPr>
      </p:pic>
      <p:grpSp>
        <p:nvGrpSpPr>
          <p:cNvPr id="11" name="Groupe 10">
            <a:extLst>
              <a:ext uri="{FF2B5EF4-FFF2-40B4-BE49-F238E27FC236}">
                <a16:creationId xmlns:a16="http://schemas.microsoft.com/office/drawing/2014/main" id="{FF5635A5-3C50-42D8-B3D8-8B635F725C39}"/>
              </a:ext>
            </a:extLst>
          </p:cNvPr>
          <p:cNvGrpSpPr/>
          <p:nvPr userDrawn="1"/>
        </p:nvGrpSpPr>
        <p:grpSpPr>
          <a:xfrm>
            <a:off x="1019175" y="0"/>
            <a:ext cx="11201402" cy="908721"/>
            <a:chOff x="1019175" y="0"/>
            <a:chExt cx="11201402" cy="908721"/>
          </a:xfrm>
        </p:grpSpPr>
        <p:sp>
          <p:nvSpPr>
            <p:cNvPr id="5" name="Title 14">
              <a:extLst>
                <a:ext uri="{FF2B5EF4-FFF2-40B4-BE49-F238E27FC236}">
                  <a16:creationId xmlns:a16="http://schemas.microsoft.com/office/drawing/2014/main" id="{2A7EA375-D704-4972-8953-CB2468403FDA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1019175" y="1"/>
              <a:ext cx="11201402" cy="908720"/>
            </a:xfrm>
            <a:prstGeom prst="rect">
              <a:avLst/>
            </a:prstGeom>
            <a:solidFill>
              <a:schemeClr val="accent2"/>
            </a:solidFill>
            <a:effectLst/>
          </p:spPr>
          <p:txBody>
            <a:bodyPr vert="horz" wrap="square" lIns="180000" tIns="0" rIns="0" bIns="0" rtlCol="0" anchor="ctr" anchorCtr="0">
              <a:noAutofit/>
            </a:bodyPr>
            <a:lstStyle/>
            <a:p>
              <a:pPr marL="106363" marR="0" lvl="0" algn="l" defTabSz="914318" rtl="0" eaLnBrk="1" fontAlgn="auto" latinLnBrk="0" hangingPunct="1">
                <a:lnSpc>
                  <a:spcPct val="8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defRPr/>
              </a:pPr>
              <a:endParaRPr kumimoji="0" lang="fr-FR" sz="3200" i="0" u="none" strike="noStrike" kern="1200" cap="none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Quicksand Regular"/>
                <a:ea typeface="Montserrat" charset="0"/>
                <a:cs typeface="Quicksand Regular"/>
              </a:endParaRPr>
            </a:p>
          </p:txBody>
        </p:sp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3384C229-CE54-4E8B-93E8-3ADDC9971E9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print">
              <a:alphaModFix amt="5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012790" y="0"/>
              <a:ext cx="5179210" cy="900953"/>
            </a:xfrm>
            <a:prstGeom prst="rect">
              <a:avLst/>
            </a:prstGeom>
          </p:spPr>
        </p:pic>
      </p:grpSp>
      <p:sp>
        <p:nvSpPr>
          <p:cNvPr id="2" name="Titre 1">
            <a:extLst>
              <a:ext uri="{FF2B5EF4-FFF2-40B4-BE49-F238E27FC236}">
                <a16:creationId xmlns:a16="http://schemas.microsoft.com/office/drawing/2014/main" id="{CBFB9E99-69A9-495B-9EC6-4C6FB86A8B6D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1019175" y="10547"/>
            <a:ext cx="9613329" cy="890406"/>
          </a:xfrm>
          <a:prstGeom prst="rect">
            <a:avLst/>
          </a:prstGeom>
        </p:spPr>
        <p:txBody>
          <a:bodyPr lIns="288000" tIns="72000" bIns="0" anchor="ctr"/>
          <a:lstStyle>
            <a:lvl1pPr>
              <a:defRPr kumimoji="0" lang="fr-FR" sz="3200" i="0" u="none" strike="noStrike" kern="1200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Quicksand Regular"/>
                <a:ea typeface="Montserrat" charset="0"/>
                <a:cs typeface="Quicksand Regular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557D5161-D314-4293-A7C9-C76263F53BF4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1019175" y="1124744"/>
            <a:ext cx="10153649" cy="720675"/>
          </a:xfrm>
          <a:prstGeom prst="rect">
            <a:avLst/>
          </a:prstGeom>
        </p:spPr>
        <p:txBody>
          <a:bodyPr lIns="0"/>
          <a:lstStyle>
            <a:lvl1pPr>
              <a:defRPr lang="fr-FR" sz="2800" kern="1200" spc="0" baseline="0" dirty="0" smtClean="0">
                <a:solidFill>
                  <a:srgbClr val="0B0146"/>
                </a:solidFill>
                <a:latin typeface="Quicksand SemiBold" pitchFamily="2" charset="0"/>
                <a:ea typeface="+mj-ea"/>
                <a:cs typeface="Quicksand SemiBold" pitchFamily="2" charset="0"/>
              </a:defRPr>
            </a:lvl1pPr>
            <a:lvl2pPr marL="342900" indent="-342900">
              <a:buFontTx/>
              <a:buBlip>
                <a:blip r:embed="rId4"/>
              </a:buBlip>
              <a:defRPr lang="fr-FR" sz="2400" kern="1200" spc="0" baseline="0" dirty="0" smtClean="0">
                <a:solidFill>
                  <a:schemeClr val="tx2"/>
                </a:solidFill>
                <a:latin typeface="Work Sans Regular" pitchFamily="2" charset="0"/>
                <a:ea typeface="+mj-ea"/>
                <a:cs typeface="Work Sans Regular" pitchFamily="2" charset="0"/>
              </a:defRPr>
            </a:lvl2pPr>
            <a:lvl3pPr marL="645750" indent="-285750">
              <a:buClr>
                <a:schemeClr val="accent2"/>
              </a:buClr>
              <a:buSzPct val="100000"/>
              <a:buFont typeface="Work Sans Light" pitchFamily="2" charset="0"/>
              <a:buChar char="⚫"/>
              <a:defRPr lang="fr-FR" sz="1800" kern="1200" spc="0" baseline="0" dirty="0" smtClean="0">
                <a:solidFill>
                  <a:schemeClr val="tx2"/>
                </a:solidFill>
                <a:latin typeface="Work Sans Regular" pitchFamily="2" charset="0"/>
                <a:ea typeface="+mj-ea"/>
                <a:cs typeface="Work Sans Regular" pitchFamily="2" charset="0"/>
              </a:defRPr>
            </a:lvl3pPr>
            <a:lvl4pPr marL="648000">
              <a:defRPr sz="1800">
                <a:solidFill>
                  <a:schemeClr val="tx2"/>
                </a:solidFill>
              </a:defRPr>
            </a:lvl4pPr>
            <a:lvl5pPr marL="648000">
              <a:defRPr sz="1800">
                <a:solidFill>
                  <a:schemeClr val="tx2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15" name="Espace réservé du tableau 14">
            <a:extLst>
              <a:ext uri="{FF2B5EF4-FFF2-40B4-BE49-F238E27FC236}">
                <a16:creationId xmlns:a16="http://schemas.microsoft.com/office/drawing/2014/main" id="{5DC8ABC3-5D01-4CF5-A266-A442BDEC68CF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>
          <a:xfrm>
            <a:off x="1019175" y="2014538"/>
            <a:ext cx="10153650" cy="4395787"/>
          </a:xfrm>
          <a:prstGeom prst="rect">
            <a:avLst/>
          </a:prstGeom>
        </p:spPr>
        <p:txBody>
          <a:bodyPr/>
          <a:lstStyle/>
          <a:p>
            <a:r>
              <a:rPr lang="fr-FR"/>
              <a:t>Cliquez sur l'icône pour ajouter un tableau</a:t>
            </a:r>
            <a:endParaRPr lang="fr-FR" dirty="0"/>
          </a:p>
        </p:txBody>
      </p:sp>
      <p:pic>
        <p:nvPicPr>
          <p:cNvPr id="12" name="iednewblue.png" descr="/Users/rp2f/Dropbox/RP2F/IED/1_branding/1_logo/Prez/mat/iednewblue.png">
            <a:extLst>
              <a:ext uri="{FF2B5EF4-FFF2-40B4-BE49-F238E27FC236}">
                <a16:creationId xmlns:a16="http://schemas.microsoft.com/office/drawing/2014/main" id="{D71C9279-DB8F-48DE-B3EF-5B67F0DC1B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8825" y="6417376"/>
            <a:ext cx="1728000" cy="3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61851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Smart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1B6070ED-F206-418F-B357-451BA576D1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 amt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910140" cy="6858000"/>
          </a:xfrm>
          <a:prstGeom prst="rect">
            <a:avLst/>
          </a:prstGeom>
          <a:noFill/>
        </p:spPr>
      </p:pic>
      <p:grpSp>
        <p:nvGrpSpPr>
          <p:cNvPr id="11" name="Groupe 10">
            <a:extLst>
              <a:ext uri="{FF2B5EF4-FFF2-40B4-BE49-F238E27FC236}">
                <a16:creationId xmlns:a16="http://schemas.microsoft.com/office/drawing/2014/main" id="{FF5635A5-3C50-42D8-B3D8-8B635F725C39}"/>
              </a:ext>
            </a:extLst>
          </p:cNvPr>
          <p:cNvGrpSpPr/>
          <p:nvPr userDrawn="1"/>
        </p:nvGrpSpPr>
        <p:grpSpPr>
          <a:xfrm>
            <a:off x="1019175" y="0"/>
            <a:ext cx="11201402" cy="908721"/>
            <a:chOff x="1019175" y="0"/>
            <a:chExt cx="11201402" cy="908721"/>
          </a:xfrm>
        </p:grpSpPr>
        <p:sp>
          <p:nvSpPr>
            <p:cNvPr id="5" name="Title 14">
              <a:extLst>
                <a:ext uri="{FF2B5EF4-FFF2-40B4-BE49-F238E27FC236}">
                  <a16:creationId xmlns:a16="http://schemas.microsoft.com/office/drawing/2014/main" id="{2A7EA375-D704-4972-8953-CB2468403FDA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1019175" y="1"/>
              <a:ext cx="11201402" cy="908720"/>
            </a:xfrm>
            <a:prstGeom prst="rect">
              <a:avLst/>
            </a:prstGeom>
            <a:solidFill>
              <a:schemeClr val="accent2"/>
            </a:solidFill>
            <a:effectLst/>
          </p:spPr>
          <p:txBody>
            <a:bodyPr vert="horz" wrap="square" lIns="180000" tIns="0" rIns="0" bIns="0" rtlCol="0" anchor="ctr" anchorCtr="0">
              <a:noAutofit/>
            </a:bodyPr>
            <a:lstStyle/>
            <a:p>
              <a:pPr marL="106363" marR="0" lvl="0" algn="l" defTabSz="914318" rtl="0" eaLnBrk="1" fontAlgn="auto" latinLnBrk="0" hangingPunct="1">
                <a:lnSpc>
                  <a:spcPct val="8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defRPr/>
              </a:pPr>
              <a:endParaRPr kumimoji="0" lang="fr-FR" sz="3200" i="0" u="none" strike="noStrike" kern="1200" cap="none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Quicksand Regular"/>
                <a:ea typeface="Montserrat" charset="0"/>
                <a:cs typeface="Quicksand Regular"/>
              </a:endParaRPr>
            </a:p>
          </p:txBody>
        </p:sp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3384C229-CE54-4E8B-93E8-3ADDC9971E9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print">
              <a:alphaModFix amt="5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012790" y="0"/>
              <a:ext cx="5179210" cy="900953"/>
            </a:xfrm>
            <a:prstGeom prst="rect">
              <a:avLst/>
            </a:prstGeom>
          </p:spPr>
        </p:pic>
      </p:grpSp>
      <p:sp>
        <p:nvSpPr>
          <p:cNvPr id="2" name="Titre 1">
            <a:extLst>
              <a:ext uri="{FF2B5EF4-FFF2-40B4-BE49-F238E27FC236}">
                <a16:creationId xmlns:a16="http://schemas.microsoft.com/office/drawing/2014/main" id="{CBFB9E99-69A9-495B-9EC6-4C6FB86A8B6D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1019175" y="10547"/>
            <a:ext cx="9613329" cy="890406"/>
          </a:xfrm>
          <a:prstGeom prst="rect">
            <a:avLst/>
          </a:prstGeom>
        </p:spPr>
        <p:txBody>
          <a:bodyPr lIns="288000" tIns="72000" bIns="0" anchor="ctr"/>
          <a:lstStyle>
            <a:lvl1pPr>
              <a:defRPr kumimoji="0" lang="fr-FR" sz="3200" i="0" u="none" strike="noStrike" kern="1200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Quicksand Regular"/>
                <a:ea typeface="Montserrat" charset="0"/>
                <a:cs typeface="Quicksand Regular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557D5161-D314-4293-A7C9-C76263F53BF4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1019175" y="1124744"/>
            <a:ext cx="10153649" cy="720675"/>
          </a:xfrm>
          <a:prstGeom prst="rect">
            <a:avLst/>
          </a:prstGeom>
        </p:spPr>
        <p:txBody>
          <a:bodyPr lIns="0"/>
          <a:lstStyle>
            <a:lvl1pPr>
              <a:defRPr lang="fr-FR" sz="2800" kern="1200" spc="0" baseline="0" dirty="0" smtClean="0">
                <a:solidFill>
                  <a:srgbClr val="0B0146"/>
                </a:solidFill>
                <a:latin typeface="Quicksand SemiBold" pitchFamily="2" charset="0"/>
                <a:ea typeface="+mj-ea"/>
                <a:cs typeface="Quicksand SemiBold" pitchFamily="2" charset="0"/>
              </a:defRPr>
            </a:lvl1pPr>
            <a:lvl2pPr marL="342900" indent="-342900">
              <a:buFontTx/>
              <a:buBlip>
                <a:blip r:embed="rId4"/>
              </a:buBlip>
              <a:defRPr lang="fr-FR" sz="2400" kern="1200" spc="0" baseline="0" dirty="0" smtClean="0">
                <a:solidFill>
                  <a:schemeClr val="tx2"/>
                </a:solidFill>
                <a:latin typeface="Work Sans Regular" pitchFamily="2" charset="0"/>
                <a:ea typeface="+mj-ea"/>
                <a:cs typeface="Work Sans Regular" pitchFamily="2" charset="0"/>
              </a:defRPr>
            </a:lvl2pPr>
            <a:lvl3pPr marL="645750" indent="-285750">
              <a:buClr>
                <a:schemeClr val="accent2"/>
              </a:buClr>
              <a:buSzPct val="100000"/>
              <a:buFont typeface="Work Sans Light" pitchFamily="2" charset="0"/>
              <a:buChar char="⚫"/>
              <a:defRPr lang="fr-FR" sz="1800" kern="1200" spc="0" baseline="0" dirty="0" smtClean="0">
                <a:solidFill>
                  <a:schemeClr val="tx2"/>
                </a:solidFill>
                <a:latin typeface="Work Sans Regular" pitchFamily="2" charset="0"/>
                <a:ea typeface="+mj-ea"/>
                <a:cs typeface="Work Sans Regular" pitchFamily="2" charset="0"/>
              </a:defRPr>
            </a:lvl3pPr>
            <a:lvl4pPr marL="648000">
              <a:defRPr sz="1800">
                <a:solidFill>
                  <a:schemeClr val="tx2"/>
                </a:solidFill>
              </a:defRPr>
            </a:lvl4pPr>
            <a:lvl5pPr marL="648000">
              <a:defRPr sz="1800">
                <a:solidFill>
                  <a:schemeClr val="tx2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7" name="Espace réservé du graphique SmartArt 6">
            <a:extLst>
              <a:ext uri="{FF2B5EF4-FFF2-40B4-BE49-F238E27FC236}">
                <a16:creationId xmlns:a16="http://schemas.microsoft.com/office/drawing/2014/main" id="{B660A98C-E331-4763-8F30-D55992D0DD9B}"/>
              </a:ext>
            </a:extLst>
          </p:cNvPr>
          <p:cNvSpPr>
            <a:spLocks noGrp="1"/>
          </p:cNvSpPr>
          <p:nvPr>
            <p:ph type="dgm" sz="quarter" idx="12"/>
          </p:nvPr>
        </p:nvSpPr>
        <p:spPr>
          <a:xfrm>
            <a:off x="1019175" y="2060575"/>
            <a:ext cx="10153650" cy="4105275"/>
          </a:xfrm>
          <a:prstGeom prst="rect">
            <a:avLst/>
          </a:prstGeom>
        </p:spPr>
        <p:txBody>
          <a:bodyPr/>
          <a:lstStyle/>
          <a:p>
            <a:r>
              <a:rPr lang="fr-FR"/>
              <a:t>Cliquez sur l'icône pour ajouter un graphique SmartArt</a:t>
            </a:r>
          </a:p>
        </p:txBody>
      </p:sp>
      <p:pic>
        <p:nvPicPr>
          <p:cNvPr id="12" name="iednewblue.png" descr="/Users/rp2f/Dropbox/RP2F/IED/1_branding/1_logo/Prez/mat/iednewblue.png">
            <a:extLst>
              <a:ext uri="{FF2B5EF4-FFF2-40B4-BE49-F238E27FC236}">
                <a16:creationId xmlns:a16="http://schemas.microsoft.com/office/drawing/2014/main" id="{C9C58912-BF25-4942-BDC8-F055F4D770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8825" y="6417376"/>
            <a:ext cx="1728000" cy="3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58548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24">
            <a:extLst>
              <a:ext uri="{FF2B5EF4-FFF2-40B4-BE49-F238E27FC236}">
                <a16:creationId xmlns:a16="http://schemas.microsoft.com/office/drawing/2014/main" id="{0270BDE7-DE21-4C4A-B0A1-6D5EC3156B50}"/>
              </a:ext>
            </a:extLst>
          </p:cNvPr>
          <p:cNvSpPr txBox="1">
            <a:spLocks/>
          </p:cNvSpPr>
          <p:nvPr userDrawn="1"/>
        </p:nvSpPr>
        <p:spPr>
          <a:xfrm>
            <a:off x="-1" y="6525344"/>
            <a:ext cx="1019175" cy="332655"/>
          </a:xfrm>
          <a:prstGeom prst="rect">
            <a:avLst/>
          </a:prstGeom>
          <a:solidFill>
            <a:srgbClr val="0B014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33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6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3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9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6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2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9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5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2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36C48702-E445-134E-B960-6F692773524F}" type="slidenum">
              <a:rPr lang="fr-FR" sz="1200" b="1" i="0" noProof="0" smtClean="0">
                <a:solidFill>
                  <a:schemeClr val="bg1"/>
                </a:solidFill>
                <a:latin typeface="Quicksand Regular"/>
                <a:ea typeface="Open Sans SemiBold" charset="0"/>
                <a:cs typeface="Quicksand Regular"/>
              </a:rPr>
              <a:pPr algn="ctr"/>
              <a:t>‹N°›</a:t>
            </a:fld>
            <a:endParaRPr lang="fr-FR" sz="1200" b="1" i="0" noProof="0" dirty="0">
              <a:solidFill>
                <a:schemeClr val="bg1"/>
              </a:solidFill>
              <a:latin typeface="Quicksand Regular"/>
              <a:ea typeface="Open Sans SemiBold" charset="0"/>
              <a:cs typeface="Quicksand Regular"/>
            </a:endParaRPr>
          </a:p>
        </p:txBody>
      </p:sp>
    </p:spTree>
    <p:extLst>
      <p:ext uri="{BB962C8B-B14F-4D97-AF65-F5344CB8AC3E}">
        <p14:creationId xmlns:p14="http://schemas.microsoft.com/office/powerpoint/2010/main" val="1377184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2" r:id="rId1"/>
    <p:sldLayoutId id="2147484054" r:id="rId2"/>
    <p:sldLayoutId id="2147484055" r:id="rId3"/>
    <p:sldLayoutId id="2147484056" r:id="rId4"/>
    <p:sldLayoutId id="2147484058" r:id="rId5"/>
    <p:sldLayoutId id="2147484061" r:id="rId6"/>
    <p:sldLayoutId id="2147484062" r:id="rId7"/>
    <p:sldLayoutId id="2147484063" r:id="rId8"/>
    <p:sldLayoutId id="2147484064" r:id="rId9"/>
    <p:sldLayoutId id="2147484059" r:id="rId10"/>
    <p:sldLayoutId id="2147484065" r:id="rId11"/>
    <p:sldLayoutId id="2147484066" r:id="rId12"/>
    <p:sldLayoutId id="2147484067" r:id="rId13"/>
    <p:sldLayoutId id="2147484068" r:id="rId14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hf hdr="0" ftr="0" dt="0"/>
  <p:txStyles>
    <p:titleStyle>
      <a:lvl1pPr algn="l" defTabSz="914318" rtl="0" eaLnBrk="1" latinLnBrk="0" hangingPunct="1">
        <a:lnSpc>
          <a:spcPct val="80000"/>
        </a:lnSpc>
        <a:spcBef>
          <a:spcPct val="0"/>
        </a:spcBef>
        <a:buNone/>
        <a:defRPr sz="3600" b="0" i="0" kern="1200" spc="0" baseline="0">
          <a:solidFill>
            <a:srgbClr val="0B0146"/>
          </a:solidFill>
          <a:latin typeface="Quicksand Regular"/>
          <a:ea typeface="Montserrat" charset="0"/>
          <a:cs typeface="Quicksand Regular"/>
        </a:defRPr>
      </a:lvl1pPr>
    </p:titleStyle>
    <p:bodyStyle>
      <a:lvl1pPr marL="0" indent="0" algn="l" defTabSz="914318" rtl="0" eaLnBrk="1" latinLnBrk="0" hangingPunct="1">
        <a:lnSpc>
          <a:spcPct val="150000"/>
        </a:lnSpc>
        <a:spcBef>
          <a:spcPts val="1000"/>
        </a:spcBef>
        <a:buFont typeface="Arial" panose="020B0604020202020204" pitchFamily="34" charset="0"/>
        <a:buNone/>
        <a:defRPr sz="2800" kern="1200" spc="0">
          <a:solidFill>
            <a:schemeClr val="tx1"/>
          </a:solidFill>
          <a:latin typeface="Work Sans Regular"/>
          <a:ea typeface="+mn-ea"/>
          <a:cs typeface="Work Sans Regular"/>
        </a:defRPr>
      </a:lvl1pPr>
      <a:lvl2pPr marL="0" indent="0" algn="l" defTabSz="914318" rtl="0" eaLnBrk="1" latinLnBrk="0" hangingPunct="1">
        <a:lnSpc>
          <a:spcPct val="150000"/>
        </a:lnSpc>
        <a:spcBef>
          <a:spcPts val="499"/>
        </a:spcBef>
        <a:buFont typeface="Arial" panose="020B0604020202020204" pitchFamily="34" charset="0"/>
        <a:buNone/>
        <a:defRPr sz="1800" kern="1200" spc="0">
          <a:solidFill>
            <a:schemeClr val="tx1"/>
          </a:solidFill>
          <a:latin typeface="Work Sans Regular"/>
          <a:ea typeface="+mn-ea"/>
          <a:cs typeface="Work Sans Regular"/>
        </a:defRPr>
      </a:lvl2pPr>
      <a:lvl3pPr marL="0" indent="0" algn="l" defTabSz="914318" rtl="0" eaLnBrk="1" latinLnBrk="0" hangingPunct="1">
        <a:lnSpc>
          <a:spcPct val="150000"/>
        </a:lnSpc>
        <a:spcBef>
          <a:spcPts val="499"/>
        </a:spcBef>
        <a:buFont typeface="Arial" panose="020B0604020202020204" pitchFamily="34" charset="0"/>
        <a:buNone/>
        <a:defRPr sz="1200" kern="1200" spc="0">
          <a:solidFill>
            <a:schemeClr val="tx1"/>
          </a:solidFill>
          <a:latin typeface="Work Sans Regular"/>
          <a:ea typeface="+mn-ea"/>
          <a:cs typeface="Work Sans Regular"/>
        </a:defRPr>
      </a:lvl3pPr>
      <a:lvl4pPr marL="0" indent="0" algn="l" defTabSz="914318" rtl="0" eaLnBrk="1" latinLnBrk="0" hangingPunct="1">
        <a:lnSpc>
          <a:spcPct val="150000"/>
        </a:lnSpc>
        <a:spcBef>
          <a:spcPts val="499"/>
        </a:spcBef>
        <a:buFont typeface="Arial" panose="020B0604020202020204" pitchFamily="34" charset="0"/>
        <a:buNone/>
        <a:defRPr sz="1000" kern="1200" spc="0">
          <a:solidFill>
            <a:schemeClr val="tx1">
              <a:alpha val="70000"/>
            </a:schemeClr>
          </a:solidFill>
          <a:latin typeface="Work Sans Regular"/>
          <a:ea typeface="+mn-ea"/>
          <a:cs typeface="Work Sans Regular"/>
        </a:defRPr>
      </a:lvl4pPr>
      <a:lvl5pPr marL="0" indent="0" algn="l" defTabSz="914318" rtl="0" eaLnBrk="1" latinLnBrk="0" hangingPunct="1">
        <a:lnSpc>
          <a:spcPct val="150000"/>
        </a:lnSpc>
        <a:spcBef>
          <a:spcPts val="499"/>
        </a:spcBef>
        <a:buFont typeface="Arial" panose="020B0604020202020204" pitchFamily="34" charset="0"/>
        <a:buNone/>
        <a:defRPr sz="1000" kern="1200" spc="0" baseline="0">
          <a:solidFill>
            <a:schemeClr val="tx1">
              <a:alpha val="50000"/>
            </a:schemeClr>
          </a:solidFill>
          <a:latin typeface="Work Sans Regular"/>
          <a:ea typeface="+mn-ea"/>
          <a:cs typeface="Work Sans Regular"/>
        </a:defRPr>
      </a:lvl5pPr>
      <a:lvl6pPr marL="2514374" indent="-228580" algn="l" defTabSz="914318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34" indent="-228580" algn="l" defTabSz="914318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92" indent="-228580" algn="l" defTabSz="914318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50" indent="-228580" algn="l" defTabSz="914318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9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18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78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36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94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53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12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71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0" pos="5155" userDrawn="1">
          <p15:clr>
            <a:srgbClr val="F26B43"/>
          </p15:clr>
        </p15:guide>
        <p15:guide id="1" orient="horz" pos="2160">
          <p15:clr>
            <a:srgbClr val="F26B43"/>
          </p15:clr>
        </p15:guide>
        <p15:guide id="14" orient="horz" pos="346" userDrawn="1">
          <p15:clr>
            <a:srgbClr val="F26B43"/>
          </p15:clr>
        </p15:guide>
        <p15:guide id="27" orient="horz" pos="3952" userDrawn="1">
          <p15:clr>
            <a:srgbClr val="F26B43"/>
          </p15:clr>
        </p15:guide>
        <p15:guide id="28" pos="642" userDrawn="1">
          <p15:clr>
            <a:srgbClr val="F26B43"/>
          </p15:clr>
        </p15:guide>
        <p15:guide id="29" pos="7038" userDrawn="1">
          <p15:clr>
            <a:srgbClr val="F26B43"/>
          </p15:clr>
        </p15:guide>
        <p15:guide id="44">
          <p15:clr>
            <a:srgbClr val="F26B43"/>
          </p15:clr>
        </p15:guide>
        <p15:guide id="45" pos="7680">
          <p15:clr>
            <a:srgbClr val="F26B43"/>
          </p15:clr>
        </p15:guide>
        <p15:guide id="46" orient="horz">
          <p15:clr>
            <a:srgbClr val="F26B43"/>
          </p15:clr>
        </p15:guide>
        <p15:guide id="47" orient="horz" pos="4320">
          <p15:clr>
            <a:srgbClr val="F26B43"/>
          </p15:clr>
        </p15:guide>
        <p15:guide id="48" pos="1255" userDrawn="1">
          <p15:clr>
            <a:srgbClr val="F26B43"/>
          </p15:clr>
        </p15:guide>
        <p15:guide id="51" orient="horz" pos="709" userDrawn="1">
          <p15:clr>
            <a:srgbClr val="F26B43"/>
          </p15:clr>
        </p15:guide>
        <p15:guide id="52" pos="1890" userDrawn="1">
          <p15:clr>
            <a:srgbClr val="F26B43"/>
          </p15:clr>
        </p15:guide>
        <p15:guide id="53" pos="5382" userDrawn="1">
          <p15:clr>
            <a:srgbClr val="F26B43"/>
          </p15:clr>
        </p15:guide>
        <p15:guide id="54" pos="5609" userDrawn="1">
          <p15:clr>
            <a:srgbClr val="F26B43"/>
          </p15:clr>
        </p15:guide>
        <p15:guide id="55" pos="2525" userDrawn="1">
          <p15:clr>
            <a:srgbClr val="F26B43"/>
          </p15:clr>
        </p15:guide>
        <p15:guide id="56" pos="3160" userDrawn="1">
          <p15:clr>
            <a:srgbClr val="F26B43"/>
          </p15:clr>
        </p15:guide>
        <p15:guide id="57" pos="3795" userDrawn="1">
          <p15:clr>
            <a:srgbClr val="F26B43"/>
          </p15:clr>
        </p15:guide>
        <p15:guide id="58" pos="4430" userDrawn="1">
          <p15:clr>
            <a:srgbClr val="F26B43"/>
          </p15:clr>
        </p15:guide>
        <p15:guide id="59" orient="horz" pos="1071" userDrawn="1">
          <p15:clr>
            <a:srgbClr val="F26B43"/>
          </p15:clr>
        </p15:guide>
        <p15:guide id="60" orient="horz" pos="143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4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13" Type="http://schemas.openxmlformats.org/officeDocument/2006/relationships/image" Target="../media/image53.png"/><Relationship Id="rId3" Type="http://schemas.openxmlformats.org/officeDocument/2006/relationships/tags" Target="../tags/tag27.xml"/><Relationship Id="rId7" Type="http://schemas.openxmlformats.org/officeDocument/2006/relationships/image" Target="../media/image48.png"/><Relationship Id="rId12" Type="http://schemas.microsoft.com/office/2007/relationships/hdphoto" Target="../media/hdphoto5.wdp"/><Relationship Id="rId2" Type="http://schemas.openxmlformats.org/officeDocument/2006/relationships/tags" Target="../tags/tag26.xml"/><Relationship Id="rId16" Type="http://schemas.openxmlformats.org/officeDocument/2006/relationships/image" Target="../media/image56.svg"/><Relationship Id="rId1" Type="http://schemas.openxmlformats.org/officeDocument/2006/relationships/tags" Target="../tags/tag25.xml"/><Relationship Id="rId6" Type="http://schemas.openxmlformats.org/officeDocument/2006/relationships/notesSlide" Target="../notesSlides/notesSlide6.xml"/><Relationship Id="rId11" Type="http://schemas.openxmlformats.org/officeDocument/2006/relationships/image" Target="../media/image52.png"/><Relationship Id="rId5" Type="http://schemas.openxmlformats.org/officeDocument/2006/relationships/slideLayout" Target="../slideLayouts/slideLayout4.xml"/><Relationship Id="rId15" Type="http://schemas.openxmlformats.org/officeDocument/2006/relationships/image" Target="../media/image55.png"/><Relationship Id="rId10" Type="http://schemas.openxmlformats.org/officeDocument/2006/relationships/image" Target="../media/image51.jpeg"/><Relationship Id="rId4" Type="http://schemas.openxmlformats.org/officeDocument/2006/relationships/tags" Target="../tags/tag28.xml"/><Relationship Id="rId9" Type="http://schemas.openxmlformats.org/officeDocument/2006/relationships/image" Target="../media/image50.png"/><Relationship Id="rId14" Type="http://schemas.openxmlformats.org/officeDocument/2006/relationships/image" Target="../media/image54.sv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9.xml"/><Relationship Id="rId5" Type="http://schemas.openxmlformats.org/officeDocument/2006/relationships/image" Target="../media/image64.emf"/><Relationship Id="rId4" Type="http://schemas.openxmlformats.org/officeDocument/2006/relationships/image" Target="../media/image63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8.png"/><Relationship Id="rId4" Type="http://schemas.openxmlformats.org/officeDocument/2006/relationships/image" Target="../media/image6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1.jpeg"/><Relationship Id="rId4" Type="http://schemas.microsoft.com/office/2007/relationships/hdphoto" Target="../media/hdphoto6.wdp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eg"/><Relationship Id="rId13" Type="http://schemas.openxmlformats.org/officeDocument/2006/relationships/image" Target="../media/image86.jpeg"/><Relationship Id="rId18" Type="http://schemas.openxmlformats.org/officeDocument/2006/relationships/image" Target="../media/image91.jpeg"/><Relationship Id="rId3" Type="http://schemas.microsoft.com/office/2007/relationships/hdphoto" Target="../media/hdphoto7.wdp"/><Relationship Id="rId7" Type="http://schemas.openxmlformats.org/officeDocument/2006/relationships/image" Target="../media/image80.jpeg"/><Relationship Id="rId12" Type="http://schemas.openxmlformats.org/officeDocument/2006/relationships/image" Target="../media/image85.jpeg"/><Relationship Id="rId17" Type="http://schemas.openxmlformats.org/officeDocument/2006/relationships/image" Target="../media/image90.jpeg"/><Relationship Id="rId2" Type="http://schemas.openxmlformats.org/officeDocument/2006/relationships/image" Target="../media/image76.png"/><Relationship Id="rId16" Type="http://schemas.openxmlformats.org/officeDocument/2006/relationships/image" Target="../media/image8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9.jpeg"/><Relationship Id="rId11" Type="http://schemas.openxmlformats.org/officeDocument/2006/relationships/image" Target="../media/image84.jpeg"/><Relationship Id="rId5" Type="http://schemas.openxmlformats.org/officeDocument/2006/relationships/image" Target="../media/image78.jpeg"/><Relationship Id="rId15" Type="http://schemas.openxmlformats.org/officeDocument/2006/relationships/image" Target="../media/image88.jpeg"/><Relationship Id="rId10" Type="http://schemas.openxmlformats.org/officeDocument/2006/relationships/image" Target="../media/image83.jpeg"/><Relationship Id="rId4" Type="http://schemas.openxmlformats.org/officeDocument/2006/relationships/image" Target="../media/image77.jpeg"/><Relationship Id="rId9" Type="http://schemas.openxmlformats.org/officeDocument/2006/relationships/image" Target="../media/image82.jpg"/><Relationship Id="rId14" Type="http://schemas.openxmlformats.org/officeDocument/2006/relationships/image" Target="../media/image87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.xml"/><Relationship Id="rId1" Type="http://schemas.openxmlformats.org/officeDocument/2006/relationships/tags" Target="../tags/tag3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4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4.xml"/><Relationship Id="rId4" Type="http://schemas.microsoft.com/office/2007/relationships/hdphoto" Target="../media/hdphoto8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4.xml"/><Relationship Id="rId6" Type="http://schemas.microsoft.com/office/2007/relationships/hdphoto" Target="../media/hdphoto9.wdp"/><Relationship Id="rId5" Type="http://schemas.openxmlformats.org/officeDocument/2006/relationships/image" Target="../media/image97.png"/><Relationship Id="rId4" Type="http://schemas.openxmlformats.org/officeDocument/2006/relationships/image" Target="../media/image9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1.jpg"/><Relationship Id="rId4" Type="http://schemas.openxmlformats.org/officeDocument/2006/relationships/image" Target="../media/image100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4.xml"/><Relationship Id="rId1" Type="http://schemas.openxmlformats.org/officeDocument/2006/relationships/tags" Target="../tags/tag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4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webp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17.pn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microsoft.com/office/2007/relationships/hdphoto" Target="../media/hdphoto2.wdp"/><Relationship Id="rId11" Type="http://schemas.openxmlformats.org/officeDocument/2006/relationships/image" Target="../media/image21.jpeg"/><Relationship Id="rId5" Type="http://schemas.openxmlformats.org/officeDocument/2006/relationships/image" Target="../media/image16.png"/><Relationship Id="rId10" Type="http://schemas.openxmlformats.org/officeDocument/2006/relationships/image" Target="../media/image20.jpeg"/><Relationship Id="rId4" Type="http://schemas.openxmlformats.org/officeDocument/2006/relationships/image" Target="../media/image15.png"/><Relationship Id="rId9" Type="http://schemas.openxmlformats.org/officeDocument/2006/relationships/image" Target="../media/image19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tags" Target="../tags/tag9.xml"/><Relationship Id="rId7" Type="http://schemas.openxmlformats.org/officeDocument/2006/relationships/image" Target="../media/image23.pn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image" Target="../media/image22.png"/><Relationship Id="rId11" Type="http://schemas.openxmlformats.org/officeDocument/2006/relationships/image" Target="../media/image17.png"/><Relationship Id="rId5" Type="http://schemas.openxmlformats.org/officeDocument/2006/relationships/slideLayout" Target="../slideLayouts/slideLayout10.xml"/><Relationship Id="rId10" Type="http://schemas.openxmlformats.org/officeDocument/2006/relationships/image" Target="../media/image26.png"/><Relationship Id="rId4" Type="http://schemas.openxmlformats.org/officeDocument/2006/relationships/tags" Target="../tags/tag10.xml"/><Relationship Id="rId9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29.png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tags" Target="../tags/tag15.xml"/><Relationship Id="rId7" Type="http://schemas.openxmlformats.org/officeDocument/2006/relationships/image" Target="../media/image30.jpeg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34.png"/><Relationship Id="rId5" Type="http://schemas.openxmlformats.org/officeDocument/2006/relationships/slideLayout" Target="../slideLayouts/slideLayout10.xml"/><Relationship Id="rId10" Type="http://schemas.openxmlformats.org/officeDocument/2006/relationships/image" Target="../media/image33.jpeg"/><Relationship Id="rId4" Type="http://schemas.openxmlformats.org/officeDocument/2006/relationships/tags" Target="../tags/tag16.xml"/><Relationship Id="rId9" Type="http://schemas.openxmlformats.org/officeDocument/2006/relationships/image" Target="../media/image3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emf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37.jpeg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image" Target="../media/image36.png"/><Relationship Id="rId11" Type="http://schemas.openxmlformats.org/officeDocument/2006/relationships/image" Target="../media/image40.jpeg"/><Relationship Id="rId5" Type="http://schemas.openxmlformats.org/officeDocument/2006/relationships/image" Target="../media/image35.png"/><Relationship Id="rId10" Type="http://schemas.microsoft.com/office/2007/relationships/hdphoto" Target="../media/hdphoto3.wdp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13" Type="http://schemas.openxmlformats.org/officeDocument/2006/relationships/image" Target="../media/image46.jpeg"/><Relationship Id="rId3" Type="http://schemas.openxmlformats.org/officeDocument/2006/relationships/video" Target="https://www.youtube.com/embed/Hgb0EF3QQlU?feature=oembed" TargetMode="External"/><Relationship Id="rId7" Type="http://schemas.openxmlformats.org/officeDocument/2006/relationships/image" Target="../media/image41.jpeg"/><Relationship Id="rId12" Type="http://schemas.microsoft.com/office/2007/relationships/hdphoto" Target="../media/hdphoto4.wdp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6" Type="http://schemas.openxmlformats.org/officeDocument/2006/relationships/notesSlide" Target="../notesSlides/notesSlide5.xml"/><Relationship Id="rId11" Type="http://schemas.openxmlformats.org/officeDocument/2006/relationships/image" Target="../media/image45.png"/><Relationship Id="rId5" Type="http://schemas.openxmlformats.org/officeDocument/2006/relationships/slideLayout" Target="../slideLayouts/slideLayout10.xml"/><Relationship Id="rId10" Type="http://schemas.openxmlformats.org/officeDocument/2006/relationships/image" Target="../media/image44.png"/><Relationship Id="rId4" Type="http://schemas.openxmlformats.org/officeDocument/2006/relationships/tags" Target="../tags/tag21.xml"/><Relationship Id="rId9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3B7710C3-FF09-F4E0-3430-62D4FBA3702C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532929" y="0"/>
            <a:ext cx="3639312" cy="6858000"/>
          </a:xfrm>
          <a:prstGeom prst="rect">
            <a:avLst/>
          </a:prstGeom>
        </p:spPr>
      </p:pic>
      <p:sp>
        <p:nvSpPr>
          <p:cNvPr id="8" name="Titre 2">
            <a:extLst>
              <a:ext uri="{FF2B5EF4-FFF2-40B4-BE49-F238E27FC236}">
                <a16:creationId xmlns:a16="http://schemas.microsoft.com/office/drawing/2014/main" id="{99CB7029-1AF5-4373-A827-183F159D512A}"/>
              </a:ext>
            </a:extLst>
          </p:cNvPr>
          <p:cNvSpPr txBox="1">
            <a:spLocks/>
          </p:cNvSpPr>
          <p:nvPr/>
        </p:nvSpPr>
        <p:spPr>
          <a:xfrm>
            <a:off x="1076426" y="3535711"/>
            <a:ext cx="7405480" cy="2621620"/>
          </a:xfrm>
          <a:prstGeom prst="rect">
            <a:avLst/>
          </a:prstGeom>
          <a:ln>
            <a:solidFill>
              <a:schemeClr val="bg1"/>
            </a:solidFill>
          </a:ln>
          <a:effectLst/>
        </p:spPr>
        <p:txBody>
          <a:bodyPr vert="horz" lIns="0" tIns="192024" rIns="0" bIns="0" rtlCol="0" anchor="t" anchorCtr="0">
            <a:noAutofit/>
          </a:bodyPr>
          <a:lstStyle>
            <a:lvl1pPr algn="r" defTabSz="914318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4000" b="0" i="0" kern="1200" spc="0" baseline="0" dirty="0">
                <a:solidFill>
                  <a:schemeClr val="accent2"/>
                </a:solidFill>
                <a:latin typeface="Quicksand Regular"/>
                <a:ea typeface="Montserrat" charset="0"/>
                <a:cs typeface="Quicksand Regular"/>
              </a:defRPr>
            </a:lvl1pPr>
          </a:lstStyle>
          <a:p>
            <a:pPr algn="ctr">
              <a:lnSpc>
                <a:spcPct val="100000"/>
              </a:lnSpc>
            </a:pPr>
            <a:endParaRPr lang="fr-FR" sz="3600" b="1" dirty="0">
              <a:solidFill>
                <a:schemeClr val="bg1"/>
              </a:solidFill>
            </a:endParaRPr>
          </a:p>
          <a:p>
            <a:pPr algn="ctr">
              <a:lnSpc>
                <a:spcPct val="100000"/>
              </a:lnSpc>
            </a:pPr>
            <a:r>
              <a:rPr lang="fr-FR" sz="3600" b="1" dirty="0">
                <a:solidFill>
                  <a:schemeClr val="bg1"/>
                </a:solidFill>
              </a:rPr>
              <a:t>Production d’électricité basée sur la gazéification de biomasse … vers une solution adaptée</a:t>
            </a:r>
          </a:p>
        </p:txBody>
      </p:sp>
      <p:pic>
        <p:nvPicPr>
          <p:cNvPr id="6" name="iednewblue.png">
            <a:extLst>
              <a:ext uri="{FF2B5EF4-FFF2-40B4-BE49-F238E27FC236}">
                <a16:creationId xmlns:a16="http://schemas.microsoft.com/office/drawing/2014/main" id="{8A32BC70-069C-4607-AEA0-2EDF4FE4A6D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88481" y="3644630"/>
            <a:ext cx="4242768" cy="692696"/>
          </a:xfrm>
          <a:prstGeom prst="rect">
            <a:avLst/>
          </a:prstGeom>
        </p:spPr>
      </p:pic>
      <p:sp>
        <p:nvSpPr>
          <p:cNvPr id="5" name="Espace réservé du contenu 3">
            <a:extLst>
              <a:ext uri="{FF2B5EF4-FFF2-40B4-BE49-F238E27FC236}">
                <a16:creationId xmlns:a16="http://schemas.microsoft.com/office/drawing/2014/main" id="{A78CBEAC-A2FA-30C9-B43B-780FD882F424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5591944" y="6021803"/>
            <a:ext cx="6189762" cy="965380"/>
          </a:xfrm>
          <a:prstGeom prst="rect">
            <a:avLst/>
          </a:prstGeom>
          <a:effectLst/>
        </p:spPr>
        <p:txBody>
          <a:bodyPr vert="horz" lIns="0" tIns="192024" rIns="0" bIns="0" rtlCol="0" anchor="t" anchorCtr="0">
            <a:noAutofit/>
          </a:bodyPr>
          <a:lstStyle>
            <a:defPPr>
              <a:defRPr lang="en-US"/>
            </a:defPPr>
            <a:lvl1pPr defTabSz="914318">
              <a:lnSpc>
                <a:spcPct val="150000"/>
              </a:lnSpc>
              <a:spcBef>
                <a:spcPct val="0"/>
              </a:spcBef>
              <a:buNone/>
              <a:defRPr kumimoji="0" sz="4000" b="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Quicksand Regular"/>
                <a:ea typeface="Montserrat" charset="0"/>
                <a:cs typeface="Quicksand Regular"/>
              </a:defRPr>
            </a:lvl1pPr>
            <a:lvl2pPr marL="0" indent="0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 typeface="Arial" panose="020B0604020202020204" pitchFamily="34" charset="0"/>
              <a:buNone/>
              <a:defRPr sz="1800" kern="1200" spc="0">
                <a:solidFill>
                  <a:schemeClr val="tx1"/>
                </a:solidFill>
                <a:latin typeface="Work Sans Regular"/>
                <a:ea typeface="+mn-ea"/>
                <a:cs typeface="Work Sans Regular"/>
              </a:defRPr>
            </a:lvl2pPr>
            <a:lvl3pPr marL="0" indent="0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 typeface="Arial" panose="020B0604020202020204" pitchFamily="34" charset="0"/>
              <a:buNone/>
              <a:defRPr sz="1200" kern="1200" spc="0">
                <a:solidFill>
                  <a:schemeClr val="tx1"/>
                </a:solidFill>
                <a:latin typeface="Work Sans Regular"/>
                <a:ea typeface="+mn-ea"/>
                <a:cs typeface="Work Sans Regular"/>
              </a:defRPr>
            </a:lvl3pPr>
            <a:lvl4pPr marL="0" indent="0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 typeface="Arial" panose="020B0604020202020204" pitchFamily="34" charset="0"/>
              <a:buNone/>
              <a:defRPr sz="1000" kern="1200" spc="0">
                <a:solidFill>
                  <a:schemeClr val="tx1">
                    <a:alpha val="70000"/>
                  </a:schemeClr>
                </a:solidFill>
                <a:latin typeface="Work Sans Regular"/>
                <a:ea typeface="+mn-ea"/>
                <a:cs typeface="Work Sans Regular"/>
              </a:defRPr>
            </a:lvl4pPr>
            <a:lvl5pPr marL="0" indent="0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 typeface="Arial" panose="020B0604020202020204" pitchFamily="34" charset="0"/>
              <a:buNone/>
              <a:defRPr sz="1000" kern="1200" spc="0" baseline="0">
                <a:solidFill>
                  <a:schemeClr val="tx1">
                    <a:alpha val="50000"/>
                  </a:schemeClr>
                </a:solidFill>
                <a:latin typeface="Work Sans Regular"/>
                <a:ea typeface="+mn-ea"/>
                <a:cs typeface="Work Sans Regular"/>
              </a:defRPr>
            </a:lvl5pPr>
            <a:lvl6pPr marL="2514374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34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92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50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400" b="1" dirty="0"/>
              <a:t>29 janvier 2025</a:t>
            </a:r>
          </a:p>
        </p:txBody>
      </p:sp>
      <p:sp>
        <p:nvSpPr>
          <p:cNvPr id="3" name="Espace réservé du contenu 3">
            <a:extLst>
              <a:ext uri="{FF2B5EF4-FFF2-40B4-BE49-F238E27FC236}">
                <a16:creationId xmlns:a16="http://schemas.microsoft.com/office/drawing/2014/main" id="{495A7557-E8FD-829E-9D1D-5592F0409C3D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1025403" y="1772816"/>
            <a:ext cx="7545979" cy="1762895"/>
          </a:xfrm>
          <a:prstGeom prst="rect">
            <a:avLst/>
          </a:prstGeom>
          <a:effectLst/>
        </p:spPr>
        <p:txBody>
          <a:bodyPr vert="horz" lIns="0" tIns="192024" rIns="0" bIns="0" rtlCol="0" anchor="t" anchorCtr="0">
            <a:noAutofit/>
          </a:bodyPr>
          <a:lstStyle>
            <a:defPPr>
              <a:defRPr lang="en-US"/>
            </a:defPPr>
            <a:lvl1pPr defTabSz="914318">
              <a:lnSpc>
                <a:spcPct val="150000"/>
              </a:lnSpc>
              <a:spcBef>
                <a:spcPct val="0"/>
              </a:spcBef>
              <a:buNone/>
              <a:defRPr kumimoji="0" sz="4000" b="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Quicksand Regular"/>
                <a:ea typeface="Montserrat" charset="0"/>
                <a:cs typeface="Quicksand Regular"/>
              </a:defRPr>
            </a:lvl1pPr>
            <a:lvl2pPr marL="0" indent="0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 typeface="Arial" panose="020B0604020202020204" pitchFamily="34" charset="0"/>
              <a:buNone/>
              <a:defRPr sz="1800" kern="1200" spc="0">
                <a:solidFill>
                  <a:schemeClr val="tx1"/>
                </a:solidFill>
                <a:latin typeface="Work Sans Regular"/>
                <a:ea typeface="+mn-ea"/>
                <a:cs typeface="Work Sans Regular"/>
              </a:defRPr>
            </a:lvl2pPr>
            <a:lvl3pPr marL="0" indent="0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 typeface="Arial" panose="020B0604020202020204" pitchFamily="34" charset="0"/>
              <a:buNone/>
              <a:defRPr sz="1200" kern="1200" spc="0">
                <a:solidFill>
                  <a:schemeClr val="tx1"/>
                </a:solidFill>
                <a:latin typeface="Work Sans Regular"/>
                <a:ea typeface="+mn-ea"/>
                <a:cs typeface="Work Sans Regular"/>
              </a:defRPr>
            </a:lvl3pPr>
            <a:lvl4pPr marL="0" indent="0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 typeface="Arial" panose="020B0604020202020204" pitchFamily="34" charset="0"/>
              <a:buNone/>
              <a:defRPr sz="1000" kern="1200" spc="0">
                <a:solidFill>
                  <a:schemeClr val="tx1">
                    <a:alpha val="70000"/>
                  </a:schemeClr>
                </a:solidFill>
                <a:latin typeface="Work Sans Regular"/>
                <a:ea typeface="+mn-ea"/>
                <a:cs typeface="Work Sans Regular"/>
              </a:defRPr>
            </a:lvl4pPr>
            <a:lvl5pPr marL="0" indent="0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 typeface="Arial" panose="020B0604020202020204" pitchFamily="34" charset="0"/>
              <a:buNone/>
              <a:defRPr sz="1000" kern="1200" spc="0" baseline="0">
                <a:solidFill>
                  <a:schemeClr val="tx1">
                    <a:alpha val="50000"/>
                  </a:schemeClr>
                </a:solidFill>
                <a:latin typeface="Work Sans Regular"/>
                <a:ea typeface="+mn-ea"/>
                <a:cs typeface="Work Sans Regular"/>
              </a:defRPr>
            </a:lvl5pPr>
            <a:lvl6pPr marL="2514374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34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92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50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fr-FR" sz="2200" b="1" dirty="0">
                <a:solidFill>
                  <a:schemeClr val="accent1"/>
                </a:solidFill>
                <a:latin typeface="Quicksand Medium" panose="00000600000000000000" pitchFamily="2" charset="0"/>
              </a:rPr>
              <a:t>Session thématique 1B:</a:t>
            </a:r>
          </a:p>
          <a:p>
            <a:pPr algn="ctr">
              <a:lnSpc>
                <a:spcPct val="100000"/>
              </a:lnSpc>
            </a:pPr>
            <a:r>
              <a:rPr lang="fr-FR" sz="2200" b="1" dirty="0">
                <a:solidFill>
                  <a:schemeClr val="accent1"/>
                </a:solidFill>
                <a:latin typeface="Quicksand Medium" panose="00000600000000000000" pitchFamily="2" charset="0"/>
              </a:rPr>
              <a:t>Développements techniques dédiés à l’utilisation de la biomasse-énergie par les entreprises :</a:t>
            </a:r>
          </a:p>
          <a:p>
            <a:pPr algn="ctr">
              <a:lnSpc>
                <a:spcPct val="100000"/>
              </a:lnSpc>
            </a:pPr>
            <a:r>
              <a:rPr lang="fr-FR" sz="2200" b="1" dirty="0">
                <a:solidFill>
                  <a:schemeClr val="accent1"/>
                </a:solidFill>
                <a:latin typeface="Quicksand Medium" panose="00000600000000000000" pitchFamily="2" charset="0"/>
              </a:rPr>
              <a:t>technologies durables &amp; contextes locaux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2FCEB40C-7005-B4FA-46BE-CC96A4990795}"/>
              </a:ext>
            </a:extLst>
          </p:cNvPr>
          <p:cNvSpPr txBox="1"/>
          <p:nvPr/>
        </p:nvSpPr>
        <p:spPr>
          <a:xfrm>
            <a:off x="2432002" y="129183"/>
            <a:ext cx="6189763" cy="150810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fr-FR" sz="4400" b="1" dirty="0">
                <a:solidFill>
                  <a:schemeClr val="bg1"/>
                </a:solidFill>
              </a:rPr>
              <a:t>BLP 2025</a:t>
            </a:r>
          </a:p>
          <a:p>
            <a:pPr algn="l"/>
            <a:r>
              <a:rPr lang="fr-FR" sz="2400" b="1" dirty="0">
                <a:solidFill>
                  <a:schemeClr val="bg1"/>
                </a:solidFill>
              </a:rPr>
              <a:t>BIOENERGY FOR LOCAL PRODUCTION</a:t>
            </a:r>
          </a:p>
          <a:p>
            <a:pPr algn="ctr"/>
            <a:r>
              <a:rPr lang="fr-FR" sz="2400" cap="small" dirty="0">
                <a:solidFill>
                  <a:schemeClr val="bg1"/>
                </a:solidFill>
              </a:rPr>
              <a:t>Conférence Internationale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A0AC89A7-BE45-15F3-C3B4-8941E0617B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3691" y="135529"/>
            <a:ext cx="1414410" cy="1637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613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9D2BE4-6E8A-2E50-E2A5-CE55BDD475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786A7C-91B4-E2DC-AD86-05747D7B5ED0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2279576" y="1809251"/>
            <a:ext cx="9793088" cy="2649987"/>
          </a:xfrm>
        </p:spPr>
        <p:txBody>
          <a:bodyPr/>
          <a:lstStyle/>
          <a:p>
            <a:r>
              <a:rPr lang="fr-FR" dirty="0"/>
              <a:t>Trajectoire de développement d’une technologie adaptée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639D55-F0E9-22B1-68FA-078BE89C8FE4}"/>
              </a:ext>
            </a:extLst>
          </p:cNvPr>
          <p:cNvSpPr>
            <a:spLocks noGrp="1"/>
          </p:cNvSpPr>
          <p:nvPr>
            <p:ph type="body" sz="quarter" idx="10"/>
            <p:custDataLst>
              <p:tags r:id="rId2"/>
            </p:custDataLst>
          </p:nvPr>
        </p:nvSpPr>
        <p:spPr>
          <a:xfrm>
            <a:off x="5016500" y="4653136"/>
            <a:ext cx="6336084" cy="1440160"/>
          </a:xfrm>
        </p:spPr>
        <p:txBody>
          <a:bodyPr/>
          <a:lstStyle/>
          <a:p>
            <a:r>
              <a:rPr lang="fr-FR" dirty="0"/>
              <a:t>Contexte</a:t>
            </a:r>
          </a:p>
          <a:p>
            <a:r>
              <a:rPr lang="fr-FR" dirty="0"/>
              <a:t>Stratégie</a:t>
            </a:r>
          </a:p>
          <a:p>
            <a:r>
              <a:rPr lang="fr-FR" dirty="0"/>
              <a:t>Retour d’expérience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53BC4AE-0AB5-048E-34AC-1C43242D3AE2}"/>
              </a:ext>
            </a:extLst>
          </p:cNvPr>
          <p:cNvSpPr>
            <a:spLocks noGrp="1"/>
          </p:cNvSpPr>
          <p:nvPr>
            <p:ph type="body" sz="quarter" idx="12"/>
            <p:custDataLst>
              <p:tags r:id="rId3"/>
            </p:custDataLst>
          </p:nvPr>
        </p:nvSpPr>
        <p:spPr>
          <a:xfrm>
            <a:off x="2351584" y="960560"/>
            <a:ext cx="1655564" cy="848691"/>
          </a:xfrm>
        </p:spPr>
        <p:txBody>
          <a:bodyPr/>
          <a:lstStyle/>
          <a:p>
            <a:r>
              <a:rPr lang="fr-FR" dirty="0"/>
              <a:t>2.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3386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88E2C8BC-11D0-ECFB-246F-818DFB70FD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Contexte et objectifs développement techno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31302E91-A24E-4CD3-CE20-46DB65926BD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27448" y="1052736"/>
            <a:ext cx="10153648" cy="4608512"/>
          </a:xfrm>
        </p:spPr>
        <p:txBody>
          <a:bodyPr/>
          <a:lstStyle/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r-FR" sz="2400" dirty="0"/>
              <a:t>A partir de 2014, décision de travailler avec des industriels locaux</a:t>
            </a: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r-FR" sz="2400" dirty="0"/>
              <a:t>Objectif: Technologie fiable / robuste pour performance globale </a:t>
            </a:r>
            <a:r>
              <a:rPr lang="fr-FR" sz="2400" dirty="0">
                <a:sym typeface="Wingdings" panose="05000000000000000000" pitchFamily="2" charset="2"/>
              </a:rPr>
              <a:t>en fonctionnement 24h/24 toute l’année</a:t>
            </a:r>
            <a:r>
              <a:rPr lang="fr-FR" sz="2400" dirty="0"/>
              <a:t> (kWh en fin du mois)</a:t>
            </a:r>
            <a:endParaRPr lang="fr-FR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12428927-DAAC-B491-10BB-6017013A1A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0176" y="2664664"/>
            <a:ext cx="4287542" cy="3267144"/>
          </a:xfrm>
          <a:prstGeom prst="rect">
            <a:avLst/>
          </a:prstGeom>
        </p:spPr>
      </p:pic>
      <p:sp>
        <p:nvSpPr>
          <p:cNvPr id="10" name="Espace réservé du texte 6">
            <a:extLst>
              <a:ext uri="{FF2B5EF4-FFF2-40B4-BE49-F238E27FC236}">
                <a16:creationId xmlns:a16="http://schemas.microsoft.com/office/drawing/2014/main" id="{5B686669-2BF6-2F68-BB57-A480009E4854}"/>
              </a:ext>
            </a:extLst>
          </p:cNvPr>
          <p:cNvSpPr txBox="1">
            <a:spLocks/>
          </p:cNvSpPr>
          <p:nvPr/>
        </p:nvSpPr>
        <p:spPr>
          <a:xfrm>
            <a:off x="451366" y="2664664"/>
            <a:ext cx="7344816" cy="2736304"/>
          </a:xfrm>
          <a:prstGeom prst="rect">
            <a:avLst/>
          </a:prstGeom>
        </p:spPr>
        <p:txBody>
          <a:bodyPr lIns="0"/>
          <a:lstStyle>
            <a:lvl1pPr marL="0" indent="0" algn="l" defTabSz="914318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fr-FR" sz="2800" kern="1200" spc="0" baseline="0" dirty="0" smtClean="0">
                <a:solidFill>
                  <a:srgbClr val="0B0146"/>
                </a:solidFill>
                <a:latin typeface="Quicksand SemiBold" pitchFamily="2" charset="0"/>
                <a:ea typeface="+mj-ea"/>
                <a:cs typeface="Quicksand SemiBold" pitchFamily="2" charset="0"/>
              </a:defRPr>
            </a:lvl1pPr>
            <a:lvl2pPr marL="342900" indent="-342900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Tx/>
              <a:buBlip>
                <a:blip r:embed="rId3"/>
              </a:buBlip>
              <a:defRPr lang="fr-FR" sz="2400" kern="1200" spc="0" baseline="0" dirty="0" smtClean="0">
                <a:solidFill>
                  <a:schemeClr val="tx2"/>
                </a:solidFill>
                <a:latin typeface="Work Sans Regular" pitchFamily="2" charset="0"/>
                <a:ea typeface="+mj-ea"/>
                <a:cs typeface="Work Sans Regular" pitchFamily="2" charset="0"/>
              </a:defRPr>
            </a:lvl2pPr>
            <a:lvl3pPr marL="645750" indent="-285750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Clr>
                <a:schemeClr val="accent2"/>
              </a:buClr>
              <a:buSzPct val="100000"/>
              <a:buFont typeface="Work Sans Light" pitchFamily="2" charset="0"/>
              <a:buChar char="⚫"/>
              <a:defRPr lang="fr-FR" sz="1800" kern="1200" spc="0" baseline="0" dirty="0" smtClean="0">
                <a:solidFill>
                  <a:schemeClr val="tx2"/>
                </a:solidFill>
                <a:latin typeface="Work Sans Regular" pitchFamily="2" charset="0"/>
                <a:ea typeface="+mj-ea"/>
                <a:cs typeface="Work Sans Regular" pitchFamily="2" charset="0"/>
              </a:defRPr>
            </a:lvl3pPr>
            <a:lvl4pPr marL="648000" indent="0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 typeface="Arial" panose="020B0604020202020204" pitchFamily="34" charset="0"/>
              <a:buNone/>
              <a:defRPr sz="1800" kern="1200" spc="0">
                <a:solidFill>
                  <a:schemeClr val="tx2"/>
                </a:solidFill>
                <a:latin typeface="Work Sans Regular"/>
                <a:ea typeface="+mn-ea"/>
                <a:cs typeface="Work Sans Regular"/>
              </a:defRPr>
            </a:lvl4pPr>
            <a:lvl5pPr marL="648000" indent="0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 typeface="Arial" panose="020B0604020202020204" pitchFamily="34" charset="0"/>
              <a:buNone/>
              <a:defRPr sz="1800" kern="1200" spc="0" baseline="0">
                <a:solidFill>
                  <a:schemeClr val="tx2"/>
                </a:solidFill>
                <a:latin typeface="Work Sans Regular"/>
                <a:ea typeface="+mn-ea"/>
                <a:cs typeface="Work Sans Regular"/>
              </a:defRPr>
            </a:lvl5pPr>
            <a:lvl6pPr marL="2514374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34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92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50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100000"/>
              </a:lnSpc>
              <a:buFont typeface="Wingdings" panose="05000000000000000000" pitchFamily="2" charset="2"/>
              <a:buChar char="à"/>
            </a:pPr>
            <a:r>
              <a:rPr lang="fr-FR" sz="2400" dirty="0">
                <a:sym typeface="Wingdings" panose="05000000000000000000" pitchFamily="2" charset="2"/>
              </a:rPr>
              <a:t>Adapter la technologie au contexte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r-FR" sz="2400" dirty="0">
                <a:sym typeface="Wingdings" panose="05000000000000000000" pitchFamily="2" charset="2"/>
              </a:rPr>
              <a:t>     (Site isolé au Cambodge):</a:t>
            </a:r>
          </a:p>
          <a:p>
            <a:pPr marL="538163" lvl="1" indent="-195263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sz="2000" dirty="0">
                <a:sym typeface="Wingdings" panose="05000000000000000000" pitchFamily="2" charset="2"/>
              </a:rPr>
              <a:t>Peu de disponibilité de pièces de rechange sur place / services extérieurs</a:t>
            </a:r>
          </a:p>
          <a:p>
            <a:pPr marL="538163" lvl="1" indent="-195263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sz="2000" dirty="0">
                <a:sym typeface="Wingdings" panose="05000000000000000000" pitchFamily="2" charset="2"/>
              </a:rPr>
              <a:t>Difficulté à maintenir du personnel qualifié sur site</a:t>
            </a:r>
          </a:p>
          <a:p>
            <a:pPr marL="538163" lvl="1" indent="-195263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sz="2000" dirty="0">
                <a:sym typeface="Wingdings" panose="05000000000000000000" pitchFamily="2" charset="2"/>
              </a:rPr>
              <a:t>Réseau faible (Variation de tension et coupures)</a:t>
            </a:r>
            <a:endParaRPr lang="fr-FR" sz="20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18531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F2D25D8-56B5-4798-BBFD-30CB9EA04781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94941" y="975114"/>
            <a:ext cx="6599305" cy="54613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950" dirty="0"/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B1FC080E-2603-4E76-B053-B4DBBDF038D0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190005" y="977314"/>
            <a:ext cx="6604242" cy="456797"/>
            <a:chOff x="-1856846" y="4019300"/>
            <a:chExt cx="3984531" cy="263794"/>
          </a:xfrm>
        </p:grpSpPr>
        <p:grpSp>
          <p:nvGrpSpPr>
            <p:cNvPr id="8" name="Group 209">
              <a:extLst>
                <a:ext uri="{FF2B5EF4-FFF2-40B4-BE49-F238E27FC236}">
                  <a16:creationId xmlns:a16="http://schemas.microsoft.com/office/drawing/2014/main" id="{5EB369DD-357B-401F-948B-CC8C85204F62}"/>
                </a:ext>
              </a:extLst>
            </p:cNvPr>
            <p:cNvGrpSpPr/>
            <p:nvPr/>
          </p:nvGrpSpPr>
          <p:grpSpPr>
            <a:xfrm>
              <a:off x="-1856846" y="4019300"/>
              <a:ext cx="3984531" cy="263794"/>
              <a:chOff x="5658905" y="882557"/>
              <a:chExt cx="3135884" cy="279431"/>
            </a:xfrm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88692A8F-EE3A-470E-8051-D4D9E5627729}"/>
                  </a:ext>
                </a:extLst>
              </p:cNvPr>
              <p:cNvSpPr/>
              <p:nvPr/>
            </p:nvSpPr>
            <p:spPr>
              <a:xfrm>
                <a:off x="5658905" y="882557"/>
                <a:ext cx="3135884" cy="279431"/>
              </a:xfrm>
              <a:prstGeom prst="rect">
                <a:avLst/>
              </a:prstGeom>
              <a:solidFill>
                <a:srgbClr val="047C98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>
                  <a:spcAft>
                    <a:spcPts val="325"/>
                  </a:spcAft>
                </a:pPr>
                <a:endParaRPr lang="en-US" sz="1300" b="1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11" name="ZoneTexte 24">
                <a:extLst>
                  <a:ext uri="{FF2B5EF4-FFF2-40B4-BE49-F238E27FC236}">
                    <a16:creationId xmlns:a16="http://schemas.microsoft.com/office/drawing/2014/main" id="{412BAE68-24E7-42CB-8B2B-7741834B3F12}"/>
                  </a:ext>
                </a:extLst>
              </p:cNvPr>
              <p:cNvSpPr txBox="1"/>
              <p:nvPr/>
            </p:nvSpPr>
            <p:spPr>
              <a:xfrm>
                <a:off x="6014745" y="926173"/>
                <a:ext cx="2714718" cy="1788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300" b="1" cap="small" dirty="0">
                    <a:solidFill>
                      <a:schemeClr val="bg1"/>
                    </a:solidFill>
                  </a:rPr>
                  <a:t>Centrale électrique gazogène valorisant les Résidus</a:t>
                </a:r>
              </a:p>
            </p:txBody>
          </p:sp>
        </p:grpSp>
        <p:pic>
          <p:nvPicPr>
            <p:cNvPr id="9" name="Image 18">
              <a:extLst>
                <a:ext uri="{FF2B5EF4-FFF2-40B4-BE49-F238E27FC236}">
                  <a16:creationId xmlns:a16="http://schemas.microsoft.com/office/drawing/2014/main" id="{36DB2655-07A6-4BA0-9802-2B29E3F174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5205" t="16814" r="20936" b="20935"/>
            <a:stretch/>
          </p:blipFill>
          <p:spPr>
            <a:xfrm>
              <a:off x="-1751281" y="4039558"/>
              <a:ext cx="282076" cy="223714"/>
            </a:xfrm>
            <a:prstGeom prst="ellipse">
              <a:avLst/>
            </a:prstGeom>
          </p:spPr>
        </p:pic>
      </p:grpSp>
      <p:sp>
        <p:nvSpPr>
          <p:cNvPr id="14" name="ZoneTexte 13">
            <a:extLst>
              <a:ext uri="{FF2B5EF4-FFF2-40B4-BE49-F238E27FC236}">
                <a16:creationId xmlns:a16="http://schemas.microsoft.com/office/drawing/2014/main" id="{BA9B34CB-0739-42A3-A058-CA440EA3D40D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6872806" y="1011169"/>
            <a:ext cx="5271865" cy="5232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just">
              <a:buClr>
                <a:srgbClr val="E8563B"/>
              </a:buClr>
              <a:buFont typeface="Wingdings" panose="05000000000000000000" pitchFamily="2" charset="2"/>
              <a:buChar char="Ø"/>
            </a:pPr>
            <a:r>
              <a:rPr lang="fr-FR" sz="1400" b="1" dirty="0"/>
              <a:t>Conception modulaire</a:t>
            </a:r>
            <a:r>
              <a:rPr lang="fr-FR" sz="1400" dirty="0"/>
              <a:t>, à partir d’</a:t>
            </a:r>
            <a:r>
              <a:rPr lang="fr-FR" sz="1400" b="1" dirty="0"/>
              <a:t>unité de 100 à 220 kW </a:t>
            </a:r>
            <a:r>
              <a:rPr lang="fr-FR" sz="1400" dirty="0"/>
              <a:t>(selon la biomasse) installées en parallèle</a:t>
            </a:r>
          </a:p>
          <a:p>
            <a:pPr marL="171450" indent="-171450" algn="just">
              <a:buClr>
                <a:srgbClr val="E8563B"/>
              </a:buClr>
              <a:buFont typeface="Wingdings" panose="05000000000000000000" pitchFamily="2" charset="2"/>
              <a:buChar char="Ø"/>
            </a:pPr>
            <a:endParaRPr lang="fr-FR" sz="1400" dirty="0"/>
          </a:p>
          <a:p>
            <a:pPr marL="171450" indent="-171450" algn="just">
              <a:buClr>
                <a:srgbClr val="E8563B"/>
              </a:buClr>
              <a:buFont typeface="Wingdings" panose="05000000000000000000" pitchFamily="2" charset="2"/>
              <a:buChar char="Ø"/>
            </a:pPr>
            <a:r>
              <a:rPr lang="fr-FR" sz="1400" dirty="0"/>
              <a:t>Un réacteur vertical qui convertit la </a:t>
            </a:r>
            <a:r>
              <a:rPr lang="fr-FR" sz="1400" b="1" dirty="0"/>
              <a:t>biomasse solide </a:t>
            </a:r>
            <a:r>
              <a:rPr lang="fr-FR" sz="1400" dirty="0"/>
              <a:t>en gaz de synthèse et en charbon. </a:t>
            </a:r>
          </a:p>
          <a:p>
            <a:pPr algn="just">
              <a:buClr>
                <a:srgbClr val="E8563B"/>
              </a:buClr>
            </a:pPr>
            <a:endParaRPr lang="fr-FR" sz="1400" dirty="0"/>
          </a:p>
          <a:p>
            <a:pPr marL="171450" indent="-171450" algn="just">
              <a:buClr>
                <a:srgbClr val="E8563B"/>
              </a:buClr>
              <a:buFont typeface="Wingdings" panose="05000000000000000000" pitchFamily="2" charset="2"/>
              <a:buChar char="Ø"/>
            </a:pPr>
            <a:r>
              <a:rPr lang="fr-FR" sz="1400" dirty="0"/>
              <a:t>La biomasse passe à travers 4 zones :</a:t>
            </a:r>
          </a:p>
          <a:p>
            <a:pPr marL="685765" lvl="1" indent="-228600" algn="just">
              <a:buClr>
                <a:srgbClr val="E8563B"/>
              </a:buClr>
              <a:buAutoNum type="arabicParenBoth"/>
            </a:pPr>
            <a:r>
              <a:rPr lang="fr-FR" sz="1400" dirty="0"/>
              <a:t>séchage </a:t>
            </a:r>
          </a:p>
          <a:p>
            <a:pPr marL="685765" lvl="1" indent="-228600" algn="just">
              <a:buClr>
                <a:srgbClr val="E8563B"/>
              </a:buClr>
              <a:buAutoNum type="arabicParenBoth"/>
            </a:pPr>
            <a:r>
              <a:rPr lang="fr-FR" sz="1400" dirty="0"/>
              <a:t>pyrolyse  </a:t>
            </a:r>
          </a:p>
          <a:p>
            <a:pPr marL="685765" lvl="1" indent="-228600" algn="just">
              <a:buClr>
                <a:srgbClr val="E8563B"/>
              </a:buClr>
              <a:buFontTx/>
              <a:buAutoNum type="arabicParenBoth"/>
            </a:pPr>
            <a:r>
              <a:rPr lang="fr-FR" sz="1400" dirty="0"/>
              <a:t>combustion </a:t>
            </a:r>
          </a:p>
          <a:p>
            <a:pPr marL="685765" lvl="1" indent="-228600" algn="just">
              <a:buClr>
                <a:srgbClr val="E8563B"/>
              </a:buClr>
              <a:buFontTx/>
              <a:buAutoNum type="arabicParenBoth"/>
            </a:pPr>
            <a:r>
              <a:rPr lang="fr-FR" sz="1400" dirty="0"/>
              <a:t>réduction qui permet la conversion du gaz de pyrolyse en </a:t>
            </a:r>
            <a:r>
              <a:rPr lang="fr-FR" sz="1400" b="1" dirty="0"/>
              <a:t>gaz de synthèse</a:t>
            </a:r>
            <a:r>
              <a:rPr lang="fr-FR" sz="1400" dirty="0"/>
              <a:t>.</a:t>
            </a:r>
          </a:p>
          <a:p>
            <a:pPr lvl="1" algn="just">
              <a:buClr>
                <a:srgbClr val="E8563B"/>
              </a:buClr>
            </a:pPr>
            <a:endParaRPr lang="fr-FR" sz="1400" dirty="0"/>
          </a:p>
          <a:p>
            <a:pPr marL="171450" indent="-171450" algn="just">
              <a:buClr>
                <a:srgbClr val="E8563B"/>
              </a:buClr>
              <a:buFont typeface="Wingdings" panose="05000000000000000000" pitchFamily="2" charset="2"/>
              <a:buChar char="Ø"/>
            </a:pPr>
            <a:r>
              <a:rPr lang="fr-FR" sz="1400" dirty="0"/>
              <a:t>Les gaz sont ensuite refroidis et nettoyés pour servir de carburant à des </a:t>
            </a:r>
            <a:r>
              <a:rPr lang="fr-FR" sz="1400" b="1" dirty="0"/>
              <a:t>groupes électrogènes </a:t>
            </a:r>
            <a:r>
              <a:rPr lang="fr-FR" sz="1400" dirty="0"/>
              <a:t>adaptés.</a:t>
            </a:r>
          </a:p>
          <a:p>
            <a:pPr marL="171450" indent="-171450" algn="just">
              <a:buClr>
                <a:srgbClr val="E8563B"/>
              </a:buClr>
              <a:buFont typeface="Wingdings" panose="05000000000000000000" pitchFamily="2" charset="2"/>
              <a:buChar char="Ø"/>
            </a:pPr>
            <a:endParaRPr lang="fr-FR" sz="1400" dirty="0"/>
          </a:p>
          <a:p>
            <a:pPr marL="171450" indent="-171450" algn="just">
              <a:buClr>
                <a:srgbClr val="E8563B"/>
              </a:buClr>
              <a:buFont typeface="Wingdings" panose="05000000000000000000" pitchFamily="2" charset="2"/>
              <a:buChar char="Ø"/>
            </a:pPr>
            <a:r>
              <a:rPr lang="fr-FR" sz="1400" dirty="0"/>
              <a:t>Une partie du gaz </a:t>
            </a:r>
            <a:r>
              <a:rPr lang="fr-FR" sz="1400" b="1" dirty="0"/>
              <a:t>peut également être brûlée </a:t>
            </a:r>
            <a:r>
              <a:rPr lang="fr-FR" sz="1400" dirty="0"/>
              <a:t>dans une chaudière pour la production de chaleur (Séchage,…)</a:t>
            </a:r>
          </a:p>
          <a:p>
            <a:pPr marL="171450" indent="-171450" algn="just">
              <a:buClr>
                <a:srgbClr val="E8563B"/>
              </a:buClr>
              <a:buFont typeface="Wingdings" panose="05000000000000000000" pitchFamily="2" charset="2"/>
              <a:buChar char="Ø"/>
            </a:pPr>
            <a:endParaRPr lang="fr-FR" sz="1400" dirty="0"/>
          </a:p>
          <a:p>
            <a:pPr marL="171450" indent="-171450" algn="just">
              <a:buClr>
                <a:srgbClr val="E8563B"/>
              </a:buClr>
              <a:buFont typeface="Wingdings" panose="05000000000000000000" pitchFamily="2" charset="2"/>
              <a:buChar char="Ø"/>
            </a:pPr>
            <a:r>
              <a:rPr lang="fr-FR" sz="1400" dirty="0"/>
              <a:t>Le </a:t>
            </a:r>
            <a:r>
              <a:rPr lang="fr-FR" sz="1400" b="1" dirty="0" err="1"/>
              <a:t>biocharbon</a:t>
            </a:r>
            <a:r>
              <a:rPr lang="fr-FR" sz="1400" dirty="0"/>
              <a:t> (résidus carbonisés) est retiré à la base du réacteur puis valorisé comme combustible de substitution (bois, coque d’anacarde,…) ou utilisé comme amendement agricole (Balle de riz).</a:t>
            </a:r>
          </a:p>
          <a:p>
            <a:pPr algn="just"/>
            <a:endParaRPr lang="fr-FR" sz="12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C9D463D-0527-40D6-B8D8-CD63C537D265}"/>
              </a:ext>
            </a:extLst>
          </p:cNvPr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1019175" y="10547"/>
            <a:ext cx="11125497" cy="890406"/>
          </a:xfrm>
        </p:spPr>
        <p:txBody>
          <a:bodyPr/>
          <a:lstStyle/>
          <a:p>
            <a:r>
              <a:rPr lang="en-US" sz="2800" dirty="0"/>
              <a:t>Production </a:t>
            </a:r>
            <a:r>
              <a:rPr lang="en-US" sz="2800" dirty="0" err="1"/>
              <a:t>d’électricité</a:t>
            </a:r>
            <a:r>
              <a:rPr lang="en-US" sz="2800" dirty="0"/>
              <a:t> par </a:t>
            </a:r>
            <a:r>
              <a:rPr lang="en-US" sz="2800" dirty="0" err="1"/>
              <a:t>gazéification</a:t>
            </a:r>
            <a:r>
              <a:rPr lang="en-US" sz="2800" dirty="0"/>
              <a:t> de </a:t>
            </a:r>
            <a:r>
              <a:rPr lang="en-US" sz="2800" dirty="0" err="1"/>
              <a:t>biomasse</a:t>
            </a:r>
            <a:endParaRPr lang="en-US" sz="2800" dirty="0"/>
          </a:p>
        </p:txBody>
      </p:sp>
      <p:sp>
        <p:nvSpPr>
          <p:cNvPr id="19" name="Flèche : courbe vers le haut 18">
            <a:extLst>
              <a:ext uri="{FF2B5EF4-FFF2-40B4-BE49-F238E27FC236}">
                <a16:creationId xmlns:a16="http://schemas.microsoft.com/office/drawing/2014/main" id="{CC3E5054-B61F-A334-E0C2-FC5C79F4137A}"/>
              </a:ext>
            </a:extLst>
          </p:cNvPr>
          <p:cNvSpPr/>
          <p:nvPr/>
        </p:nvSpPr>
        <p:spPr>
          <a:xfrm rot="11563071" flipH="1">
            <a:off x="1165104" y="1669339"/>
            <a:ext cx="825917" cy="273599"/>
          </a:xfrm>
          <a:prstGeom prst="curvedUpArrow">
            <a:avLst>
              <a:gd name="adj1" fmla="val 25000"/>
              <a:gd name="adj2" fmla="val 57601"/>
              <a:gd name="adj3" fmla="val 62966"/>
            </a:avLst>
          </a:prstGeom>
          <a:solidFill>
            <a:schemeClr val="bg2"/>
          </a:solidFill>
          <a:ln>
            <a:solidFill>
              <a:schemeClr val="tx1"/>
            </a:solidFill>
          </a:ln>
          <a:effectLst>
            <a:outerShdw blurRad="38100" dist="12700" dir="5400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>
            <a:noAutofit/>
          </a:bodyPr>
          <a:lstStyle/>
          <a:p>
            <a:pPr algn="ctr">
              <a:spcBef>
                <a:spcPts val="1000"/>
              </a:spcBef>
            </a:pPr>
            <a:endParaRPr lang="fr-FR" sz="1400" b="1" dirty="0">
              <a:solidFill>
                <a:schemeClr val="tx1"/>
              </a:solidFill>
            </a:endParaRP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3DAFC6F5-CF2F-3769-5ECD-F9B6B847F35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333" y="1758354"/>
            <a:ext cx="560221" cy="421788"/>
          </a:xfrm>
          <a:prstGeom prst="ellipse">
            <a:avLst/>
          </a:prstGeom>
          <a:ln>
            <a:noFill/>
          </a:ln>
          <a:effectLst>
            <a:softEdge rad="50800"/>
          </a:effectLst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FEED1520-3FB2-2B40-9F0B-4970A81C1D1C}"/>
              </a:ext>
            </a:extLst>
          </p:cNvPr>
          <p:cNvSpPr txBox="1"/>
          <p:nvPr/>
        </p:nvSpPr>
        <p:spPr>
          <a:xfrm>
            <a:off x="492934" y="1519355"/>
            <a:ext cx="958665" cy="26161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l"/>
            <a:r>
              <a:rPr lang="fr-FR" sz="1100" dirty="0"/>
              <a:t>Résidus</a:t>
            </a:r>
            <a:endParaRPr lang="fr-FR" sz="1100" dirty="0">
              <a:solidFill>
                <a:schemeClr val="tx1"/>
              </a:solidFill>
            </a:endParaRPr>
          </a:p>
        </p:txBody>
      </p:sp>
      <p:sp>
        <p:nvSpPr>
          <p:cNvPr id="24" name="Flèche : virage 23">
            <a:extLst>
              <a:ext uri="{FF2B5EF4-FFF2-40B4-BE49-F238E27FC236}">
                <a16:creationId xmlns:a16="http://schemas.microsoft.com/office/drawing/2014/main" id="{BA510612-05B2-C23E-9B11-FA70B0043CBC}"/>
              </a:ext>
            </a:extLst>
          </p:cNvPr>
          <p:cNvSpPr/>
          <p:nvPr/>
        </p:nvSpPr>
        <p:spPr>
          <a:xfrm rot="10800000" flipH="1">
            <a:off x="1849698" y="5449236"/>
            <a:ext cx="625238" cy="431444"/>
          </a:xfrm>
          <a:prstGeom prst="bentArrow">
            <a:avLst>
              <a:gd name="adj1" fmla="val 14849"/>
              <a:gd name="adj2" fmla="val 25000"/>
              <a:gd name="adj3" fmla="val 25000"/>
              <a:gd name="adj4" fmla="val 43750"/>
            </a:avLst>
          </a:prstGeom>
          <a:solidFill>
            <a:schemeClr val="bg2"/>
          </a:solidFill>
          <a:ln>
            <a:solidFill>
              <a:schemeClr val="tx1"/>
            </a:solidFill>
          </a:ln>
          <a:effectLst>
            <a:outerShdw blurRad="38100" dist="12700" dir="5400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>
            <a:noAutofit/>
          </a:bodyPr>
          <a:lstStyle/>
          <a:p>
            <a:pPr algn="ctr">
              <a:spcBef>
                <a:spcPts val="1000"/>
              </a:spcBef>
            </a:pPr>
            <a:endParaRPr lang="fr-FR" sz="1400" b="1" dirty="0">
              <a:solidFill>
                <a:schemeClr val="tx1"/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A97B2C9-9DB3-5E78-37BA-1DB476CBFF0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337" y="2064824"/>
            <a:ext cx="5574265" cy="3541532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D7CDDA6F-79DB-258D-A9CA-42E0A4600183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34236" y="1465225"/>
            <a:ext cx="3068551" cy="2737316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45524471-B4CF-9BEF-BAF7-22DFC40F6328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281"/>
          <a:stretch/>
        </p:blipFill>
        <p:spPr>
          <a:xfrm>
            <a:off x="4532949" y="4964608"/>
            <a:ext cx="1977287" cy="1403815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FE6995F2-950E-D7A7-B68B-F15A72A8EA20}"/>
              </a:ext>
            </a:extLst>
          </p:cNvPr>
          <p:cNvSpPr/>
          <p:nvPr/>
        </p:nvSpPr>
        <p:spPr>
          <a:xfrm>
            <a:off x="4902969" y="4964608"/>
            <a:ext cx="1607267" cy="292153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38100" dist="12700" dir="5400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fr-FR" sz="900" b="1" cap="small" dirty="0">
                <a:solidFill>
                  <a:schemeClr val="bg1"/>
                </a:solidFill>
              </a:rPr>
              <a:t>Groupes électrogènes</a:t>
            </a:r>
          </a:p>
          <a:p>
            <a:pPr algn="ctr"/>
            <a:r>
              <a:rPr lang="fr-FR" sz="900" b="1" cap="small" dirty="0">
                <a:solidFill>
                  <a:schemeClr val="bg1"/>
                </a:solidFill>
              </a:rPr>
              <a:t>100% Syngas ou Dual Fuel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9E27D5E-5CE1-17E4-3BEF-1DF04192D07A}"/>
              </a:ext>
            </a:extLst>
          </p:cNvPr>
          <p:cNvSpPr/>
          <p:nvPr/>
        </p:nvSpPr>
        <p:spPr>
          <a:xfrm>
            <a:off x="3427928" y="1474977"/>
            <a:ext cx="1163903" cy="194061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38100" dist="12700" dir="5400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>
              <a:spcBef>
                <a:spcPts val="1000"/>
              </a:spcBef>
            </a:pPr>
            <a:r>
              <a:rPr lang="fr-FR" sz="900" b="1" cap="small" dirty="0">
                <a:solidFill>
                  <a:schemeClr val="bg1"/>
                </a:solidFill>
              </a:rPr>
              <a:t>Gazogène</a:t>
            </a:r>
          </a:p>
        </p:txBody>
      </p:sp>
      <p:pic>
        <p:nvPicPr>
          <p:cNvPr id="12" name="Graphique 11" descr="Main ouverte avec plante">
            <a:extLst>
              <a:ext uri="{FF2B5EF4-FFF2-40B4-BE49-F238E27FC236}">
                <a16:creationId xmlns:a16="http://schemas.microsoft.com/office/drawing/2014/main" id="{D427B97A-755A-44AF-FDB3-40AF7200DC5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111598" y="5540801"/>
            <a:ext cx="446588" cy="446588"/>
          </a:xfrm>
          <a:prstGeom prst="rect">
            <a:avLst/>
          </a:prstGeom>
        </p:spPr>
      </p:pic>
      <p:pic>
        <p:nvPicPr>
          <p:cNvPr id="13" name="Graphique 12" descr="Feu de camp">
            <a:extLst>
              <a:ext uri="{FF2B5EF4-FFF2-40B4-BE49-F238E27FC236}">
                <a16:creationId xmlns:a16="http://schemas.microsoft.com/office/drawing/2014/main" id="{C10F549D-9BE9-8860-DB32-CFCDFEEE512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2643536" y="5513536"/>
            <a:ext cx="465594" cy="465594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AD2D9106-D57D-A556-87E5-95D59933DE39}"/>
              </a:ext>
            </a:extLst>
          </p:cNvPr>
          <p:cNvSpPr/>
          <p:nvPr/>
        </p:nvSpPr>
        <p:spPr>
          <a:xfrm>
            <a:off x="2294707" y="6014654"/>
            <a:ext cx="16337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900" dirty="0">
                <a:solidFill>
                  <a:schemeClr val="tx2"/>
                </a:solidFill>
              </a:rPr>
              <a:t>Briquettes Combustible</a:t>
            </a:r>
          </a:p>
          <a:p>
            <a:pPr algn="ctr"/>
            <a:r>
              <a:rPr lang="fr-FR" sz="900" dirty="0">
                <a:solidFill>
                  <a:schemeClr val="tx2"/>
                </a:solidFill>
              </a:rPr>
              <a:t>Ou Amendement agricole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9562A05-532E-BAB8-9C9C-55D1A36A2BAA}"/>
              </a:ext>
            </a:extLst>
          </p:cNvPr>
          <p:cNvSpPr/>
          <p:nvPr/>
        </p:nvSpPr>
        <p:spPr>
          <a:xfrm>
            <a:off x="1220277" y="5717520"/>
            <a:ext cx="772969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1050" b="1" dirty="0">
                <a:solidFill>
                  <a:schemeClr val="tx2"/>
                </a:solidFill>
              </a:rPr>
              <a:t>Charbon</a:t>
            </a:r>
          </a:p>
        </p:txBody>
      </p:sp>
    </p:spTree>
    <p:extLst>
      <p:ext uri="{BB962C8B-B14F-4D97-AF65-F5344CB8AC3E}">
        <p14:creationId xmlns:p14="http://schemas.microsoft.com/office/powerpoint/2010/main" val="3011582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DC4594-6A94-2B22-2F9C-6CD478A5FC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CBC5B207-9809-3762-C7C5-F5859259280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3694750" y="-2171885"/>
            <a:ext cx="4765712" cy="11935034"/>
          </a:xfrm>
          <a:prstGeom prst="rect">
            <a:avLst/>
          </a:prstGeom>
        </p:spPr>
      </p:pic>
      <p:sp>
        <p:nvSpPr>
          <p:cNvPr id="7" name="Titre 6">
            <a:extLst>
              <a:ext uri="{FF2B5EF4-FFF2-40B4-BE49-F238E27FC236}">
                <a16:creationId xmlns:a16="http://schemas.microsoft.com/office/drawing/2014/main" id="{BB80EBCA-1C07-C52A-A485-DF57DCADF9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Présentation de la technologie</a:t>
            </a:r>
          </a:p>
        </p:txBody>
      </p:sp>
    </p:spTree>
    <p:extLst>
      <p:ext uri="{BB962C8B-B14F-4D97-AF65-F5344CB8AC3E}">
        <p14:creationId xmlns:p14="http://schemas.microsoft.com/office/powerpoint/2010/main" val="2874565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CBC190-93CA-D7B6-8FA1-D18FB13D09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57AD78C2-F892-25A2-9216-182FC7B5DB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Critères techniques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88DDC6DC-0EB3-D7DB-A6D1-C3E1A5C8210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27335" y="980728"/>
            <a:ext cx="10153648" cy="2592288"/>
          </a:xfrm>
        </p:spPr>
        <p:txBody>
          <a:bodyPr/>
          <a:lstStyle/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r-FR" dirty="0"/>
              <a:t>Partir sur des choix techniques simples / maîtrisable / adaptés</a:t>
            </a:r>
          </a:p>
          <a:p>
            <a:pPr marL="800100" lvl="1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r-FR" dirty="0"/>
              <a:t>Gazogène:</a:t>
            </a:r>
          </a:p>
          <a:p>
            <a:pPr marL="1102950" lvl="2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r-FR" dirty="0"/>
              <a:t>Capable de gazéifier des bûches</a:t>
            </a:r>
          </a:p>
          <a:p>
            <a:pPr marL="1102950" lvl="2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r-FR" dirty="0"/>
              <a:t>A grille fixe co-courant</a:t>
            </a:r>
          </a:p>
          <a:p>
            <a:pPr marL="1102950" lvl="2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r-FR" dirty="0"/>
              <a:t>Sans réfractaire à l’intérieur</a:t>
            </a:r>
          </a:p>
          <a:p>
            <a:pPr marL="1102950" lvl="2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r-FR" dirty="0"/>
              <a:t>Enlèvement du charbon avec un flux d’eau</a:t>
            </a:r>
          </a:p>
          <a:p>
            <a:pPr lvl="2" indent="0">
              <a:lnSpc>
                <a:spcPct val="100000"/>
              </a:lnSpc>
              <a:buNone/>
            </a:pPr>
            <a:endParaRPr lang="fr-FR" dirty="0"/>
          </a:p>
          <a:p>
            <a:pPr>
              <a:lnSpc>
                <a:spcPct val="100000"/>
              </a:lnSpc>
            </a:pPr>
            <a:r>
              <a:rPr lang="fr-FR" dirty="0"/>
              <a:t>	</a:t>
            </a:r>
          </a:p>
          <a:p>
            <a:pPr lvl="1" indent="0">
              <a:buNone/>
            </a:pPr>
            <a:endParaRPr lang="fr-FR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fr-FR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BF630890-2542-0014-DF73-377D511A731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3799" y="3634103"/>
            <a:ext cx="3744416" cy="2808312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7568D974-8029-61CA-3167-88B3F1D4E3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9576" y="3427080"/>
            <a:ext cx="2971455" cy="3295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251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420438-7AD2-2DA2-BD81-C008111F7C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79C96107-FB60-2693-9420-335E229A85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Disponibilité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3B3B8CC2-4CFC-2D41-FBC3-F92E022A4F3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55209" y="1028512"/>
            <a:ext cx="10153648" cy="4608512"/>
          </a:xfrm>
        </p:spPr>
        <p:txBody>
          <a:bodyPr/>
          <a:lstStyle/>
          <a:p>
            <a:pPr marL="800100" lvl="1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r-FR" dirty="0"/>
              <a:t>Traitement de gaz: lavage à l’eau</a:t>
            </a:r>
          </a:p>
          <a:p>
            <a:pPr>
              <a:lnSpc>
                <a:spcPct val="100000"/>
              </a:lnSpc>
            </a:pPr>
            <a:r>
              <a:rPr lang="fr-FR" dirty="0"/>
              <a:t>	</a:t>
            </a:r>
          </a:p>
          <a:p>
            <a:pPr lvl="1" indent="0">
              <a:buNone/>
            </a:pPr>
            <a:endParaRPr lang="fr-FR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80865CE-06D7-640A-5D77-37F9D34E1E1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2003" y="1883317"/>
            <a:ext cx="2929334" cy="4410457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37540006-0790-EC8B-DBFB-56089C8D688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84032" y="1988840"/>
            <a:ext cx="5449614" cy="3816424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C06F8EFA-8379-D50D-4F35-7502574DC0F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53616" y="2340031"/>
            <a:ext cx="2126418" cy="3392143"/>
          </a:xfrm>
          <a:prstGeom prst="ellipse">
            <a:avLst/>
          </a:prstGeom>
          <a:ln w="57150">
            <a:solidFill>
              <a:srgbClr val="FF0000"/>
            </a:solidFill>
          </a:ln>
          <a:effectLst>
            <a:softEdge rad="0"/>
          </a:effectLst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913438F6-F316-BFCE-F687-246301AE7D30}"/>
              </a:ext>
            </a:extLst>
          </p:cNvPr>
          <p:cNvSpPr/>
          <p:nvPr/>
        </p:nvSpPr>
        <p:spPr>
          <a:xfrm>
            <a:off x="447341" y="2780928"/>
            <a:ext cx="968800" cy="1080120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ffectLst>
            <a:outerShdw blurRad="38100" dist="12700" dir="5400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>
            <a:noAutofit/>
          </a:bodyPr>
          <a:lstStyle/>
          <a:p>
            <a:pPr algn="ctr">
              <a:spcBef>
                <a:spcPts val="1000"/>
              </a:spcBef>
            </a:pPr>
            <a:endParaRPr lang="fr-FR" sz="1400" b="1" dirty="0">
              <a:solidFill>
                <a:schemeClr val="tx1"/>
              </a:solidFill>
            </a:endParaRPr>
          </a:p>
        </p:txBody>
      </p:sp>
      <p:sp>
        <p:nvSpPr>
          <p:cNvPr id="8" name="Arc 7">
            <a:extLst>
              <a:ext uri="{FF2B5EF4-FFF2-40B4-BE49-F238E27FC236}">
                <a16:creationId xmlns:a16="http://schemas.microsoft.com/office/drawing/2014/main" id="{1D9C6BB9-B620-1F21-3A35-67BB20956A22}"/>
              </a:ext>
            </a:extLst>
          </p:cNvPr>
          <p:cNvSpPr/>
          <p:nvPr/>
        </p:nvSpPr>
        <p:spPr>
          <a:xfrm>
            <a:off x="767408" y="2338949"/>
            <a:ext cx="3167927" cy="730011"/>
          </a:xfrm>
          <a:prstGeom prst="arc">
            <a:avLst>
              <a:gd name="adj1" fmla="val 10649891"/>
              <a:gd name="adj2" fmla="val 0"/>
            </a:avLst>
          </a:prstGeom>
          <a:ln w="3810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37CB72E0-ADC7-3CC0-7C1A-1D5D66321DB0}"/>
              </a:ext>
            </a:extLst>
          </p:cNvPr>
          <p:cNvSpPr/>
          <p:nvPr/>
        </p:nvSpPr>
        <p:spPr>
          <a:xfrm>
            <a:off x="8544272" y="1988840"/>
            <a:ext cx="2376264" cy="2232248"/>
          </a:xfrm>
          <a:prstGeom prst="ellipse">
            <a:avLst/>
          </a:prstGeom>
          <a:noFill/>
          <a:ln w="57150">
            <a:solidFill>
              <a:srgbClr val="00B050"/>
            </a:solidFill>
          </a:ln>
          <a:effectLst>
            <a:outerShdw blurRad="38100" dist="12700" dir="5400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>
            <a:noAutofit/>
          </a:bodyPr>
          <a:lstStyle/>
          <a:p>
            <a:pPr algn="ctr">
              <a:spcBef>
                <a:spcPts val="1000"/>
              </a:spcBef>
            </a:pPr>
            <a:endParaRPr lang="fr-FR" sz="1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12067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FE49A7-595A-2577-1CA0-BFAFD5C8CC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E1FDFF-5257-9712-3FC3-52B6061E6B1A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019175" y="10547"/>
            <a:ext cx="9613329" cy="890406"/>
          </a:xfrm>
        </p:spPr>
        <p:txBody>
          <a:bodyPr/>
          <a:lstStyle/>
          <a:p>
            <a:r>
              <a:rPr lang="fr-FR" dirty="0"/>
              <a:t>Performance environnementale</a:t>
            </a:r>
            <a:endParaRPr lang="en-US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55B24350-8111-9394-9702-C5D69B84CB0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4049" t="24087" r="4896" b="5661"/>
          <a:stretch/>
        </p:blipFill>
        <p:spPr>
          <a:xfrm>
            <a:off x="1194145" y="2210691"/>
            <a:ext cx="4628571" cy="216000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0BE670A5-DFC5-1DC2-9268-7815E513058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809"/>
          <a:stretch/>
        </p:blipFill>
        <p:spPr bwMode="auto">
          <a:xfrm>
            <a:off x="6302936" y="2204864"/>
            <a:ext cx="5298889" cy="2160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B72A411C-DF50-AD95-72DC-6E2915D09B08}"/>
              </a:ext>
            </a:extLst>
          </p:cNvPr>
          <p:cNvSpPr txBox="1"/>
          <p:nvPr/>
        </p:nvSpPr>
        <p:spPr>
          <a:xfrm>
            <a:off x="1168396" y="1386923"/>
            <a:ext cx="4628571" cy="80021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l"/>
            <a:r>
              <a:rPr lang="fr-FR" b="1" dirty="0">
                <a:solidFill>
                  <a:schemeClr val="tx1"/>
                </a:solidFill>
              </a:rPr>
              <a:t>Voie Humide</a:t>
            </a:r>
            <a:r>
              <a:rPr lang="fr-FR" sz="1400" dirty="0">
                <a:solidFill>
                  <a:schemeClr val="tx1"/>
                </a:solidFill>
              </a:rPr>
              <a:t>:</a:t>
            </a:r>
          </a:p>
          <a:p>
            <a:pPr algn="l"/>
            <a:r>
              <a:rPr lang="fr-FR" sz="1400" dirty="0">
                <a:solidFill>
                  <a:schemeClr val="tx1"/>
                </a:solidFill>
              </a:rPr>
              <a:t>Lavage à l’eau (capte particule et refroidit le gaz) puis Filtration (Séparation Gaz / Liquide)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DDDAC091-33D6-85E6-532D-D906944DF16D}"/>
              </a:ext>
            </a:extLst>
          </p:cNvPr>
          <p:cNvSpPr txBox="1"/>
          <p:nvPr/>
        </p:nvSpPr>
        <p:spPr>
          <a:xfrm>
            <a:off x="6202047" y="1386923"/>
            <a:ext cx="5298889" cy="80021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l"/>
            <a:r>
              <a:rPr lang="fr-FR" b="1" dirty="0">
                <a:solidFill>
                  <a:schemeClr val="tx1"/>
                </a:solidFill>
              </a:rPr>
              <a:t>Voie Sèche:</a:t>
            </a:r>
          </a:p>
          <a:p>
            <a:pPr algn="l"/>
            <a:r>
              <a:rPr lang="fr-FR" sz="1400" dirty="0">
                <a:solidFill>
                  <a:schemeClr val="tx1"/>
                </a:solidFill>
              </a:rPr>
              <a:t>Piégeage Particules, Refroidissement du gaz</a:t>
            </a:r>
          </a:p>
          <a:p>
            <a:pPr algn="l"/>
            <a:r>
              <a:rPr lang="fr-FR" sz="1400" dirty="0">
                <a:solidFill>
                  <a:schemeClr val="tx1"/>
                </a:solidFill>
              </a:rPr>
              <a:t>puis Filtration (Séparation Gaz / Liquide)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B621609D-611D-FE95-07DF-2018C2BC758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49347" y="755962"/>
            <a:ext cx="10153648" cy="574616"/>
          </a:xfrm>
        </p:spPr>
        <p:txBody>
          <a:bodyPr/>
          <a:lstStyle/>
          <a:p>
            <a:r>
              <a:rPr lang="fr-FR" dirty="0"/>
              <a:t>Deux options de traitement du gaz:</a:t>
            </a:r>
          </a:p>
        </p:txBody>
      </p:sp>
      <p:graphicFrame>
        <p:nvGraphicFramePr>
          <p:cNvPr id="8" name="Tableau 7">
            <a:extLst>
              <a:ext uri="{FF2B5EF4-FFF2-40B4-BE49-F238E27FC236}">
                <a16:creationId xmlns:a16="http://schemas.microsoft.com/office/drawing/2014/main" id="{BECFD935-7D52-F027-B762-E6F83DF353E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2986193"/>
              </p:ext>
            </p:extLst>
          </p:nvPr>
        </p:nvGraphicFramePr>
        <p:xfrm>
          <a:off x="534775" y="4599857"/>
          <a:ext cx="11122449" cy="1889760"/>
        </p:xfrm>
        <a:graphic>
          <a:graphicData uri="http://schemas.openxmlformats.org/drawingml/2006/table">
            <a:tbl>
              <a:tblPr firstRow="1" bandRow="1">
                <a:tableStyleId>{0660B408-B3CF-4A94-85FC-2B1E0A45F4A2}</a:tableStyleId>
              </a:tblPr>
              <a:tblGrid>
                <a:gridCol w="720080">
                  <a:extLst>
                    <a:ext uri="{9D8B030D-6E8A-4147-A177-3AD203B41FA5}">
                      <a16:colId xmlns:a16="http://schemas.microsoft.com/office/drawing/2014/main" val="1000422861"/>
                    </a:ext>
                  </a:extLst>
                </a:gridCol>
                <a:gridCol w="4896544">
                  <a:extLst>
                    <a:ext uri="{9D8B030D-6E8A-4147-A177-3AD203B41FA5}">
                      <a16:colId xmlns:a16="http://schemas.microsoft.com/office/drawing/2014/main" val="710757677"/>
                    </a:ext>
                  </a:extLst>
                </a:gridCol>
                <a:gridCol w="5505825">
                  <a:extLst>
                    <a:ext uri="{9D8B030D-6E8A-4147-A177-3AD203B41FA5}">
                      <a16:colId xmlns:a16="http://schemas.microsoft.com/office/drawing/2014/main" val="137818449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fr-FR" dirty="0"/>
                        <a:t>+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1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1" dirty="0">
                          <a:solidFill>
                            <a:schemeClr val="tx1"/>
                          </a:solidFill>
                        </a:rPr>
                        <a:t>Simplicité</a:t>
                      </a:r>
                      <a:r>
                        <a:rPr lang="fr-FR" sz="1400" b="0" dirty="0">
                          <a:solidFill>
                            <a:schemeClr val="tx1"/>
                          </a:solidFill>
                        </a:rPr>
                        <a:t> de mise en œuvre du traitement de gaz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FE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Limite les volumes à traiter </a:t>
                      </a:r>
                      <a:r>
                        <a:rPr lang="fr-FR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à la production de condensat seule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F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08195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/>
                        <a:t>-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E6C4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Condensats dilués dans un grand volume d’eau, qui nécessite plusieurs traitements en continu (coagulation/floculation, filtration charbon actif, biologique puis séchage des boues)</a:t>
                      </a:r>
                    </a:p>
                    <a:p>
                      <a:r>
                        <a:rPr lang="fr-FR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 </a:t>
                      </a:r>
                      <a:r>
                        <a:rPr lang="fr-FR" sz="1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Complexité et coût de traitement des eaux </a:t>
                      </a:r>
                      <a:r>
                        <a:rPr lang="fr-FR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de lavage prohibitif</a:t>
                      </a:r>
                      <a:endParaRPr lang="fr-FR" sz="14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b="1" dirty="0"/>
                        <a:t>Maintenance plus élevée </a:t>
                      </a:r>
                      <a:r>
                        <a:rPr lang="fr-FR" sz="1400" b="0" dirty="0"/>
                        <a:t>(nettoyage des échangeurs)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11319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07882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FACD76-1D15-4E74-6D62-C6C2F946AC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0026A462-C6D9-74F5-1111-95718F6326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9175" y="332655"/>
            <a:ext cx="11125497" cy="568297"/>
          </a:xfrm>
        </p:spPr>
        <p:txBody>
          <a:bodyPr/>
          <a:lstStyle/>
          <a:p>
            <a:r>
              <a:rPr lang="fr-FR" dirty="0"/>
              <a:t>Adapter les équipements aux contraintes d’exploitation (lié aussi à nos choix technologiques)</a:t>
            </a:r>
            <a:br>
              <a:rPr lang="fr-FR" dirty="0"/>
            </a:br>
            <a:endParaRPr lang="fr-FR" dirty="0"/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46546982-6786-159E-D40E-020643DC986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19175" y="925960"/>
            <a:ext cx="10153648" cy="4608512"/>
          </a:xfrm>
        </p:spPr>
        <p:txBody>
          <a:bodyPr/>
          <a:lstStyle/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r-FR" dirty="0"/>
              <a:t>Goudrons dans le gaz !</a:t>
            </a:r>
          </a:p>
          <a:p>
            <a:pPr lvl="2" indent="0">
              <a:lnSpc>
                <a:spcPct val="100000"/>
              </a:lnSpc>
              <a:buNone/>
            </a:pPr>
            <a:r>
              <a:rPr lang="fr-FR" sz="2000" dirty="0">
                <a:sym typeface="Wingdings" panose="05000000000000000000" pitchFamily="2" charset="2"/>
              </a:rPr>
              <a:t> Automatisme réduit au maximum (vannes, capteurs,…)</a:t>
            </a:r>
            <a:endParaRPr lang="fr-FR" sz="2000" dirty="0"/>
          </a:p>
          <a:p>
            <a:pPr marL="800100" lvl="1" indent="-457200">
              <a:buFont typeface="Arial" panose="020B0604020202020204" pitchFamily="34" charset="0"/>
              <a:buChar char="•"/>
            </a:pPr>
            <a:endParaRPr lang="fr-FR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45DF8919-4B73-DE1A-13B1-F5E22A0A3478}"/>
              </a:ext>
            </a:extLst>
          </p:cNvPr>
          <p:cNvSpPr txBox="1"/>
          <p:nvPr/>
        </p:nvSpPr>
        <p:spPr>
          <a:xfrm>
            <a:off x="7342575" y="1963628"/>
            <a:ext cx="4586073" cy="4247317"/>
          </a:xfrm>
          <a:prstGeom prst="rect">
            <a:avLst/>
          </a:prstGeom>
          <a:noFill/>
          <a:ln>
            <a:solidFill>
              <a:schemeClr val="bg2">
                <a:lumMod val="90000"/>
              </a:schemeClr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fr-FR" b="1" dirty="0">
                <a:solidFill>
                  <a:schemeClr val="tx1"/>
                </a:solidFill>
              </a:rPr>
              <a:t>Ex: Gérer la surpression de gaz en cas d’arrêt d’un groupe</a:t>
            </a:r>
          </a:p>
          <a:p>
            <a:pPr algn="l"/>
            <a:endParaRPr lang="fr-FR" b="1" dirty="0"/>
          </a:p>
          <a:p>
            <a:pPr algn="l"/>
            <a:endParaRPr lang="fr-FR" b="1" dirty="0">
              <a:solidFill>
                <a:schemeClr val="tx1"/>
              </a:solidFill>
            </a:endParaRPr>
          </a:p>
          <a:p>
            <a:pPr algn="l"/>
            <a:endParaRPr lang="fr-FR" b="1" dirty="0"/>
          </a:p>
          <a:p>
            <a:pPr algn="l"/>
            <a:endParaRPr lang="fr-FR" b="1" dirty="0"/>
          </a:p>
          <a:p>
            <a:pPr algn="l"/>
            <a:endParaRPr lang="fr-FR" b="1" dirty="0"/>
          </a:p>
          <a:p>
            <a:pPr algn="l"/>
            <a:endParaRPr lang="fr-FR" b="1" dirty="0"/>
          </a:p>
          <a:p>
            <a:pPr algn="l"/>
            <a:endParaRPr lang="fr-FR" b="1" dirty="0"/>
          </a:p>
          <a:p>
            <a:pPr algn="l"/>
            <a:endParaRPr lang="fr-FR" b="1" dirty="0"/>
          </a:p>
          <a:p>
            <a:pPr algn="l"/>
            <a:endParaRPr lang="fr-FR" b="1" dirty="0"/>
          </a:p>
          <a:p>
            <a:pPr algn="l"/>
            <a:endParaRPr lang="fr-FR" b="1" dirty="0">
              <a:solidFill>
                <a:schemeClr val="tx1"/>
              </a:solidFill>
            </a:endParaRPr>
          </a:p>
          <a:p>
            <a:pPr algn="l"/>
            <a:endParaRPr lang="fr-FR" b="1" dirty="0"/>
          </a:p>
          <a:p>
            <a:pPr algn="l"/>
            <a:endParaRPr lang="fr-FR" b="1" dirty="0">
              <a:solidFill>
                <a:schemeClr val="tx1"/>
              </a:solidFill>
            </a:endParaRPr>
          </a:p>
          <a:p>
            <a:pPr algn="l"/>
            <a:endParaRPr lang="fr-FR" b="1" dirty="0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157949EF-0C43-4DC8-673A-C52ECA0F9B8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629061" y="2810424"/>
            <a:ext cx="2887403" cy="2610708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F1CD121E-9095-1FDC-216D-E7035C3BD58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91548" y="3079174"/>
            <a:ext cx="2688298" cy="2016224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F3064462-50FA-EA96-13FF-2F57DE1C0E7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02270" y="3922551"/>
            <a:ext cx="1470992" cy="1961322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9F0017B4-E2F5-66BE-3147-2A2070B00A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42372" y="2656584"/>
            <a:ext cx="1725276" cy="1961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840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006913-76E4-D98F-9442-9B32456ED2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AF28E482-81A9-05B3-DD30-0D67ABCAFA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9175" y="10547"/>
            <a:ext cx="11172825" cy="890406"/>
          </a:xfrm>
        </p:spPr>
        <p:txBody>
          <a:bodyPr/>
          <a:lstStyle/>
          <a:p>
            <a:r>
              <a:rPr lang="fr-FR" dirty="0"/>
              <a:t>Adapter les équipements aux contraintes d’exploitation (lié aussi à nos choix technologiques)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44073D82-B2BB-9F15-EFCD-9222ADA6847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27335" y="1124744"/>
            <a:ext cx="10153648" cy="2016224"/>
          </a:xfrm>
        </p:spPr>
        <p:txBody>
          <a:bodyPr/>
          <a:lstStyle/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r-FR" dirty="0"/>
              <a:t>Groupe électrogène 100% Syngas:</a:t>
            </a:r>
          </a:p>
          <a:p>
            <a:pPr lvl="1" indent="0">
              <a:lnSpc>
                <a:spcPct val="100000"/>
              </a:lnSpc>
              <a:buNone/>
            </a:pPr>
            <a:r>
              <a:rPr lang="fr-FR" dirty="0"/>
              <a:t>Aspiration directe, sans turbo (trop sensible au goudrons)</a:t>
            </a:r>
          </a:p>
          <a:p>
            <a:pPr lvl="1" indent="0">
              <a:lnSpc>
                <a:spcPct val="100000"/>
              </a:lnSpc>
              <a:buNone/>
            </a:pPr>
            <a:r>
              <a:rPr lang="fr-FR" dirty="0"/>
              <a:t>	</a:t>
            </a:r>
            <a:r>
              <a:rPr lang="fr-FR" dirty="0">
                <a:sym typeface="Wingdings" panose="05000000000000000000" pitchFamily="2" charset="2"/>
              </a:rPr>
              <a:t> Puissance limitée</a:t>
            </a:r>
          </a:p>
          <a:p>
            <a:pPr lvl="1" indent="0">
              <a:lnSpc>
                <a:spcPct val="100000"/>
              </a:lnSpc>
              <a:buNone/>
            </a:pPr>
            <a:r>
              <a:rPr lang="fr-FR" dirty="0">
                <a:sym typeface="Wingdings" panose="05000000000000000000" pitchFamily="2" charset="2"/>
              </a:rPr>
              <a:t>	 Maîtrise du prix unitaire (pas de facteur d’échelle)</a:t>
            </a:r>
          </a:p>
          <a:p>
            <a:pPr lvl="1" indent="0">
              <a:buNone/>
            </a:pPr>
            <a:endParaRPr lang="fr-FR" dirty="0">
              <a:sym typeface="Wingdings" panose="05000000000000000000" pitchFamily="2" charset="2"/>
            </a:endParaRPr>
          </a:p>
          <a:p>
            <a:endParaRPr lang="fr-FR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E5248EC4-E771-B3FD-4864-C23E1299BE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424" y="3125681"/>
            <a:ext cx="4325112" cy="3236976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6F266D7E-EEB8-E18E-7CE4-6A5B27C239F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84152" y="3067076"/>
            <a:ext cx="6228184" cy="3295581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B1EFB5F3-D664-EE9D-BD11-6382CE7F4089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4856" y="3103153"/>
            <a:ext cx="5035488" cy="335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2853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54F030-CCF9-A178-EC36-32C123C5B1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57D18AFE-E6F7-DF44-50FC-C3FC607E3A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Avoir le minimum de redondance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FE63F747-36C6-54F3-BB01-D1993E0619D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19176" y="980728"/>
            <a:ext cx="10153648" cy="4608512"/>
          </a:xfrm>
        </p:spPr>
        <p:txBody>
          <a:bodyPr/>
          <a:lstStyle/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r-FR" dirty="0"/>
              <a:t>Au niveau de la centrale: pas une seule unité de production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r-FR" dirty="0"/>
              <a:t>	(gaz et électricité)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4CC8E6E-E437-E8E5-98C6-5B055112E0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3723" y="2204864"/>
            <a:ext cx="8184232" cy="4246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745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CA537562-614C-43C5-CDC2-EF67EFD41B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352" y="1484784"/>
            <a:ext cx="8856984" cy="2520280"/>
          </a:xfrm>
        </p:spPr>
        <p:txBody>
          <a:bodyPr/>
          <a:lstStyle/>
          <a:p>
            <a:pPr marL="0" indent="0" algn="l">
              <a:lnSpc>
                <a:spcPct val="100000"/>
              </a:lnSpc>
              <a:buNone/>
            </a:pPr>
            <a:r>
              <a:rPr lang="fr-FR" sz="2400" dirty="0">
                <a:solidFill>
                  <a:srgbClr val="0C0B58"/>
                </a:solidFill>
              </a:rPr>
              <a:t>1. </a:t>
            </a:r>
            <a:r>
              <a:rPr lang="fr-FR" sz="2400" dirty="0"/>
              <a:t>Notre expérience dans la gazéification</a:t>
            </a:r>
            <a:br>
              <a:rPr lang="fr-FR" sz="2400" dirty="0"/>
            </a:br>
            <a:br>
              <a:rPr lang="fr-FR" sz="2400" dirty="0"/>
            </a:br>
            <a:r>
              <a:rPr lang="fr-FR" sz="2400" dirty="0">
                <a:solidFill>
                  <a:srgbClr val="0C0B58"/>
                </a:solidFill>
              </a:rPr>
              <a:t>2. </a:t>
            </a:r>
            <a:r>
              <a:rPr lang="fr-FR" sz="2400" dirty="0"/>
              <a:t>Trajectoire de développement</a:t>
            </a:r>
            <a:br>
              <a:rPr lang="fr-FR" sz="2400" dirty="0"/>
            </a:br>
            <a:br>
              <a:rPr lang="fr-FR" dirty="0"/>
            </a:br>
            <a:br>
              <a:rPr lang="fr-FR" dirty="0">
                <a:highlight>
                  <a:srgbClr val="FFFF00"/>
                </a:highlight>
              </a:rPr>
            </a:br>
            <a:br>
              <a:rPr lang="fr-FR" dirty="0">
                <a:highlight>
                  <a:srgbClr val="FFFF00"/>
                </a:highlight>
              </a:rPr>
            </a:br>
            <a:endParaRPr lang="fr-FR" dirty="0">
              <a:highlight>
                <a:srgbClr val="FFFF00"/>
              </a:highlight>
            </a:endParaRPr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757FE30-426B-6E5D-4ED1-8112F5609A8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529132" y="-1"/>
            <a:ext cx="3662868" cy="6858001"/>
          </a:xfrm>
        </p:spPr>
        <p:txBody>
          <a:bodyPr/>
          <a:lstStyle/>
          <a:p>
            <a:endParaRPr lang="fr-FR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39396C17-0E1B-0931-C9EF-083B4021F092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532929" y="0"/>
            <a:ext cx="36393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851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A0DDCD-AB93-7BA2-C66F-89B94BA6F5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E52B7AA4-7DD3-2ABD-C623-7B15CD7B34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Avoir le minimum de redondance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CA19C6A3-17FB-BD3D-1532-CE51320A59A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19176" y="980728"/>
            <a:ext cx="10153648" cy="4608512"/>
          </a:xfrm>
        </p:spPr>
        <p:txBody>
          <a:bodyPr/>
          <a:lstStyle/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r-FR" dirty="0"/>
              <a:t>Au niveau de la centrale: pas une seule unité de production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r-FR" dirty="0"/>
              <a:t>	(gaz et électricité)</a:t>
            </a: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r-FR" dirty="0"/>
              <a:t>Au niveau des équipements sensibles / avec des besoins de maintenance (2 lignes de cyclones / échangeurs)</a:t>
            </a:r>
          </a:p>
          <a:p>
            <a:pPr marL="800100" lvl="1" indent="-457200">
              <a:buFont typeface="Arial" panose="020B0604020202020204" pitchFamily="34" charset="0"/>
              <a:buChar char="•"/>
            </a:pPr>
            <a:endParaRPr lang="fr-FR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fr-FR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0E3FC8E5-508A-3048-BE72-D90E5B911EE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991544" y="3284984"/>
            <a:ext cx="4500735" cy="309634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DC3CC4F0-0302-8A43-9168-BF19D9950D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88088" y="3680518"/>
            <a:ext cx="3073701" cy="2305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5160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98C35A-3F1F-F7DD-CB52-3A09598D1A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47FDC08E-7EFD-4EC3-1F11-EAEE7D21D3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Avoir le minimum de redondance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7288E7AD-9C4D-EB78-EB66-79B34BE15D3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19176" y="980728"/>
            <a:ext cx="10153648" cy="4608512"/>
          </a:xfrm>
        </p:spPr>
        <p:txBody>
          <a:bodyPr/>
          <a:lstStyle/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r-FR" dirty="0"/>
              <a:t>Au niveau de la centrale: pas une seule unité de production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r-FR" dirty="0"/>
              <a:t>	(gaz et électricité)</a:t>
            </a: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r-FR" dirty="0"/>
              <a:t>Au niveau des équipements sensibles / avec des besoins de maintenance (2 lignes de cyclones / échangeurs)</a:t>
            </a: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r-FR" dirty="0"/>
              <a:t>A minima au niveau des pièces de rechange</a:t>
            </a:r>
          </a:p>
          <a:p>
            <a:pPr marL="800100" lvl="1" indent="-457200">
              <a:buFont typeface="Arial" panose="020B0604020202020204" pitchFamily="34" charset="0"/>
              <a:buChar char="•"/>
            </a:pPr>
            <a:endParaRPr lang="fr-FR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A635761-2DED-DB76-8EA3-D4F205CA11F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2080" y="3429744"/>
            <a:ext cx="4392488" cy="2928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6558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058CA2-03BB-053F-32BC-83F9FDDC19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DFA03862-E787-7198-5F39-4418B8C0DC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Disponibilité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484DE6C0-5462-A1F1-C516-4E0509DCF4B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19176" y="1196753"/>
            <a:ext cx="10153648" cy="4608512"/>
          </a:xfrm>
        </p:spPr>
        <p:txBody>
          <a:bodyPr/>
          <a:lstStyle/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r-FR" dirty="0"/>
              <a:t>Garantir la disponibilité des pièces de rechange</a:t>
            </a:r>
          </a:p>
          <a:p>
            <a:pPr marL="800100" lvl="1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r-FR" dirty="0"/>
              <a:t>Choix de composants dispo localement</a:t>
            </a:r>
          </a:p>
          <a:p>
            <a:pPr marL="800100" lvl="1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r-FR" dirty="0"/>
              <a:t>Standardisation</a:t>
            </a:r>
          </a:p>
          <a:p>
            <a:pPr marL="800100" lvl="1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r-FR" dirty="0"/>
              <a:t>Stock de pièces tenu avec rigueur</a:t>
            </a:r>
          </a:p>
          <a:p>
            <a:pPr marL="800100" lvl="1" indent="-457200">
              <a:buFont typeface="Arial" panose="020B0604020202020204" pitchFamily="34" charset="0"/>
              <a:buChar char="•"/>
            </a:pPr>
            <a:endParaRPr lang="fr-FR" dirty="0"/>
          </a:p>
          <a:p>
            <a:pPr marL="452438" lvl="1" indent="-452438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r-FR" sz="2800" dirty="0">
                <a:solidFill>
                  <a:srgbClr val="0B0146"/>
                </a:solidFill>
                <a:latin typeface="Quicksand SemiBold" pitchFamily="2" charset="0"/>
              </a:rPr>
              <a:t>Maîtriser la qualité de la biomasse</a:t>
            </a:r>
          </a:p>
          <a:p>
            <a:pPr marL="755288" lvl="2" indent="-452438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r-FR" sz="2400" dirty="0"/>
              <a:t>Gérer l’humidité du bois</a:t>
            </a:r>
          </a:p>
          <a:p>
            <a:pPr marL="755288" lvl="2" indent="-452438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r-FR" sz="2400" dirty="0"/>
              <a:t>Choix des essences (proscrire « </a:t>
            </a:r>
            <a:r>
              <a:rPr lang="fr-FR" sz="2400" dirty="0" err="1"/>
              <a:t>Klong</a:t>
            </a:r>
            <a:r>
              <a:rPr lang="fr-FR" sz="2400" dirty="0"/>
              <a:t> »)</a:t>
            </a:r>
          </a:p>
          <a:p>
            <a:pPr marL="755288" lvl="2" indent="-452438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r-FR" sz="2400" dirty="0"/>
              <a:t>Et les approvisionnements…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26119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4474BB-6B78-3E15-5B8C-12FD44EB6C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94B12A37-341F-99CF-D369-9217834358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Adaptation techno… mais pas que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99A6427C-2E9C-E0CE-2674-F9F68FBEDFD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19175" y="1124744"/>
            <a:ext cx="10153648" cy="4608512"/>
          </a:xfrm>
        </p:spPr>
        <p:txBody>
          <a:bodyPr/>
          <a:lstStyle/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r-FR" dirty="0"/>
              <a:t>Notre système fonctionne (bien) grâce:</a:t>
            </a:r>
          </a:p>
          <a:p>
            <a:pPr marL="800100" lvl="1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r-FR" dirty="0"/>
              <a:t>à une techno adaptée</a:t>
            </a:r>
          </a:p>
          <a:p>
            <a:pPr marL="800100" lvl="1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r-FR" dirty="0"/>
              <a:t>à la formation des opérateurs</a:t>
            </a:r>
          </a:p>
          <a:p>
            <a:pPr marL="800100" lvl="1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r-FR" dirty="0"/>
              <a:t>à une organisation rigoureuse (maintenance, suivi, appro)</a:t>
            </a:r>
          </a:p>
          <a:p>
            <a:pPr marL="800100" lvl="1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r-FR" dirty="0"/>
              <a:t>à une maîtrise de l’environnement institutionnel</a:t>
            </a:r>
          </a:p>
          <a:p>
            <a:pPr marL="800100" lvl="1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r-FR" dirty="0"/>
              <a:t>à des partenaires solides</a:t>
            </a:r>
          </a:p>
          <a:p>
            <a:pPr marL="800100" lvl="1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r-FR" dirty="0"/>
              <a:t>à notre persévérance / nécessité que ça fonctionne</a:t>
            </a:r>
          </a:p>
          <a:p>
            <a:pPr lvl="1" indent="0">
              <a:buNone/>
            </a:pPr>
            <a:endParaRPr lang="fr-FR" dirty="0"/>
          </a:p>
          <a:p>
            <a:pPr lvl="1" indent="0">
              <a:buNone/>
            </a:pPr>
            <a:r>
              <a:rPr lang="fr-FR" b="1" dirty="0"/>
              <a:t>Mais surtout grâce à du personnel sur lequel on peut compter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14177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C8284CAD-FAD7-5C10-B26E-544FE1D25B0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6612" y="980728"/>
            <a:ext cx="4458570" cy="216024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4CB829D-5839-95BA-8009-4625157F88F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6612" y="3248907"/>
            <a:ext cx="1221291" cy="1838798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03C8BAF1-DA74-E67F-571F-4C259D99334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13841" y="3231499"/>
            <a:ext cx="1649101" cy="1856206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A2BC57F8-2AE5-8AD3-E2DA-F0920397051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607543" y="1003856"/>
            <a:ext cx="2604483" cy="21602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98E8FE05-3C63-C31E-758A-48AF7D0B476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76550" y="3231499"/>
            <a:ext cx="2853743" cy="185620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3FF332B6-08C9-2E92-ABC9-88977DDD7EE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6240" y="993552"/>
            <a:ext cx="1610562" cy="2147416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37459A25-B421-964A-A04D-6ED6AD4995F3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94" y="5165372"/>
            <a:ext cx="2289714" cy="1287964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9C0A1B29-4F26-93AC-56D7-6AEF4309EB6F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3600" y="5155107"/>
            <a:ext cx="1730972" cy="1298229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43EFFF84-03D7-808D-B482-7073402B752A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8236" y="5155108"/>
            <a:ext cx="969572" cy="129276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7F0C96C3-8458-BA37-022A-4E2AF1FA9004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11016" y="995824"/>
            <a:ext cx="1626204" cy="2168272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24DF0D27-8427-6E58-3DE8-750B444A9C01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83252" y="3248906"/>
            <a:ext cx="1221291" cy="1838799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2351E6C2-4C1E-A690-C952-EB7E113DB393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0364" y="5149640"/>
            <a:ext cx="977772" cy="1303695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699CC9BC-C797-BF7C-EA9C-F4F28BEDD29A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28448" y="3231499"/>
            <a:ext cx="1388764" cy="1851686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5187AF80-CCD4-7D36-10FF-22B51C0695EA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3164" y="5149640"/>
            <a:ext cx="2289714" cy="1295250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94AB5C77-85B6-3794-6C25-0BF2D4D58D9E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57501" y="3224355"/>
            <a:ext cx="1898939" cy="1851686"/>
          </a:xfrm>
          <a:prstGeom prst="rect">
            <a:avLst/>
          </a:prstGeom>
        </p:spPr>
      </p:pic>
      <p:pic>
        <p:nvPicPr>
          <p:cNvPr id="37" name="Image 36">
            <a:extLst>
              <a:ext uri="{FF2B5EF4-FFF2-40B4-BE49-F238E27FC236}">
                <a16:creationId xmlns:a16="http://schemas.microsoft.com/office/drawing/2014/main" id="{4D6B7875-85A5-DF63-3069-4852E0309F40}"/>
              </a:ext>
            </a:extLst>
          </p:cNvPr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47906" y="5159428"/>
            <a:ext cx="1685372" cy="1264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989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B366CEC-BA74-4D96-857F-939DB083EA13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-600744" y="1259265"/>
            <a:ext cx="13393488" cy="2688424"/>
          </a:xfrm>
        </p:spPr>
        <p:txBody>
          <a:bodyPr/>
          <a:lstStyle/>
          <a:p>
            <a:r>
              <a:rPr lang="fr-FR" dirty="0">
                <a:latin typeface="Quicksand SemiBold" pitchFamily="2" charset="0"/>
              </a:rPr>
              <a:t>MERCI DE VOTRE </a:t>
            </a:r>
            <a:br>
              <a:rPr lang="fr-FR" dirty="0">
                <a:latin typeface="Quicksand SemiBold" pitchFamily="2" charset="0"/>
              </a:rPr>
            </a:br>
            <a:r>
              <a:rPr lang="fr-FR" dirty="0">
                <a:latin typeface="Quicksand SemiBold" pitchFamily="2" charset="0"/>
              </a:rPr>
              <a:t>ATTENTION</a:t>
            </a:r>
            <a:br>
              <a:rPr lang="fr-FR" dirty="0">
                <a:latin typeface="Quicksand SemiBold" pitchFamily="2" charset="0"/>
              </a:rPr>
            </a:br>
            <a:br>
              <a:rPr lang="fr-FR" dirty="0">
                <a:latin typeface="Quicksand SemiBold" pitchFamily="2" charset="0"/>
              </a:rPr>
            </a:br>
            <a:endParaRPr lang="fr-FR" dirty="0">
              <a:latin typeface="Quicksand SemiBold" pitchFamily="2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55DC9F3B-B104-C15A-5F0B-F18608AD7A94}"/>
              </a:ext>
            </a:extLst>
          </p:cNvPr>
          <p:cNvSpPr txBox="1"/>
          <p:nvPr/>
        </p:nvSpPr>
        <p:spPr>
          <a:xfrm>
            <a:off x="983432" y="2708920"/>
            <a:ext cx="1051316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800" dirty="0">
                <a:latin typeface="Quicksand SemiBold" pitchFamily="2" charset="0"/>
              </a:rPr>
              <a:t>Contact:</a:t>
            </a:r>
          </a:p>
          <a:p>
            <a:pPr algn="ctr"/>
            <a:endParaRPr lang="fr-FR" sz="1800" dirty="0">
              <a:latin typeface="Quicksand SemiBold" pitchFamily="2" charset="0"/>
            </a:endParaRPr>
          </a:p>
          <a:p>
            <a:pPr algn="ctr"/>
            <a:r>
              <a:rPr lang="fr-FR" sz="1800" b="1" dirty="0">
                <a:latin typeface="Quicksand SemiBold" pitchFamily="2" charset="0"/>
              </a:rPr>
              <a:t>Brice NICOLAS </a:t>
            </a:r>
            <a:r>
              <a:rPr lang="fr-FR" sz="1800" dirty="0">
                <a:latin typeface="Quicksand SemiBold" pitchFamily="2" charset="0"/>
              </a:rPr>
              <a:t>– Directeur EPC </a:t>
            </a:r>
            <a:r>
              <a:rPr lang="fr-FR" dirty="0">
                <a:latin typeface="Quicksand SemiBold" pitchFamily="2" charset="0"/>
              </a:rPr>
              <a:t>– </a:t>
            </a:r>
            <a:r>
              <a:rPr lang="fr-FR" sz="1800" u="sng" dirty="0">
                <a:latin typeface="Quicksand SemiBold" pitchFamily="2" charset="0"/>
              </a:rPr>
              <a:t>b.nicolas@ied-sa.fr</a:t>
            </a:r>
          </a:p>
          <a:p>
            <a:pPr algn="ctr"/>
            <a:r>
              <a:rPr lang="fr-FR" sz="1800" dirty="0">
                <a:latin typeface="Quicksand SemiBold" pitchFamily="2" charset="0"/>
              </a:rPr>
              <a:t> </a:t>
            </a:r>
          </a:p>
          <a:p>
            <a:pPr algn="ctr"/>
            <a:r>
              <a:rPr lang="fr-FR" b="1" dirty="0">
                <a:latin typeface="Quicksand SemiBold" pitchFamily="2" charset="0"/>
              </a:rPr>
              <a:t>EPC@ied-sa.fr</a:t>
            </a:r>
            <a:endParaRPr lang="fr-FR" sz="1800" b="1" dirty="0">
              <a:latin typeface="Quicksand SemiBold" pitchFamily="2" charset="0"/>
            </a:endParaRPr>
          </a:p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64886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8AAD69-B333-47F3-AEE9-93CA5BD4F26B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3143672" y="1809251"/>
            <a:ext cx="8928992" cy="2649987"/>
          </a:xfrm>
        </p:spPr>
        <p:txBody>
          <a:bodyPr/>
          <a:lstStyle/>
          <a:p>
            <a:r>
              <a:rPr lang="fr-FR" dirty="0"/>
              <a:t>Aspects </a:t>
            </a:r>
            <a:r>
              <a:rPr lang="fr-FR" dirty="0" err="1"/>
              <a:t>techologiques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7A6148-DA01-4ADE-9A0C-C4F66D13D879}"/>
              </a:ext>
            </a:extLst>
          </p:cNvPr>
          <p:cNvSpPr>
            <a:spLocks noGrp="1"/>
          </p:cNvSpPr>
          <p:nvPr>
            <p:ph type="body" sz="quarter" idx="10"/>
            <p:custDataLst>
              <p:tags r:id="rId2"/>
            </p:custDataLst>
          </p:nvPr>
        </p:nvSpPr>
        <p:spPr>
          <a:xfrm>
            <a:off x="5016500" y="4653136"/>
            <a:ext cx="6336084" cy="1440160"/>
          </a:xfrm>
        </p:spPr>
        <p:txBody>
          <a:bodyPr/>
          <a:lstStyle/>
          <a:p>
            <a:endParaRPr lang="fr-FR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5C31609-8B50-4766-88DF-E747959272A2}"/>
              </a:ext>
            </a:extLst>
          </p:cNvPr>
          <p:cNvSpPr>
            <a:spLocks noGrp="1"/>
          </p:cNvSpPr>
          <p:nvPr>
            <p:ph type="body" sz="quarter" idx="12"/>
            <p:custDataLst>
              <p:tags r:id="rId3"/>
            </p:custDataLst>
          </p:nvPr>
        </p:nvSpPr>
        <p:spPr>
          <a:xfrm>
            <a:off x="3360936" y="1052736"/>
            <a:ext cx="1655564" cy="848691"/>
          </a:xfrm>
        </p:spPr>
        <p:txBody>
          <a:bodyPr/>
          <a:lstStyle/>
          <a:p>
            <a:r>
              <a:rPr lang="fr-FR" dirty="0"/>
              <a:t>4.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9611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E4FD620-CE50-0229-5F42-71FF8B8E40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Puissance des modules / Biomasse</a:t>
            </a:r>
          </a:p>
        </p:txBody>
      </p:sp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BDFC9982-CFDF-25EC-C22A-5FF132F97F5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8002262"/>
              </p:ext>
            </p:extLst>
          </p:nvPr>
        </p:nvGraphicFramePr>
        <p:xfrm>
          <a:off x="2339099" y="2306295"/>
          <a:ext cx="6973479" cy="28485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20951">
                  <a:extLst>
                    <a:ext uri="{9D8B030D-6E8A-4147-A177-3AD203B41FA5}">
                      <a16:colId xmlns:a16="http://schemas.microsoft.com/office/drawing/2014/main" val="1249797523"/>
                    </a:ext>
                  </a:extLst>
                </a:gridCol>
                <a:gridCol w="1584176">
                  <a:extLst>
                    <a:ext uri="{9D8B030D-6E8A-4147-A177-3AD203B41FA5}">
                      <a16:colId xmlns:a16="http://schemas.microsoft.com/office/drawing/2014/main" val="2970328204"/>
                    </a:ext>
                  </a:extLst>
                </a:gridCol>
                <a:gridCol w="1584176">
                  <a:extLst>
                    <a:ext uri="{9D8B030D-6E8A-4147-A177-3AD203B41FA5}">
                      <a16:colId xmlns:a16="http://schemas.microsoft.com/office/drawing/2014/main" val="2985561355"/>
                    </a:ext>
                  </a:extLst>
                </a:gridCol>
                <a:gridCol w="1584176">
                  <a:extLst>
                    <a:ext uri="{9D8B030D-6E8A-4147-A177-3AD203B41FA5}">
                      <a16:colId xmlns:a16="http://schemas.microsoft.com/office/drawing/2014/main" val="252328552"/>
                    </a:ext>
                  </a:extLst>
                </a:gridCol>
              </a:tblGrid>
              <a:tr h="344358">
                <a:tc>
                  <a:txBody>
                    <a:bodyPr/>
                    <a:lstStyle/>
                    <a:p>
                      <a:endParaRPr lang="fr-FR" sz="10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 dirty="0">
                          <a:latin typeface="Quicksand" panose="02000503000000000000" pitchFamily="2" charset="0"/>
                        </a:rPr>
                        <a:t>Déchets de bois</a:t>
                      </a:r>
                    </a:p>
                  </a:txBody>
                  <a:tcPr>
                    <a:solidFill>
                      <a:srgbClr val="0B004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 dirty="0">
                          <a:latin typeface="Quicksand" panose="02000503000000000000" pitchFamily="2" charset="0"/>
                        </a:rPr>
                        <a:t>Coque Anacarde</a:t>
                      </a:r>
                    </a:p>
                  </a:txBody>
                  <a:tcPr>
                    <a:solidFill>
                      <a:srgbClr val="0B004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 dirty="0">
                          <a:latin typeface="Quicksand" panose="02000503000000000000" pitchFamily="2" charset="0"/>
                        </a:rPr>
                        <a:t>Balle de riz</a:t>
                      </a:r>
                    </a:p>
                  </a:txBody>
                  <a:tcPr>
                    <a:solidFill>
                      <a:srgbClr val="0B004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0205492"/>
                  </a:ext>
                </a:extLst>
              </a:tr>
              <a:tr h="518160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</a:pPr>
                      <a:r>
                        <a:rPr lang="fr-FR" sz="1400" b="1" dirty="0">
                          <a:latin typeface="Quicksand" panose="02000503000000000000" pitchFamily="2" charset="0"/>
                        </a:rPr>
                        <a:t>Conso spécifique</a:t>
                      </a:r>
                    </a:p>
                    <a:p>
                      <a:pPr marL="0" marR="0" lvl="0" indent="0" algn="l" defTabSz="914318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0" dirty="0">
                          <a:latin typeface="Quicksand" panose="02000503000000000000" pitchFamily="2" charset="0"/>
                        </a:rPr>
                        <a:t>kg / kWh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0" dirty="0">
                          <a:latin typeface="Quicksand" panose="02000503000000000000" pitchFamily="2" charset="0"/>
                        </a:rPr>
                        <a:t>1,5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0" dirty="0">
                          <a:latin typeface="Quicksand" panose="02000503000000000000" pitchFamily="2" charset="0"/>
                        </a:rPr>
                        <a:t>1,4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0" dirty="0">
                          <a:latin typeface="Quicksand" panose="02000503000000000000" pitchFamily="2" charset="0"/>
                        </a:rPr>
                        <a:t>2,7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6603914"/>
                  </a:ext>
                </a:extLst>
              </a:tr>
              <a:tr h="518160">
                <a:tc>
                  <a:txBody>
                    <a:bodyPr/>
                    <a:lstStyle/>
                    <a:p>
                      <a:r>
                        <a:rPr lang="fr-FR" sz="1400" b="1" dirty="0">
                          <a:latin typeface="Quicksand" panose="02000503000000000000" pitchFamily="2" charset="0"/>
                        </a:rPr>
                        <a:t>Puissance Unitaire Net</a:t>
                      </a:r>
                    </a:p>
                    <a:p>
                      <a:pPr marL="0" marR="0" lvl="0" indent="0" algn="l" defTabSz="91431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0" dirty="0" err="1">
                          <a:latin typeface="Quicksand" panose="02000503000000000000" pitchFamily="2" charset="0"/>
                        </a:rPr>
                        <a:t>kWe</a:t>
                      </a:r>
                      <a:endParaRPr lang="fr-FR" sz="1400" b="0" dirty="0">
                        <a:latin typeface="Quicksand" panose="02000503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0" dirty="0">
                          <a:latin typeface="Quicksand" panose="02000503000000000000" pitchFamily="2" charset="0"/>
                        </a:rPr>
                        <a:t>140/ 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0" dirty="0">
                          <a:latin typeface="Quicksand" panose="02000503000000000000" pitchFamily="2" charset="0"/>
                        </a:rPr>
                        <a:t>160 / 220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0" dirty="0">
                          <a:latin typeface="Quicksand" panose="02000503000000000000" pitchFamily="2" charset="0"/>
                        </a:rPr>
                        <a:t>85 / 125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9135991"/>
                  </a:ext>
                </a:extLst>
              </a:tr>
              <a:tr h="518160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</a:pPr>
                      <a:r>
                        <a:rPr lang="fr-FR" sz="1400" b="1" dirty="0">
                          <a:latin typeface="Quicksand" panose="02000503000000000000" pitchFamily="2" charset="0"/>
                        </a:rPr>
                        <a:t>Conso. Horaire</a:t>
                      </a:r>
                    </a:p>
                    <a:p>
                      <a:pPr marL="0" marR="0" lvl="0" indent="0" algn="l" defTabSz="914318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0" dirty="0">
                          <a:latin typeface="Quicksand" panose="02000503000000000000" pitchFamily="2" charset="0"/>
                        </a:rPr>
                        <a:t>kg / 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0" dirty="0">
                          <a:latin typeface="Quicksand" panose="02000503000000000000" pitchFamily="2" charset="0"/>
                        </a:rPr>
                        <a:t>210 – 300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0" dirty="0">
                          <a:latin typeface="Quicksand" panose="02000503000000000000" pitchFamily="2" charset="0"/>
                        </a:rPr>
                        <a:t>225 -  310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 algn="ctr">
                        <a:buAutoNum type="arabicPlain" startAt="230"/>
                      </a:pPr>
                      <a:r>
                        <a:rPr lang="fr-FR" sz="1400" b="0" dirty="0">
                          <a:latin typeface="Quicksand" panose="02000503000000000000" pitchFamily="2" charset="0"/>
                        </a:rPr>
                        <a:t>- 340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1351055"/>
                  </a:ext>
                </a:extLst>
              </a:tr>
              <a:tr h="133518">
                <a:tc>
                  <a:txBody>
                    <a:bodyPr/>
                    <a:lstStyle/>
                    <a:p>
                      <a:r>
                        <a:rPr lang="fr-FR" sz="1400" b="1" kern="1200" dirty="0">
                          <a:solidFill>
                            <a:schemeClr val="dk1"/>
                          </a:solidFill>
                          <a:latin typeface="Quicksand" panose="02000503000000000000" pitchFamily="2" charset="0"/>
                          <a:ea typeface="+mn-ea"/>
                          <a:cs typeface="+mn-cs"/>
                        </a:rPr>
                        <a:t>Prod. Charbon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0" dirty="0">
                          <a:latin typeface="Quicksand" panose="02000503000000000000" pitchFamily="2" charset="0"/>
                        </a:rPr>
                        <a:t>5 %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0" dirty="0">
                          <a:latin typeface="Quicksand" panose="02000503000000000000" pitchFamily="2" charset="0"/>
                        </a:rPr>
                        <a:t>14 %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0" dirty="0">
                          <a:latin typeface="Quicksand" panose="02000503000000000000" pitchFamily="2" charset="0"/>
                        </a:rPr>
                        <a:t>35-40%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8152383"/>
                  </a:ext>
                </a:extLst>
              </a:tr>
              <a:tr h="524676">
                <a:tc>
                  <a:txBody>
                    <a:bodyPr/>
                    <a:lstStyle/>
                    <a:p>
                      <a:r>
                        <a:rPr lang="fr-FR" sz="1400" b="1" dirty="0">
                          <a:latin typeface="Quicksand" panose="02000503000000000000" pitchFamily="2" charset="0"/>
                        </a:rPr>
                        <a:t>Valorisation Charbon</a:t>
                      </a:r>
                    </a:p>
                    <a:p>
                      <a:r>
                        <a:rPr lang="fr-FR" sz="1200" b="1" kern="1200" dirty="0">
                          <a:solidFill>
                            <a:schemeClr val="dk1"/>
                          </a:solidFill>
                          <a:latin typeface="Quicksand" panose="02000503000000000000" pitchFamily="2" charset="0"/>
                          <a:ea typeface="+mn-ea"/>
                          <a:cs typeface="+mn-cs"/>
                        </a:rPr>
                        <a:t>Briquettes / Biochar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sz="1000" b="0" dirty="0">
                        <a:latin typeface="Quicksand" panose="02000503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sz="1000" b="0" dirty="0">
                        <a:latin typeface="Quicksand" panose="02000503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sz="1000" b="1" dirty="0">
                        <a:latin typeface="Quicksand" panose="02000503000000000000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3934574"/>
                  </a:ext>
                </a:extLst>
              </a:tr>
            </a:tbl>
          </a:graphicData>
        </a:graphic>
      </p:graphicFrame>
      <p:sp>
        <p:nvSpPr>
          <p:cNvPr id="6" name="object 41">
            <a:extLst>
              <a:ext uri="{FF2B5EF4-FFF2-40B4-BE49-F238E27FC236}">
                <a16:creationId xmlns:a16="http://schemas.microsoft.com/office/drawing/2014/main" id="{0A96C882-9CFF-E1CB-BE93-DB7FFCB8FDE6}"/>
              </a:ext>
            </a:extLst>
          </p:cNvPr>
          <p:cNvSpPr>
            <a:spLocks noChangeAspect="1"/>
          </p:cNvSpPr>
          <p:nvPr/>
        </p:nvSpPr>
        <p:spPr>
          <a:xfrm>
            <a:off x="4905869" y="4687512"/>
            <a:ext cx="316189" cy="370286"/>
          </a:xfrm>
          <a:prstGeom prst="rect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42">
            <a:extLst>
              <a:ext uri="{FF2B5EF4-FFF2-40B4-BE49-F238E27FC236}">
                <a16:creationId xmlns:a16="http://schemas.microsoft.com/office/drawing/2014/main" id="{7FE7FA4A-8292-227A-E73A-8E535BC8C47A}"/>
              </a:ext>
            </a:extLst>
          </p:cNvPr>
          <p:cNvSpPr>
            <a:spLocks noChangeAspect="1"/>
          </p:cNvSpPr>
          <p:nvPr/>
        </p:nvSpPr>
        <p:spPr>
          <a:xfrm>
            <a:off x="5352138" y="4627175"/>
            <a:ext cx="473130" cy="473130"/>
          </a:xfrm>
          <a:prstGeom prst="rect">
            <a:avLst/>
          </a:prstGeom>
          <a:blipFill>
            <a:blip r:embed="rId3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40000"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8" name="object 41">
            <a:extLst>
              <a:ext uri="{FF2B5EF4-FFF2-40B4-BE49-F238E27FC236}">
                <a16:creationId xmlns:a16="http://schemas.microsoft.com/office/drawing/2014/main" id="{65D83F5D-25EF-A266-5D28-EABB9B142498}"/>
              </a:ext>
            </a:extLst>
          </p:cNvPr>
          <p:cNvSpPr>
            <a:spLocks noChangeAspect="1"/>
          </p:cNvSpPr>
          <p:nvPr/>
        </p:nvSpPr>
        <p:spPr>
          <a:xfrm>
            <a:off x="6562053" y="4687512"/>
            <a:ext cx="316189" cy="370286"/>
          </a:xfrm>
          <a:prstGeom prst="rect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42">
            <a:extLst>
              <a:ext uri="{FF2B5EF4-FFF2-40B4-BE49-F238E27FC236}">
                <a16:creationId xmlns:a16="http://schemas.microsoft.com/office/drawing/2014/main" id="{9A242B6F-9671-14A2-9BA5-B28BE790256B}"/>
              </a:ext>
            </a:extLst>
          </p:cNvPr>
          <p:cNvSpPr>
            <a:spLocks noChangeAspect="1"/>
          </p:cNvSpPr>
          <p:nvPr/>
        </p:nvSpPr>
        <p:spPr>
          <a:xfrm>
            <a:off x="7006503" y="4636090"/>
            <a:ext cx="473130" cy="473130"/>
          </a:xfrm>
          <a:prstGeom prst="rect">
            <a:avLst/>
          </a:prstGeom>
          <a:blipFill dpi="0" rotWithShape="1">
            <a:blip r:embed="rId3" cstate="print">
              <a:alphaModFix amt="99000"/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40000" contrast="4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10" name="object 42">
            <a:extLst>
              <a:ext uri="{FF2B5EF4-FFF2-40B4-BE49-F238E27FC236}">
                <a16:creationId xmlns:a16="http://schemas.microsoft.com/office/drawing/2014/main" id="{CF0087A1-F6D2-3453-4136-666A16E4AA5E}"/>
              </a:ext>
            </a:extLst>
          </p:cNvPr>
          <p:cNvSpPr>
            <a:spLocks noChangeAspect="1"/>
          </p:cNvSpPr>
          <p:nvPr/>
        </p:nvSpPr>
        <p:spPr>
          <a:xfrm>
            <a:off x="8289456" y="4658920"/>
            <a:ext cx="473130" cy="473130"/>
          </a:xfrm>
          <a:prstGeom prst="rect">
            <a:avLst/>
          </a:prstGeom>
          <a:blipFill dpi="0" rotWithShape="1">
            <a:blip r:embed="rId3" cstate="print">
              <a:alphaModFix amt="99000"/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40000" contrast="4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53976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FE054A-AAEE-4518-8EAC-181C474F64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Equipements installés</a:t>
            </a:r>
            <a:br>
              <a:rPr lang="fr-FR" dirty="0"/>
            </a:br>
            <a:r>
              <a:rPr lang="fr-FR" dirty="0"/>
              <a:t>	Production de gaz</a:t>
            </a:r>
            <a:endParaRPr lang="en-US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94EBA983-E971-0314-34AC-F513A527D2DF}"/>
              </a:ext>
            </a:extLst>
          </p:cNvPr>
          <p:cNvSpPr txBox="1"/>
          <p:nvPr/>
        </p:nvSpPr>
        <p:spPr>
          <a:xfrm>
            <a:off x="4369707" y="6361230"/>
            <a:ext cx="4029878" cy="3693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Gazogène et plateforme d’accès</a:t>
            </a: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A2C8AA2B-3392-7195-8E3C-DF800AC046B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7851701" y="1831377"/>
            <a:ext cx="4553495" cy="3024336"/>
          </a:xfrm>
          <a:prstGeom prst="rect">
            <a:avLst/>
          </a:prstGeom>
        </p:spPr>
      </p:pic>
      <p:sp>
        <p:nvSpPr>
          <p:cNvPr id="25" name="ZoneTexte 24">
            <a:extLst>
              <a:ext uri="{FF2B5EF4-FFF2-40B4-BE49-F238E27FC236}">
                <a16:creationId xmlns:a16="http://schemas.microsoft.com/office/drawing/2014/main" id="{BEA9C266-5693-5B8C-85C6-0116478FC782}"/>
              </a:ext>
            </a:extLst>
          </p:cNvPr>
          <p:cNvSpPr txBox="1"/>
          <p:nvPr/>
        </p:nvSpPr>
        <p:spPr>
          <a:xfrm>
            <a:off x="8836690" y="5647638"/>
            <a:ext cx="2826605" cy="64633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Système d’évacuation du charbon</a:t>
            </a:r>
          </a:p>
        </p:txBody>
      </p:sp>
      <p:pic>
        <p:nvPicPr>
          <p:cNvPr id="29" name="Image 28">
            <a:extLst>
              <a:ext uri="{FF2B5EF4-FFF2-40B4-BE49-F238E27FC236}">
                <a16:creationId xmlns:a16="http://schemas.microsoft.com/office/drawing/2014/main" id="{5B405D26-2011-7D5E-4C45-B57CF4B64AD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416" y="1027741"/>
            <a:ext cx="3240360" cy="2160240"/>
          </a:xfrm>
          <a:prstGeom prst="rect">
            <a:avLst/>
          </a:prstGeom>
        </p:spPr>
      </p:pic>
      <p:sp>
        <p:nvSpPr>
          <p:cNvPr id="30" name="ZoneTexte 29">
            <a:extLst>
              <a:ext uri="{FF2B5EF4-FFF2-40B4-BE49-F238E27FC236}">
                <a16:creationId xmlns:a16="http://schemas.microsoft.com/office/drawing/2014/main" id="{2C06D3DA-2528-31CA-7FDC-4CB795659817}"/>
              </a:ext>
            </a:extLst>
          </p:cNvPr>
          <p:cNvSpPr txBox="1"/>
          <p:nvPr/>
        </p:nvSpPr>
        <p:spPr>
          <a:xfrm>
            <a:off x="1199456" y="5786138"/>
            <a:ext cx="3925018" cy="3693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l"/>
            <a:r>
              <a:rPr lang="fr-FR" b="1" dirty="0">
                <a:solidFill>
                  <a:schemeClr val="tx1"/>
                </a:solidFill>
              </a:rPr>
              <a:t>Trémie d’alimentation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362A321-8FB4-0EF2-9028-DC5DF2DE6C9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249037" y="2905641"/>
            <a:ext cx="2457735" cy="327698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CEC65081-0265-4C51-5CEE-BB0E0093269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3679817" y="1866894"/>
            <a:ext cx="5411135" cy="3528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581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FE054A-AAEE-4518-8EAC-181C474F64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Equipements installés</a:t>
            </a:r>
            <a:br>
              <a:rPr lang="fr-FR" dirty="0"/>
            </a:br>
            <a:r>
              <a:rPr lang="fr-FR" dirty="0"/>
              <a:t>	Ligne de traitement du gaz 1/2</a:t>
            </a:r>
            <a:endParaRPr lang="en-US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94EBA983-E971-0314-34AC-F513A527D2DF}"/>
              </a:ext>
            </a:extLst>
          </p:cNvPr>
          <p:cNvSpPr txBox="1"/>
          <p:nvPr/>
        </p:nvSpPr>
        <p:spPr>
          <a:xfrm>
            <a:off x="3863330" y="3208705"/>
            <a:ext cx="3925018" cy="3693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l"/>
            <a:r>
              <a:rPr lang="fr-FR" b="1" dirty="0">
                <a:solidFill>
                  <a:schemeClr val="tx1"/>
                </a:solidFill>
              </a:rPr>
              <a:t>Echangeur de chaleur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0D0C98AD-7EFA-4183-A6B9-086A25A30A0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49741" y="1083810"/>
            <a:ext cx="3380617" cy="3449561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43367379-4294-BB6A-BD25-5CEA11F40FA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9456" y="3578037"/>
            <a:ext cx="5362694" cy="3015048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CFA24574-674A-1BF3-8E34-A60576DDD5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9348" y="1083810"/>
            <a:ext cx="1272586" cy="2264238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700761F2-F220-96B6-DE30-A8DDDDCE737A}"/>
              </a:ext>
            </a:extLst>
          </p:cNvPr>
          <p:cNvSpPr txBox="1"/>
          <p:nvPr/>
        </p:nvSpPr>
        <p:spPr>
          <a:xfrm>
            <a:off x="479376" y="2031263"/>
            <a:ext cx="2250996" cy="3693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Cyclone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18F79F12-B7DB-377B-90E2-2B60CCA43665}"/>
              </a:ext>
            </a:extLst>
          </p:cNvPr>
          <p:cNvSpPr txBox="1"/>
          <p:nvPr/>
        </p:nvSpPr>
        <p:spPr>
          <a:xfrm>
            <a:off x="7905749" y="4579538"/>
            <a:ext cx="3925018" cy="64633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l"/>
            <a:r>
              <a:rPr lang="fr-FR" b="1" dirty="0">
                <a:solidFill>
                  <a:schemeClr val="tx1"/>
                </a:solidFill>
              </a:rPr>
              <a:t>Séparateur de gouttelettes (primaire et secondaire)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F9D0CE54-C2B1-CE5E-2A63-313ABAB6BFB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87467" y="1083810"/>
            <a:ext cx="1913887" cy="3402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147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8AAD69-B333-47F3-AEE9-93CA5BD4F26B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2783632" y="1700808"/>
            <a:ext cx="9289032" cy="2649987"/>
          </a:xfrm>
        </p:spPr>
        <p:txBody>
          <a:bodyPr/>
          <a:lstStyle/>
          <a:p>
            <a:br>
              <a:rPr lang="fr-FR" dirty="0"/>
            </a:br>
            <a:r>
              <a:rPr lang="fr-FR" dirty="0"/>
              <a:t>IED et les centrales de gazéification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5C31609-8B50-4766-88DF-E747959272A2}"/>
              </a:ext>
            </a:extLst>
          </p:cNvPr>
          <p:cNvSpPr>
            <a:spLocks noGrp="1"/>
          </p:cNvSpPr>
          <p:nvPr>
            <p:ph type="body" sz="quarter" idx="12"/>
            <p:custDataLst>
              <p:tags r:id="rId2"/>
            </p:custDataLst>
          </p:nvPr>
        </p:nvSpPr>
        <p:spPr>
          <a:xfrm>
            <a:off x="2784071" y="960560"/>
            <a:ext cx="1655564" cy="848691"/>
          </a:xfrm>
        </p:spPr>
        <p:txBody>
          <a:bodyPr/>
          <a:lstStyle/>
          <a:p>
            <a:r>
              <a:rPr lang="fr-FR" dirty="0"/>
              <a:t>1.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9925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FE054A-AAEE-4518-8EAC-181C474F64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Equipements installés</a:t>
            </a:r>
            <a:br>
              <a:rPr lang="fr-FR" dirty="0"/>
            </a:br>
            <a:r>
              <a:rPr lang="fr-FR" dirty="0"/>
              <a:t>	Ligne de traitement du gaz 2/2</a:t>
            </a:r>
            <a:endParaRPr lang="en-US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94EBA983-E971-0314-34AC-F513A527D2DF}"/>
              </a:ext>
            </a:extLst>
          </p:cNvPr>
          <p:cNvSpPr txBox="1"/>
          <p:nvPr/>
        </p:nvSpPr>
        <p:spPr>
          <a:xfrm>
            <a:off x="479376" y="5877272"/>
            <a:ext cx="3925018" cy="3693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l"/>
            <a:r>
              <a:rPr lang="fr-FR" b="1" dirty="0">
                <a:solidFill>
                  <a:schemeClr val="tx1"/>
                </a:solidFill>
              </a:rPr>
              <a:t>Ventilateur de tirage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CF5ED051-6C9C-BEC0-AAD8-A13956D12C0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48646" y="2844287"/>
            <a:ext cx="3645023" cy="2420948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4B01D414-9EA0-594C-BE95-AB683A11F90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6992" y="2348880"/>
            <a:ext cx="4095632" cy="3067932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B94D434-087A-C942-EA41-4B90A51B040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81588" y="1484784"/>
            <a:ext cx="4228246" cy="2808312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CFFB2B00-B814-A07B-CA22-A9B8856743AA}"/>
              </a:ext>
            </a:extLst>
          </p:cNvPr>
          <p:cNvSpPr txBox="1"/>
          <p:nvPr/>
        </p:nvSpPr>
        <p:spPr>
          <a:xfrm>
            <a:off x="4758455" y="4283936"/>
            <a:ext cx="1038846" cy="3693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l"/>
            <a:r>
              <a:rPr lang="fr-FR" b="1" dirty="0">
                <a:solidFill>
                  <a:schemeClr val="tx1"/>
                </a:solidFill>
              </a:rPr>
              <a:t>Filtres 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9F137B17-F38E-BB6B-20A2-2A0B5ED7EC40}"/>
              </a:ext>
            </a:extLst>
          </p:cNvPr>
          <p:cNvSpPr txBox="1"/>
          <p:nvPr/>
        </p:nvSpPr>
        <p:spPr>
          <a:xfrm>
            <a:off x="7919540" y="5357248"/>
            <a:ext cx="3793084" cy="3693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l"/>
            <a:r>
              <a:rPr lang="fr-FR" b="1" dirty="0">
                <a:solidFill>
                  <a:schemeClr val="tx1"/>
                </a:solidFill>
              </a:rPr>
              <a:t>Vue de la ligne de traitement</a:t>
            </a:r>
          </a:p>
        </p:txBody>
      </p:sp>
    </p:spTree>
    <p:extLst>
      <p:ext uri="{BB962C8B-B14F-4D97-AF65-F5344CB8AC3E}">
        <p14:creationId xmlns:p14="http://schemas.microsoft.com/office/powerpoint/2010/main" val="1678266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FE054A-AAEE-4518-8EAC-181C474F64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Equipements installés</a:t>
            </a:r>
            <a:br>
              <a:rPr lang="fr-FR" dirty="0"/>
            </a:br>
            <a:r>
              <a:rPr lang="fr-FR" dirty="0"/>
              <a:t>	Groupes électrogènes</a:t>
            </a:r>
            <a:endParaRPr lang="en-US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F58F1A9-AAEB-9ED4-F692-81DAED234CB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1664" y="1363461"/>
            <a:ext cx="6048672" cy="4536504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823041C6-BC25-C02C-F984-393B2905BDF7}"/>
              </a:ext>
            </a:extLst>
          </p:cNvPr>
          <p:cNvSpPr txBox="1"/>
          <p:nvPr/>
        </p:nvSpPr>
        <p:spPr>
          <a:xfrm>
            <a:off x="4007768" y="5899965"/>
            <a:ext cx="4176464" cy="3693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l"/>
            <a:r>
              <a:rPr lang="fr-FR" b="1" dirty="0">
                <a:solidFill>
                  <a:schemeClr val="tx1"/>
                </a:solidFill>
              </a:rPr>
              <a:t>Salle des groupes - </a:t>
            </a:r>
            <a:r>
              <a:rPr lang="fr-FR" b="1" dirty="0" err="1">
                <a:solidFill>
                  <a:schemeClr val="tx1"/>
                </a:solidFill>
              </a:rPr>
              <a:t>SraEmm</a:t>
            </a:r>
            <a:endParaRPr lang="fr-FR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5476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FE054A-AAEE-4518-8EAC-181C474F64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Equipements installés</a:t>
            </a:r>
            <a:br>
              <a:rPr lang="fr-FR" dirty="0"/>
            </a:br>
            <a:r>
              <a:rPr lang="fr-FR" dirty="0"/>
              <a:t>	Système de supervision </a:t>
            </a:r>
            <a:endParaRPr lang="en-US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92BEB69-B055-2B77-6CD7-9D62687F6B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376" y="1124744"/>
            <a:ext cx="6199997" cy="3417836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7301AA43-8CAD-E758-7927-30401EA7BF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2024" y="3240139"/>
            <a:ext cx="4698974" cy="3052463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16200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F6FF58-F803-AAFD-4305-AE4946C760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Image 56">
            <a:extLst>
              <a:ext uri="{FF2B5EF4-FFF2-40B4-BE49-F238E27FC236}">
                <a16:creationId xmlns:a16="http://schemas.microsoft.com/office/drawing/2014/main" id="{D2A5E9E8-8F29-2626-6BD6-D09C17A9630C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67454" y="882091"/>
            <a:ext cx="6901134" cy="555796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CAB969E9-B6D4-4499-09C0-D5EC301660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499483" y="2145798"/>
            <a:ext cx="4815568" cy="181109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8579D48-0E8C-2A65-BC4B-3138B65AFA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IED = Innovation Energie Développement</a:t>
            </a:r>
            <a:endParaRPr lang="en-US" dirty="0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B4406577-7144-FB29-5271-35E5E4C212A3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91344" y="2143037"/>
            <a:ext cx="5904656" cy="1518034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t" anchorCtr="0"/>
          <a:lstStyle/>
          <a:p>
            <a:pPr algn="ctr">
              <a:spcAft>
                <a:spcPts val="325"/>
              </a:spcAft>
              <a:buClr>
                <a:schemeClr val="accent2"/>
              </a:buClr>
            </a:pPr>
            <a:r>
              <a:rPr lang="fr-FR" sz="2000" dirty="0">
                <a:solidFill>
                  <a:schemeClr val="accent3"/>
                </a:solidFill>
              </a:rPr>
              <a:t>Société indépendante de </a:t>
            </a:r>
            <a:r>
              <a:rPr lang="fr-FR" sz="2000" b="1" dirty="0">
                <a:solidFill>
                  <a:schemeClr val="accent3"/>
                </a:solidFill>
              </a:rPr>
              <a:t>Conseil / ingénierie </a:t>
            </a:r>
            <a:r>
              <a:rPr lang="fr-FR" sz="2000" dirty="0">
                <a:solidFill>
                  <a:schemeClr val="accent3"/>
                </a:solidFill>
              </a:rPr>
              <a:t>sur l’</a:t>
            </a:r>
            <a:r>
              <a:rPr lang="fr-FR" sz="2000" b="1" dirty="0">
                <a:solidFill>
                  <a:schemeClr val="accent3"/>
                </a:solidFill>
              </a:rPr>
              <a:t>accès au service électrique</a:t>
            </a:r>
          </a:p>
          <a:p>
            <a:pPr algn="ctr">
              <a:spcAft>
                <a:spcPts val="325"/>
              </a:spcAft>
              <a:buClr>
                <a:schemeClr val="accent2"/>
              </a:buClr>
            </a:pPr>
            <a:r>
              <a:rPr lang="fr-FR" sz="2000" b="1" dirty="0">
                <a:solidFill>
                  <a:schemeClr val="accent3"/>
                </a:solidFill>
              </a:rPr>
              <a:t> et énergies renouvelables</a:t>
            </a:r>
          </a:p>
        </p:txBody>
      </p:sp>
      <p:pic>
        <p:nvPicPr>
          <p:cNvPr id="54" name="Image 53">
            <a:extLst>
              <a:ext uri="{FF2B5EF4-FFF2-40B4-BE49-F238E27FC236}">
                <a16:creationId xmlns:a16="http://schemas.microsoft.com/office/drawing/2014/main" id="{B48D197D-9265-2721-761B-AE7360D7F28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9175" y="1119772"/>
            <a:ext cx="3770658" cy="652222"/>
          </a:xfrm>
          <a:prstGeom prst="rect">
            <a:avLst/>
          </a:prstGeom>
        </p:spPr>
      </p:pic>
      <p:sp>
        <p:nvSpPr>
          <p:cNvPr id="55" name="Rectangle 54">
            <a:extLst>
              <a:ext uri="{FF2B5EF4-FFF2-40B4-BE49-F238E27FC236}">
                <a16:creationId xmlns:a16="http://schemas.microsoft.com/office/drawing/2014/main" id="{399D9C06-61A1-954C-13D3-14BA4A804034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1422592" y="1761885"/>
            <a:ext cx="3010111" cy="1518034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t" anchorCtr="0"/>
          <a:lstStyle/>
          <a:p>
            <a:pPr algn="ctr">
              <a:spcAft>
                <a:spcPts val="325"/>
              </a:spcAft>
              <a:buClr>
                <a:schemeClr val="accent2"/>
              </a:buClr>
            </a:pPr>
            <a:r>
              <a:rPr lang="fr-FR" dirty="0">
                <a:solidFill>
                  <a:schemeClr val="tx1"/>
                </a:solidFill>
              </a:rPr>
              <a:t>Depuis 1988</a:t>
            </a:r>
            <a:endParaRPr lang="fr-FR" b="1" dirty="0">
              <a:solidFill>
                <a:schemeClr val="tx1"/>
              </a:solidFill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88BD604B-3137-96F6-0B97-0A5126365F6C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296" y="3264385"/>
            <a:ext cx="2276893" cy="15120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685AB67D-5134-4253-B715-437B1D987C7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9201" y="3264385"/>
            <a:ext cx="2252465" cy="151200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2BDBD75E-B70A-3572-087D-EB21B39A9B35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296" y="4939025"/>
            <a:ext cx="2262537" cy="1508547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2482E1AA-496D-B136-B10E-7D55650B3613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9753" y="4957949"/>
            <a:ext cx="2267727" cy="15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874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22FD5E-C4DF-03D7-F319-1BE3D56FE4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2E86FB-2B7D-1BA2-9CBC-0713E8B865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IED = Innovation Energie Développement</a:t>
            </a:r>
            <a:endParaRPr lang="en-US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368486B-5BC5-2368-263E-0292CC8C7C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8732" y="1123994"/>
            <a:ext cx="3429000" cy="64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3E8F07E-2249-0850-3F66-03B05FEC146A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7518176" y="1755777"/>
            <a:ext cx="3010111" cy="379868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t" anchorCtr="0"/>
          <a:lstStyle/>
          <a:p>
            <a:pPr algn="ctr">
              <a:spcAft>
                <a:spcPts val="325"/>
              </a:spcAft>
              <a:buClr>
                <a:schemeClr val="accent2"/>
              </a:buClr>
            </a:pPr>
            <a:r>
              <a:rPr lang="fr-FR" dirty="0">
                <a:solidFill>
                  <a:schemeClr val="tx1"/>
                </a:solidFill>
              </a:rPr>
              <a:t>Depuis 2011</a:t>
            </a:r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B6F8689-E3A1-0F55-28EA-108F3CA4CF49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6512482" y="2088179"/>
            <a:ext cx="5233587" cy="1518034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t" anchorCtr="0"/>
          <a:lstStyle/>
          <a:p>
            <a:pPr algn="ctr">
              <a:spcAft>
                <a:spcPts val="325"/>
              </a:spcAft>
              <a:buClr>
                <a:schemeClr val="accent2"/>
              </a:buClr>
            </a:pPr>
            <a:r>
              <a:rPr lang="fr-FR" sz="2000" b="1" dirty="0">
                <a:solidFill>
                  <a:srgbClr val="FC4B2D"/>
                </a:solidFill>
              </a:rPr>
              <a:t>Développement et exploitation </a:t>
            </a:r>
            <a:r>
              <a:rPr lang="fr-FR" sz="2000" dirty="0">
                <a:solidFill>
                  <a:srgbClr val="FC4B2D"/>
                </a:solidFill>
              </a:rPr>
              <a:t>de petites </a:t>
            </a:r>
            <a:r>
              <a:rPr lang="fr-FR" sz="2000" b="1" dirty="0">
                <a:solidFill>
                  <a:srgbClr val="FC4B2D"/>
                </a:solidFill>
              </a:rPr>
              <a:t>unités décentralisées de production d’électricité </a:t>
            </a:r>
            <a:r>
              <a:rPr lang="fr-FR" sz="2000" dirty="0">
                <a:solidFill>
                  <a:srgbClr val="FC4B2D"/>
                </a:solidFill>
              </a:rPr>
              <a:t>à base d’</a:t>
            </a:r>
            <a:r>
              <a:rPr lang="fr-FR" sz="2000" b="1" dirty="0">
                <a:solidFill>
                  <a:srgbClr val="FC4B2D"/>
                </a:solidFill>
              </a:rPr>
              <a:t>énergies renouvelables</a:t>
            </a:r>
            <a:endParaRPr lang="fr-FR" sz="2000" dirty="0">
              <a:solidFill>
                <a:srgbClr val="FC4B2D"/>
              </a:solidFill>
            </a:endParaRPr>
          </a:p>
        </p:txBody>
      </p:sp>
      <p:sp>
        <p:nvSpPr>
          <p:cNvPr id="11" name="object 46">
            <a:extLst>
              <a:ext uri="{FF2B5EF4-FFF2-40B4-BE49-F238E27FC236}">
                <a16:creationId xmlns:a16="http://schemas.microsoft.com/office/drawing/2014/main" id="{19AEB0FA-B290-C605-0A52-C4F910154757}"/>
              </a:ext>
            </a:extLst>
          </p:cNvPr>
          <p:cNvSpPr/>
          <p:nvPr/>
        </p:nvSpPr>
        <p:spPr>
          <a:xfrm>
            <a:off x="6501111" y="3975374"/>
            <a:ext cx="2441279" cy="1418075"/>
          </a:xfrm>
          <a:prstGeom prst="rect">
            <a:avLst/>
          </a:prstGeom>
          <a:blipFill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b="1">
              <a:solidFill>
                <a:srgbClr val="0B004E"/>
              </a:solidFill>
            </a:endParaRPr>
          </a:p>
        </p:txBody>
      </p:sp>
      <p:sp>
        <p:nvSpPr>
          <p:cNvPr id="12" name="object 48">
            <a:extLst>
              <a:ext uri="{FF2B5EF4-FFF2-40B4-BE49-F238E27FC236}">
                <a16:creationId xmlns:a16="http://schemas.microsoft.com/office/drawing/2014/main" id="{BE2FBD76-E2B5-F483-FDCE-5F5F1F5FB976}"/>
              </a:ext>
            </a:extLst>
          </p:cNvPr>
          <p:cNvSpPr/>
          <p:nvPr/>
        </p:nvSpPr>
        <p:spPr>
          <a:xfrm>
            <a:off x="200928" y="3985333"/>
            <a:ext cx="2420027" cy="1418071"/>
          </a:xfrm>
          <a:prstGeom prst="rect">
            <a:avLst/>
          </a:prstGeom>
          <a:blipFill>
            <a:blip r:embed="rId8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b="1">
              <a:solidFill>
                <a:srgbClr val="0B004E"/>
              </a:solidFill>
            </a:endParaRPr>
          </a:p>
        </p:txBody>
      </p:sp>
      <p:sp>
        <p:nvSpPr>
          <p:cNvPr id="13" name="object 49">
            <a:extLst>
              <a:ext uri="{FF2B5EF4-FFF2-40B4-BE49-F238E27FC236}">
                <a16:creationId xmlns:a16="http://schemas.microsoft.com/office/drawing/2014/main" id="{847806D5-5A46-3EF9-D779-E7C048443163}"/>
              </a:ext>
            </a:extLst>
          </p:cNvPr>
          <p:cNvSpPr/>
          <p:nvPr/>
        </p:nvSpPr>
        <p:spPr>
          <a:xfrm>
            <a:off x="3434191" y="3976188"/>
            <a:ext cx="2441279" cy="1418075"/>
          </a:xfrm>
          <a:prstGeom prst="rect">
            <a:avLst/>
          </a:prstGeom>
          <a:blipFill>
            <a:blip r:embed="rId9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b="1">
              <a:solidFill>
                <a:srgbClr val="0B004E"/>
              </a:solidFill>
            </a:endParaRPr>
          </a:p>
        </p:txBody>
      </p:sp>
      <p:sp>
        <p:nvSpPr>
          <p:cNvPr id="14" name="object 54">
            <a:extLst>
              <a:ext uri="{FF2B5EF4-FFF2-40B4-BE49-F238E27FC236}">
                <a16:creationId xmlns:a16="http://schemas.microsoft.com/office/drawing/2014/main" id="{06F46A55-DFBA-1B6D-C028-0B519EF7EA9F}"/>
              </a:ext>
            </a:extLst>
          </p:cNvPr>
          <p:cNvSpPr txBox="1"/>
          <p:nvPr/>
        </p:nvSpPr>
        <p:spPr>
          <a:xfrm>
            <a:off x="-15099" y="3668663"/>
            <a:ext cx="2996094" cy="288797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algn="ctr">
              <a:lnSpc>
                <a:spcPct val="100000"/>
              </a:lnSpc>
            </a:pPr>
            <a:r>
              <a:rPr sz="1650" b="1" spc="-10" dirty="0">
                <a:solidFill>
                  <a:srgbClr val="0B004E"/>
                </a:solidFill>
                <a:latin typeface="Quicksand Medium"/>
                <a:cs typeface="Quicksand Medium"/>
              </a:rPr>
              <a:t>2011</a:t>
            </a:r>
            <a:r>
              <a:rPr lang="fr-FR" sz="1650" b="1" spc="-10" dirty="0">
                <a:solidFill>
                  <a:srgbClr val="0B004E"/>
                </a:solidFill>
                <a:latin typeface="Quicksand Medium"/>
                <a:cs typeface="Quicksand Medium"/>
              </a:rPr>
              <a:t> – </a:t>
            </a:r>
            <a:r>
              <a:rPr sz="1650" b="1" spc="-15" dirty="0" err="1">
                <a:solidFill>
                  <a:srgbClr val="0B004E"/>
                </a:solidFill>
                <a:latin typeface="Quicksand Medium"/>
                <a:cs typeface="Quicksand Medium"/>
              </a:rPr>
              <a:t>Cambod</a:t>
            </a:r>
            <a:r>
              <a:rPr sz="1650" b="1" spc="-50" dirty="0" err="1">
                <a:solidFill>
                  <a:srgbClr val="0B004E"/>
                </a:solidFill>
                <a:latin typeface="Quicksand Medium"/>
                <a:cs typeface="Quicksand Medium"/>
              </a:rPr>
              <a:t>g</a:t>
            </a:r>
            <a:r>
              <a:rPr sz="1650" b="1" spc="-10" dirty="0" err="1">
                <a:solidFill>
                  <a:srgbClr val="0B004E"/>
                </a:solidFill>
                <a:latin typeface="Quicksand Medium"/>
                <a:cs typeface="Quicksand Medium"/>
              </a:rPr>
              <a:t>e</a:t>
            </a:r>
            <a:r>
              <a:rPr lang="fr-FR" sz="1650" b="1" spc="-10" dirty="0">
                <a:solidFill>
                  <a:srgbClr val="0B004E"/>
                </a:solidFill>
                <a:latin typeface="Quicksand Medium"/>
                <a:cs typeface="Quicksand Medium"/>
              </a:rPr>
              <a:t>, Biomasse</a:t>
            </a:r>
            <a:endParaRPr sz="1650" b="1" dirty="0">
              <a:solidFill>
                <a:srgbClr val="0B004E"/>
              </a:solidFill>
              <a:latin typeface="Quicksand Medium"/>
              <a:cs typeface="Quicksand Medium"/>
            </a:endParaRPr>
          </a:p>
        </p:txBody>
      </p:sp>
      <p:sp>
        <p:nvSpPr>
          <p:cNvPr id="15" name="object 60">
            <a:extLst>
              <a:ext uri="{FF2B5EF4-FFF2-40B4-BE49-F238E27FC236}">
                <a16:creationId xmlns:a16="http://schemas.microsoft.com/office/drawing/2014/main" id="{C0B1D99D-C22E-627A-564D-C981229E05BD}"/>
              </a:ext>
            </a:extLst>
          </p:cNvPr>
          <p:cNvSpPr/>
          <p:nvPr/>
        </p:nvSpPr>
        <p:spPr>
          <a:xfrm>
            <a:off x="9472948" y="3979000"/>
            <a:ext cx="2448000" cy="1404000"/>
          </a:xfrm>
          <a:prstGeom prst="rect">
            <a:avLst/>
          </a:prstGeom>
          <a:blipFill>
            <a:blip r:embed="rId10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b="1" dirty="0">
              <a:solidFill>
                <a:srgbClr val="0B004E"/>
              </a:solidFill>
            </a:endParaRPr>
          </a:p>
        </p:txBody>
      </p:sp>
      <p:sp>
        <p:nvSpPr>
          <p:cNvPr id="16" name="object 54">
            <a:extLst>
              <a:ext uri="{FF2B5EF4-FFF2-40B4-BE49-F238E27FC236}">
                <a16:creationId xmlns:a16="http://schemas.microsoft.com/office/drawing/2014/main" id="{1D4DD3E7-B632-159A-F393-F2DA1A9FA9C8}"/>
              </a:ext>
            </a:extLst>
          </p:cNvPr>
          <p:cNvSpPr txBox="1"/>
          <p:nvPr/>
        </p:nvSpPr>
        <p:spPr>
          <a:xfrm>
            <a:off x="78930" y="5448908"/>
            <a:ext cx="3037791" cy="5635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algn="ctr">
              <a:lnSpc>
                <a:spcPct val="100000"/>
              </a:lnSpc>
            </a:pPr>
            <a:r>
              <a:rPr lang="fr-FR" sz="1650" b="1" spc="-10" dirty="0">
                <a:solidFill>
                  <a:srgbClr val="0B004E"/>
                </a:solidFill>
                <a:latin typeface="Quicksand Medium"/>
                <a:cs typeface="Quicksand Medium"/>
              </a:rPr>
              <a:t>70 kW, </a:t>
            </a:r>
            <a:r>
              <a:rPr sz="1650" b="1" spc="-10" dirty="0">
                <a:solidFill>
                  <a:srgbClr val="0B004E"/>
                </a:solidFill>
                <a:latin typeface="Quicksand Medium"/>
                <a:cs typeface="Quicksand Medium"/>
              </a:rPr>
              <a:t>Mini-</a:t>
            </a:r>
            <a:r>
              <a:rPr lang="fr-FR" sz="1650" b="1" spc="-25" dirty="0" err="1">
                <a:solidFill>
                  <a:srgbClr val="0B004E"/>
                </a:solidFill>
                <a:latin typeface="Quicksand Medium"/>
                <a:cs typeface="Quicksand Medium"/>
              </a:rPr>
              <a:t>Grid</a:t>
            </a:r>
            <a:r>
              <a:rPr lang="fr-FR" sz="1650" b="1" spc="-10" dirty="0">
                <a:solidFill>
                  <a:srgbClr val="0B004E"/>
                </a:solidFill>
                <a:latin typeface="Quicksand Medium"/>
                <a:cs typeface="Quicksand Medium"/>
              </a:rPr>
              <a:t>, </a:t>
            </a:r>
            <a:r>
              <a:rPr sz="1650" b="1" spc="-10" dirty="0">
                <a:solidFill>
                  <a:srgbClr val="0B004E"/>
                </a:solidFill>
                <a:latin typeface="Quicksand Medium"/>
                <a:cs typeface="Quicksand Medium"/>
              </a:rPr>
              <a:t>1100</a:t>
            </a:r>
            <a:r>
              <a:rPr sz="1650" b="1" spc="-5" dirty="0">
                <a:solidFill>
                  <a:srgbClr val="0B004E"/>
                </a:solidFill>
                <a:latin typeface="Quicksand Medium"/>
                <a:cs typeface="Quicksand Medium"/>
              </a:rPr>
              <a:t> </a:t>
            </a:r>
            <a:r>
              <a:rPr lang="fr-FR" sz="1650" b="1" spc="-10" dirty="0">
                <a:solidFill>
                  <a:srgbClr val="0B004E"/>
                </a:solidFill>
                <a:latin typeface="Quicksand Medium"/>
                <a:cs typeface="Quicksand Medium"/>
              </a:rPr>
              <a:t>ab.</a:t>
            </a:r>
            <a:endParaRPr sz="1650" b="1" dirty="0">
              <a:solidFill>
                <a:srgbClr val="0B004E"/>
              </a:solidFill>
              <a:latin typeface="Quicksand Medium"/>
              <a:cs typeface="Quicksand Medium"/>
            </a:endParaRPr>
          </a:p>
        </p:txBody>
      </p:sp>
      <p:sp>
        <p:nvSpPr>
          <p:cNvPr id="17" name="object 54">
            <a:extLst>
              <a:ext uri="{FF2B5EF4-FFF2-40B4-BE49-F238E27FC236}">
                <a16:creationId xmlns:a16="http://schemas.microsoft.com/office/drawing/2014/main" id="{DC5A22F3-C1BC-0A4D-2E92-D9A9822DD0CC}"/>
              </a:ext>
            </a:extLst>
          </p:cNvPr>
          <p:cNvSpPr txBox="1"/>
          <p:nvPr/>
        </p:nvSpPr>
        <p:spPr>
          <a:xfrm>
            <a:off x="3215679" y="3629371"/>
            <a:ext cx="2865853" cy="5635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algn="ctr">
              <a:lnSpc>
                <a:spcPct val="100000"/>
              </a:lnSpc>
            </a:pPr>
            <a:r>
              <a:rPr sz="1650" b="1" spc="-10" dirty="0">
                <a:solidFill>
                  <a:srgbClr val="0B004E"/>
                </a:solidFill>
                <a:latin typeface="Quicksand Medium"/>
                <a:cs typeface="Quicksand Medium"/>
              </a:rPr>
              <a:t>201</a:t>
            </a:r>
            <a:r>
              <a:rPr lang="fr-FR" sz="1650" b="1" spc="-10" dirty="0">
                <a:solidFill>
                  <a:srgbClr val="0B004E"/>
                </a:solidFill>
                <a:latin typeface="Quicksand Medium"/>
                <a:cs typeface="Quicksand Medium"/>
              </a:rPr>
              <a:t>8 – </a:t>
            </a:r>
            <a:r>
              <a:rPr sz="1650" b="1" spc="-15" dirty="0" err="1">
                <a:solidFill>
                  <a:srgbClr val="0B004E"/>
                </a:solidFill>
                <a:latin typeface="Quicksand Medium"/>
                <a:cs typeface="Quicksand Medium"/>
              </a:rPr>
              <a:t>Cambod</a:t>
            </a:r>
            <a:r>
              <a:rPr sz="1650" b="1" spc="-50" dirty="0" err="1">
                <a:solidFill>
                  <a:srgbClr val="0B004E"/>
                </a:solidFill>
                <a:latin typeface="Quicksand Medium"/>
                <a:cs typeface="Quicksand Medium"/>
              </a:rPr>
              <a:t>g</a:t>
            </a:r>
            <a:r>
              <a:rPr sz="1650" b="1" spc="-10" dirty="0" err="1">
                <a:solidFill>
                  <a:srgbClr val="0B004E"/>
                </a:solidFill>
                <a:latin typeface="Quicksand Medium"/>
                <a:cs typeface="Quicksand Medium"/>
              </a:rPr>
              <a:t>e</a:t>
            </a:r>
            <a:r>
              <a:rPr lang="fr-FR" sz="1650" b="1" spc="-10" dirty="0">
                <a:solidFill>
                  <a:srgbClr val="0B004E"/>
                </a:solidFill>
                <a:latin typeface="Quicksand Medium"/>
                <a:cs typeface="Quicksand Medium"/>
              </a:rPr>
              <a:t>, Biomasse</a:t>
            </a:r>
            <a:endParaRPr sz="1650" b="1" dirty="0">
              <a:solidFill>
                <a:srgbClr val="0B004E"/>
              </a:solidFill>
              <a:latin typeface="Quicksand Medium"/>
              <a:cs typeface="Quicksand Medium"/>
            </a:endParaRPr>
          </a:p>
        </p:txBody>
      </p:sp>
      <p:sp>
        <p:nvSpPr>
          <p:cNvPr id="18" name="object 54">
            <a:extLst>
              <a:ext uri="{FF2B5EF4-FFF2-40B4-BE49-F238E27FC236}">
                <a16:creationId xmlns:a16="http://schemas.microsoft.com/office/drawing/2014/main" id="{E012F749-0034-5859-3E1D-A5BEB3235694}"/>
              </a:ext>
            </a:extLst>
          </p:cNvPr>
          <p:cNvSpPr txBox="1"/>
          <p:nvPr/>
        </p:nvSpPr>
        <p:spPr>
          <a:xfrm>
            <a:off x="3577361" y="5445615"/>
            <a:ext cx="2142487" cy="5635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algn="ctr">
              <a:lnSpc>
                <a:spcPct val="100000"/>
              </a:lnSpc>
            </a:pPr>
            <a:r>
              <a:rPr lang="fr-FR" sz="1650" b="1" spc="-10" dirty="0">
                <a:solidFill>
                  <a:srgbClr val="0B004E"/>
                </a:solidFill>
                <a:latin typeface="Quicksand Medium"/>
                <a:cs typeface="Quicksand Medium"/>
              </a:rPr>
              <a:t>800 kW , IPP</a:t>
            </a:r>
            <a:endParaRPr sz="1650" b="1" dirty="0">
              <a:solidFill>
                <a:srgbClr val="0B004E"/>
              </a:solidFill>
              <a:latin typeface="Quicksand Medium"/>
              <a:cs typeface="Quicksand Medium"/>
            </a:endParaRPr>
          </a:p>
        </p:txBody>
      </p:sp>
      <p:sp>
        <p:nvSpPr>
          <p:cNvPr id="19" name="object 54">
            <a:extLst>
              <a:ext uri="{FF2B5EF4-FFF2-40B4-BE49-F238E27FC236}">
                <a16:creationId xmlns:a16="http://schemas.microsoft.com/office/drawing/2014/main" id="{48E1F21A-D0BA-0C90-6D50-EA8B1F88205B}"/>
              </a:ext>
            </a:extLst>
          </p:cNvPr>
          <p:cNvSpPr txBox="1"/>
          <p:nvPr/>
        </p:nvSpPr>
        <p:spPr>
          <a:xfrm>
            <a:off x="6456039" y="3627436"/>
            <a:ext cx="2673236" cy="5635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algn="ctr">
              <a:lnSpc>
                <a:spcPct val="100000"/>
              </a:lnSpc>
            </a:pPr>
            <a:r>
              <a:rPr sz="1650" b="1" spc="-10" dirty="0">
                <a:solidFill>
                  <a:srgbClr val="0B004E"/>
                </a:solidFill>
                <a:latin typeface="Quicksand Medium"/>
                <a:cs typeface="Quicksand Medium"/>
              </a:rPr>
              <a:t>20</a:t>
            </a:r>
            <a:r>
              <a:rPr lang="fr-FR" sz="1650" b="1" spc="-10" dirty="0">
                <a:solidFill>
                  <a:srgbClr val="0B004E"/>
                </a:solidFill>
                <a:latin typeface="Quicksand Medium"/>
                <a:cs typeface="Quicksand Medium"/>
              </a:rPr>
              <a:t>22 – </a:t>
            </a:r>
            <a:r>
              <a:rPr sz="1650" b="1" spc="-15" dirty="0">
                <a:solidFill>
                  <a:srgbClr val="0B004E"/>
                </a:solidFill>
                <a:latin typeface="Quicksand Medium"/>
                <a:cs typeface="Quicksand Medium"/>
              </a:rPr>
              <a:t>Cam</a:t>
            </a:r>
            <a:r>
              <a:rPr lang="fr-FR" sz="1650" b="1" spc="-15" dirty="0" err="1">
                <a:solidFill>
                  <a:srgbClr val="0B004E"/>
                </a:solidFill>
                <a:latin typeface="Quicksand Medium"/>
                <a:cs typeface="Quicksand Medium"/>
              </a:rPr>
              <a:t>eroun</a:t>
            </a:r>
            <a:r>
              <a:rPr lang="fr-FR" sz="1650" b="1" spc="-15" dirty="0">
                <a:solidFill>
                  <a:srgbClr val="0B004E"/>
                </a:solidFill>
                <a:latin typeface="Quicksand Medium"/>
                <a:cs typeface="Quicksand Medium"/>
              </a:rPr>
              <a:t> , Hydro</a:t>
            </a:r>
            <a:endParaRPr sz="1650" b="1" dirty="0">
              <a:solidFill>
                <a:srgbClr val="0B004E"/>
              </a:solidFill>
              <a:latin typeface="Quicksand Medium"/>
              <a:cs typeface="Quicksand Medium"/>
            </a:endParaRPr>
          </a:p>
        </p:txBody>
      </p:sp>
      <p:sp>
        <p:nvSpPr>
          <p:cNvPr id="20" name="object 54">
            <a:extLst>
              <a:ext uri="{FF2B5EF4-FFF2-40B4-BE49-F238E27FC236}">
                <a16:creationId xmlns:a16="http://schemas.microsoft.com/office/drawing/2014/main" id="{4205CC2D-F1F6-4E76-9DA9-854516CA4493}"/>
              </a:ext>
            </a:extLst>
          </p:cNvPr>
          <p:cNvSpPr txBox="1"/>
          <p:nvPr/>
        </p:nvSpPr>
        <p:spPr>
          <a:xfrm>
            <a:off x="6672063" y="5456094"/>
            <a:ext cx="2142487" cy="5635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algn="ctr">
              <a:lnSpc>
                <a:spcPct val="100000"/>
              </a:lnSpc>
            </a:pPr>
            <a:r>
              <a:rPr lang="fr-FR" sz="1650" b="1" spc="-10" dirty="0">
                <a:solidFill>
                  <a:srgbClr val="0B004E"/>
                </a:solidFill>
                <a:latin typeface="Quicksand Medium"/>
                <a:cs typeface="Quicksand Medium"/>
              </a:rPr>
              <a:t>1500 kW, IPP</a:t>
            </a:r>
            <a:endParaRPr sz="1650" b="1" dirty="0">
              <a:solidFill>
                <a:srgbClr val="0B004E"/>
              </a:solidFill>
              <a:latin typeface="Quicksand Medium"/>
              <a:cs typeface="Quicksand Medium"/>
            </a:endParaRPr>
          </a:p>
        </p:txBody>
      </p:sp>
      <p:sp>
        <p:nvSpPr>
          <p:cNvPr id="21" name="object 54">
            <a:extLst>
              <a:ext uri="{FF2B5EF4-FFF2-40B4-BE49-F238E27FC236}">
                <a16:creationId xmlns:a16="http://schemas.microsoft.com/office/drawing/2014/main" id="{1CCDDF2D-C6A5-6347-765C-72E8521FEF1B}"/>
              </a:ext>
            </a:extLst>
          </p:cNvPr>
          <p:cNvSpPr txBox="1"/>
          <p:nvPr/>
        </p:nvSpPr>
        <p:spPr>
          <a:xfrm>
            <a:off x="9257303" y="3633548"/>
            <a:ext cx="3035968" cy="5635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algn="ctr">
              <a:lnSpc>
                <a:spcPct val="100000"/>
              </a:lnSpc>
            </a:pPr>
            <a:r>
              <a:rPr sz="1650" b="1" spc="-10" dirty="0">
                <a:solidFill>
                  <a:srgbClr val="0B004E"/>
                </a:solidFill>
                <a:latin typeface="Quicksand Medium"/>
                <a:cs typeface="Quicksand Medium"/>
              </a:rPr>
              <a:t>20</a:t>
            </a:r>
            <a:r>
              <a:rPr lang="fr-FR" sz="1650" b="1" spc="-10" dirty="0">
                <a:solidFill>
                  <a:srgbClr val="0B004E"/>
                </a:solidFill>
                <a:latin typeface="Quicksand Medium"/>
                <a:cs typeface="Quicksand Medium"/>
              </a:rPr>
              <a:t>24 – </a:t>
            </a:r>
            <a:r>
              <a:rPr lang="fr-FR" sz="1650" b="1" spc="-15" dirty="0">
                <a:solidFill>
                  <a:srgbClr val="0B004E"/>
                </a:solidFill>
                <a:latin typeface="Quicksand Medium"/>
                <a:cs typeface="Quicksand Medium"/>
              </a:rPr>
              <a:t>Madagascar, Hydro</a:t>
            </a:r>
            <a:endParaRPr sz="1650" b="1" dirty="0">
              <a:solidFill>
                <a:srgbClr val="0B004E"/>
              </a:solidFill>
              <a:latin typeface="Quicksand Medium"/>
              <a:cs typeface="Quicksand Medium"/>
            </a:endParaRPr>
          </a:p>
        </p:txBody>
      </p:sp>
      <p:sp>
        <p:nvSpPr>
          <p:cNvPr id="22" name="object 54">
            <a:extLst>
              <a:ext uri="{FF2B5EF4-FFF2-40B4-BE49-F238E27FC236}">
                <a16:creationId xmlns:a16="http://schemas.microsoft.com/office/drawing/2014/main" id="{1EBDA64E-8FA5-733B-1CBE-64DEC85EAB43}"/>
              </a:ext>
            </a:extLst>
          </p:cNvPr>
          <p:cNvSpPr txBox="1"/>
          <p:nvPr/>
        </p:nvSpPr>
        <p:spPr>
          <a:xfrm>
            <a:off x="9192343" y="5540666"/>
            <a:ext cx="2878307" cy="5635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algn="ctr">
              <a:lnSpc>
                <a:spcPct val="100000"/>
              </a:lnSpc>
            </a:pPr>
            <a:r>
              <a:rPr lang="fr-FR" sz="1650" b="1" spc="-10" dirty="0">
                <a:solidFill>
                  <a:srgbClr val="0B004E"/>
                </a:solidFill>
                <a:latin typeface="Quicksand Medium"/>
                <a:cs typeface="Quicksand Medium"/>
              </a:rPr>
              <a:t>1500 + 700 kW, </a:t>
            </a:r>
            <a:r>
              <a:rPr sz="1650" b="1" spc="-10" dirty="0">
                <a:solidFill>
                  <a:srgbClr val="0B004E"/>
                </a:solidFill>
                <a:latin typeface="Quicksand Medium"/>
                <a:cs typeface="Quicksand Medium"/>
              </a:rPr>
              <a:t>Mini-</a:t>
            </a:r>
            <a:r>
              <a:rPr lang="fr-FR" sz="1650" b="1" spc="-25" dirty="0" err="1">
                <a:solidFill>
                  <a:srgbClr val="0B004E"/>
                </a:solidFill>
                <a:latin typeface="Quicksand Medium"/>
                <a:cs typeface="Quicksand Medium"/>
              </a:rPr>
              <a:t>Grid</a:t>
            </a:r>
            <a:r>
              <a:rPr lang="fr-FR" sz="1650" b="1" spc="-10" dirty="0">
                <a:solidFill>
                  <a:srgbClr val="0B004E"/>
                </a:solidFill>
                <a:latin typeface="Quicksand Medium"/>
                <a:cs typeface="Quicksand Medium"/>
              </a:rPr>
              <a:t>,</a:t>
            </a:r>
          </a:p>
          <a:p>
            <a:pPr marL="12700" algn="ctr">
              <a:lnSpc>
                <a:spcPct val="100000"/>
              </a:lnSpc>
            </a:pPr>
            <a:r>
              <a:rPr sz="1650" b="1" spc="-10" dirty="0">
                <a:solidFill>
                  <a:srgbClr val="0B004E"/>
                </a:solidFill>
                <a:latin typeface="Quicksand Medium"/>
                <a:cs typeface="Quicksand Medium"/>
              </a:rPr>
              <a:t>1</a:t>
            </a:r>
            <a:r>
              <a:rPr lang="fr-FR" sz="1650" b="1" spc="-10" dirty="0">
                <a:solidFill>
                  <a:srgbClr val="0B004E"/>
                </a:solidFill>
                <a:latin typeface="Quicksand Medium"/>
                <a:cs typeface="Quicksand Medium"/>
              </a:rPr>
              <a:t>30</a:t>
            </a:r>
            <a:r>
              <a:rPr sz="1650" b="1" spc="-10" dirty="0">
                <a:solidFill>
                  <a:srgbClr val="0B004E"/>
                </a:solidFill>
                <a:latin typeface="Quicksand Medium"/>
                <a:cs typeface="Quicksand Medium"/>
              </a:rPr>
              <a:t>00</a:t>
            </a:r>
            <a:r>
              <a:rPr sz="1650" b="1" spc="-5" dirty="0">
                <a:solidFill>
                  <a:srgbClr val="0B004E"/>
                </a:solidFill>
                <a:latin typeface="Quicksand Medium"/>
                <a:cs typeface="Quicksand Medium"/>
              </a:rPr>
              <a:t> </a:t>
            </a:r>
            <a:r>
              <a:rPr lang="fr-FR" sz="1650" b="1" spc="-10" dirty="0">
                <a:solidFill>
                  <a:srgbClr val="0B004E"/>
                </a:solidFill>
                <a:latin typeface="Quicksand Medium"/>
                <a:cs typeface="Quicksand Medium"/>
              </a:rPr>
              <a:t>ab.</a:t>
            </a:r>
            <a:endParaRPr sz="1650" b="1" dirty="0">
              <a:solidFill>
                <a:srgbClr val="0B004E"/>
              </a:solidFill>
              <a:latin typeface="Quicksand Medium"/>
              <a:cs typeface="Quicksand Medium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1D84BEC-E357-71E5-1FA2-0B740E8B6FE9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91344" y="2143037"/>
            <a:ext cx="5904656" cy="1518034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t" anchorCtr="0"/>
          <a:lstStyle/>
          <a:p>
            <a:pPr algn="ctr">
              <a:spcAft>
                <a:spcPts val="325"/>
              </a:spcAft>
              <a:buClr>
                <a:schemeClr val="accent2"/>
              </a:buClr>
            </a:pPr>
            <a:r>
              <a:rPr lang="fr-FR" sz="2000" dirty="0">
                <a:solidFill>
                  <a:schemeClr val="accent3"/>
                </a:solidFill>
              </a:rPr>
              <a:t>Société indépendante de </a:t>
            </a:r>
            <a:r>
              <a:rPr lang="fr-FR" sz="2000" b="1" dirty="0">
                <a:solidFill>
                  <a:schemeClr val="accent3"/>
                </a:solidFill>
              </a:rPr>
              <a:t>Conseil / ingénierie </a:t>
            </a:r>
            <a:r>
              <a:rPr lang="fr-FR" sz="2000" dirty="0">
                <a:solidFill>
                  <a:schemeClr val="accent3"/>
                </a:solidFill>
              </a:rPr>
              <a:t>sur l’</a:t>
            </a:r>
            <a:r>
              <a:rPr lang="fr-FR" sz="2000" b="1" dirty="0">
                <a:solidFill>
                  <a:schemeClr val="accent3"/>
                </a:solidFill>
              </a:rPr>
              <a:t>accès au service électrique</a:t>
            </a:r>
          </a:p>
          <a:p>
            <a:pPr algn="ctr">
              <a:spcAft>
                <a:spcPts val="325"/>
              </a:spcAft>
              <a:buClr>
                <a:schemeClr val="accent2"/>
              </a:buClr>
            </a:pPr>
            <a:r>
              <a:rPr lang="fr-FR" sz="2000" b="1" dirty="0">
                <a:solidFill>
                  <a:schemeClr val="accent3"/>
                </a:solidFill>
              </a:rPr>
              <a:t> et énergies renouvelables</a:t>
            </a:r>
          </a:p>
        </p:txBody>
      </p:sp>
      <p:pic>
        <p:nvPicPr>
          <p:cNvPr id="30" name="Image 29">
            <a:extLst>
              <a:ext uri="{FF2B5EF4-FFF2-40B4-BE49-F238E27FC236}">
                <a16:creationId xmlns:a16="http://schemas.microsoft.com/office/drawing/2014/main" id="{2D4836B5-BC83-4A6C-3413-AEFFCEBF08B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9175" y="1119772"/>
            <a:ext cx="3770658" cy="652222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541D8625-6B74-EB82-36DA-BC135449A9A3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422592" y="1761885"/>
            <a:ext cx="3010111" cy="1518034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t" anchorCtr="0"/>
          <a:lstStyle/>
          <a:p>
            <a:pPr algn="ctr">
              <a:spcAft>
                <a:spcPts val="325"/>
              </a:spcAft>
              <a:buClr>
                <a:schemeClr val="accent2"/>
              </a:buClr>
            </a:pPr>
            <a:r>
              <a:rPr lang="fr-FR" dirty="0">
                <a:solidFill>
                  <a:schemeClr val="tx1"/>
                </a:solidFill>
              </a:rPr>
              <a:t>Depuis 1988</a:t>
            </a:r>
            <a:endParaRPr lang="fr-FR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67218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D5A41F2-4D29-4E1D-9750-9189462711BE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019175" y="10547"/>
            <a:ext cx="11172825" cy="890406"/>
          </a:xfrm>
        </p:spPr>
        <p:txBody>
          <a:bodyPr/>
          <a:lstStyle/>
          <a:p>
            <a:r>
              <a:rPr lang="fr-FR" b="1" dirty="0"/>
              <a:t>Développeur et exploitant de centrales biomasse</a:t>
            </a:r>
            <a:endParaRPr lang="fr-BJ" b="1" dirty="0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26EB76B8-3350-4BAD-A78D-591AD7906418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645464" y="1040683"/>
            <a:ext cx="11289038" cy="1091897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t" anchorCtr="0"/>
          <a:lstStyle/>
          <a:p>
            <a:pPr algn="just">
              <a:spcBef>
                <a:spcPts val="600"/>
              </a:spcBef>
              <a:defRPr/>
            </a:pPr>
            <a:r>
              <a:rPr lang="fr-FR" sz="2000" b="1" dirty="0">
                <a:solidFill>
                  <a:srgbClr val="1396AF"/>
                </a:solidFill>
                <a:latin typeface="Work Sans" panose="00000500000000000000" pitchFamily="2" charset="0"/>
              </a:rPr>
              <a:t>Depuis 2011, </a:t>
            </a:r>
            <a:r>
              <a:rPr lang="fr-FR" sz="2000" dirty="0">
                <a:solidFill>
                  <a:srgbClr val="1396AF"/>
                </a:solidFill>
                <a:latin typeface="Work Sans" panose="00000500000000000000" pitchFamily="2" charset="0"/>
              </a:rPr>
              <a:t>expérience solide à travers </a:t>
            </a:r>
            <a:r>
              <a:rPr lang="fr-FR" sz="2000" b="1" dirty="0">
                <a:solidFill>
                  <a:srgbClr val="1396AF"/>
                </a:solidFill>
                <a:latin typeface="Work Sans" panose="00000500000000000000" pitchFamily="2" charset="0"/>
              </a:rPr>
              <a:t>plusieurs réalisations au Cambodge</a:t>
            </a:r>
            <a:endParaRPr lang="fr-FR" sz="1000" b="1" dirty="0">
              <a:solidFill>
                <a:srgbClr val="1396AF"/>
              </a:solidFill>
              <a:latin typeface="Work Sans" panose="00000500000000000000" pitchFamily="2" charset="0"/>
            </a:endParaRPr>
          </a:p>
          <a:p>
            <a:pPr marL="642884" lvl="1" indent="-185719">
              <a:spcBef>
                <a:spcPts val="600"/>
              </a:spcBef>
              <a:buClr>
                <a:schemeClr val="accent2"/>
              </a:buClr>
              <a:buFont typeface="Wingdings 3" panose="05040102010807070707" pitchFamily="18" charset="2"/>
              <a:buChar char=""/>
            </a:pPr>
            <a:r>
              <a:rPr lang="fr-FR" sz="2000" b="1" dirty="0">
                <a:solidFill>
                  <a:schemeClr val="tx1"/>
                </a:solidFill>
                <a:latin typeface="Work Sans" panose="00000500000000000000" pitchFamily="2" charset="0"/>
              </a:rPr>
              <a:t>Gazéification</a:t>
            </a:r>
            <a:r>
              <a:rPr lang="fr-FR" sz="2000" dirty="0">
                <a:solidFill>
                  <a:schemeClr val="tx1"/>
                </a:solidFill>
                <a:latin typeface="Work Sans" panose="00000500000000000000" pitchFamily="2" charset="0"/>
              </a:rPr>
              <a:t> de balle de riz ou déchets de bois</a:t>
            </a:r>
          </a:p>
          <a:p>
            <a:pPr marL="642884" lvl="1" indent="-185719">
              <a:spcBef>
                <a:spcPts val="600"/>
              </a:spcBef>
              <a:buClr>
                <a:schemeClr val="accent2"/>
              </a:buClr>
              <a:buFont typeface="Wingdings 3" panose="05040102010807070707" pitchFamily="18" charset="2"/>
              <a:buChar char=""/>
            </a:pPr>
            <a:r>
              <a:rPr lang="fr-FR" sz="2000" dirty="0">
                <a:solidFill>
                  <a:schemeClr val="tx1"/>
                </a:solidFill>
                <a:latin typeface="Work Sans" panose="00000500000000000000" pitchFamily="2" charset="0"/>
              </a:rPr>
              <a:t>En mode </a:t>
            </a:r>
            <a:r>
              <a:rPr lang="fr-FR" sz="2000" b="1" dirty="0">
                <a:solidFill>
                  <a:schemeClr val="tx1"/>
                </a:solidFill>
                <a:latin typeface="Work Sans" panose="00000500000000000000" pitchFamily="2" charset="0"/>
              </a:rPr>
              <a:t>isolé </a:t>
            </a:r>
            <a:r>
              <a:rPr lang="fr-FR" sz="2000" dirty="0">
                <a:solidFill>
                  <a:schemeClr val="tx1"/>
                </a:solidFill>
                <a:latin typeface="Work Sans" panose="00000500000000000000" pitchFamily="2" charset="0"/>
              </a:rPr>
              <a:t>(Hybridation Diesel / Syngas) </a:t>
            </a:r>
            <a:r>
              <a:rPr lang="fr-FR" sz="2000" b="1" dirty="0">
                <a:solidFill>
                  <a:schemeClr val="tx1"/>
                </a:solidFill>
                <a:latin typeface="Work Sans" panose="00000500000000000000" pitchFamily="2" charset="0"/>
              </a:rPr>
              <a:t>ou raccordé réseau </a:t>
            </a:r>
            <a:r>
              <a:rPr lang="fr-FR" sz="2000" dirty="0">
                <a:solidFill>
                  <a:schemeClr val="tx1"/>
                </a:solidFill>
                <a:latin typeface="Work Sans" panose="00000500000000000000" pitchFamily="2" charset="0"/>
              </a:rPr>
              <a:t>(100 % Syngas)</a:t>
            </a:r>
          </a:p>
          <a:p>
            <a:pPr marL="642884" lvl="1" indent="-185719">
              <a:spcBef>
                <a:spcPts val="600"/>
              </a:spcBef>
              <a:buClr>
                <a:schemeClr val="accent2"/>
              </a:buClr>
              <a:buFont typeface="Wingdings 3" panose="05040102010807070707" pitchFamily="18" charset="2"/>
              <a:buChar char=""/>
            </a:pPr>
            <a:r>
              <a:rPr lang="fr-FR" sz="2000" b="1" dirty="0">
                <a:solidFill>
                  <a:schemeClr val="tx1"/>
                </a:solidFill>
                <a:latin typeface="Work Sans" panose="00000500000000000000" pitchFamily="2" charset="0"/>
              </a:rPr>
              <a:t>Co-développement d’une technologie robuste grâce au retour d’expérience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7989AAA-DA2B-ECBB-74CE-390F72E09D9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5464" y="3882549"/>
            <a:ext cx="2657748" cy="2224696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527CF141-B417-CC1F-655A-F235528EEF45}"/>
              </a:ext>
            </a:extLst>
          </p:cNvPr>
          <p:cNvSpPr txBox="1"/>
          <p:nvPr/>
        </p:nvSpPr>
        <p:spPr>
          <a:xfrm>
            <a:off x="102130" y="2817781"/>
            <a:ext cx="3744416" cy="861774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2011 – 2014 : Char </a:t>
            </a:r>
            <a:r>
              <a:rPr lang="fr-FR" b="1" dirty="0" err="1">
                <a:solidFill>
                  <a:schemeClr val="tx1"/>
                </a:solidFill>
              </a:rPr>
              <a:t>Chuuk</a:t>
            </a:r>
            <a:endParaRPr lang="fr-FR" b="1" dirty="0">
              <a:solidFill>
                <a:schemeClr val="tx1"/>
              </a:solidFill>
            </a:endParaRPr>
          </a:p>
          <a:p>
            <a:pPr algn="ctr"/>
            <a:r>
              <a:rPr lang="fr-FR" sz="1600" dirty="0"/>
              <a:t>Site isolé / Balle de Riz</a:t>
            </a:r>
          </a:p>
          <a:p>
            <a:pPr algn="ctr"/>
            <a:r>
              <a:rPr lang="fr-FR" sz="1600" dirty="0"/>
              <a:t>70 kW Gaz / 150 kW Dual Fuel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B3E6D2E1-DC3C-FC73-4F62-914BB78C686A}"/>
              </a:ext>
            </a:extLst>
          </p:cNvPr>
          <p:cNvSpPr txBox="1"/>
          <p:nvPr/>
        </p:nvSpPr>
        <p:spPr>
          <a:xfrm>
            <a:off x="3759873" y="2805331"/>
            <a:ext cx="4320480" cy="1107996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2014 – 2023 : Angkor Chum</a:t>
            </a:r>
          </a:p>
          <a:p>
            <a:pPr algn="ctr"/>
            <a:r>
              <a:rPr lang="fr-FR" sz="1600" dirty="0"/>
              <a:t>Raccordé réseau/ Balle de Riz et Bois</a:t>
            </a:r>
          </a:p>
          <a:p>
            <a:pPr algn="ctr"/>
            <a:r>
              <a:rPr lang="fr-FR" sz="1600" dirty="0"/>
              <a:t>220 kW Gaz</a:t>
            </a:r>
          </a:p>
          <a:p>
            <a:pPr algn="ctr"/>
            <a:r>
              <a:rPr lang="fr-FR" sz="1600" dirty="0"/>
              <a:t>(G</a:t>
            </a:r>
            <a:r>
              <a:rPr lang="fr-FR" sz="1400" i="1" dirty="0"/>
              <a:t>azogène et Groupes construits localement)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96D09056-572C-3E09-60D5-0A4C3C6A404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6510" y="3891296"/>
            <a:ext cx="3955016" cy="2224696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2E7CA1C1-72F1-6E36-C80E-36E1B731AD9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37015" y="3718742"/>
            <a:ext cx="3170686" cy="239725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8E388902-F8A0-75C0-AE3F-27F3CCB46C4A}"/>
              </a:ext>
            </a:extLst>
          </p:cNvPr>
          <p:cNvSpPr txBox="1"/>
          <p:nvPr/>
        </p:nvSpPr>
        <p:spPr>
          <a:xfrm>
            <a:off x="7964790" y="2856968"/>
            <a:ext cx="4320480" cy="861774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Depuis 2018</a:t>
            </a:r>
            <a:r>
              <a:rPr lang="fr-FR" b="1" dirty="0">
                <a:solidFill>
                  <a:schemeClr val="tx1"/>
                </a:solidFill>
              </a:rPr>
              <a:t> : </a:t>
            </a:r>
            <a:r>
              <a:rPr lang="fr-FR" b="1" dirty="0" err="1">
                <a:solidFill>
                  <a:schemeClr val="tx1"/>
                </a:solidFill>
              </a:rPr>
              <a:t>Sra</a:t>
            </a:r>
            <a:r>
              <a:rPr lang="fr-FR" b="1" dirty="0">
                <a:solidFill>
                  <a:schemeClr val="tx1"/>
                </a:solidFill>
              </a:rPr>
              <a:t> </a:t>
            </a:r>
            <a:r>
              <a:rPr lang="fr-FR" b="1" dirty="0" err="1">
                <a:solidFill>
                  <a:schemeClr val="tx1"/>
                </a:solidFill>
              </a:rPr>
              <a:t>Em</a:t>
            </a:r>
            <a:endParaRPr lang="fr-FR" b="1" dirty="0">
              <a:solidFill>
                <a:schemeClr val="tx1"/>
              </a:solidFill>
            </a:endParaRPr>
          </a:p>
          <a:p>
            <a:pPr algn="ctr"/>
            <a:r>
              <a:rPr lang="fr-FR" sz="1600" dirty="0"/>
              <a:t>Raccordé réseau/ Bois</a:t>
            </a:r>
          </a:p>
          <a:p>
            <a:pPr algn="ctr"/>
            <a:r>
              <a:rPr lang="fr-FR" sz="1600" dirty="0"/>
              <a:t>800 kW Gaz</a:t>
            </a:r>
            <a:endParaRPr lang="fr-FR" sz="1400" i="1" dirty="0"/>
          </a:p>
        </p:txBody>
      </p:sp>
    </p:spTree>
    <p:extLst>
      <p:ext uri="{BB962C8B-B14F-4D97-AF65-F5344CB8AC3E}">
        <p14:creationId xmlns:p14="http://schemas.microsoft.com/office/powerpoint/2010/main" val="2099809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D091B5-CA93-A872-7E64-1FF389D7BA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0C88917-5F7B-0CD2-F3FF-89BDE8F03867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019175" y="10547"/>
            <a:ext cx="11172825" cy="890406"/>
          </a:xfrm>
        </p:spPr>
        <p:txBody>
          <a:bodyPr/>
          <a:lstStyle/>
          <a:p>
            <a:r>
              <a:rPr lang="fr-FR" b="1" dirty="0"/>
              <a:t>Opérateur de centrales biomasse</a:t>
            </a:r>
            <a:endParaRPr lang="fr-BJ" b="1" dirty="0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CA1A476F-1F36-C9AC-C08F-37B74C432BEF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179880" y="1012892"/>
            <a:ext cx="6408712" cy="1091897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t" anchorCtr="0"/>
          <a:lstStyle/>
          <a:p>
            <a:pPr algn="just">
              <a:spcBef>
                <a:spcPts val="600"/>
              </a:spcBef>
              <a:defRPr/>
            </a:pPr>
            <a:r>
              <a:rPr lang="fr-FR" sz="2000" b="1" dirty="0">
                <a:solidFill>
                  <a:srgbClr val="1396AF"/>
                </a:solidFill>
                <a:latin typeface="Work Sans" panose="00000500000000000000" pitchFamily="2" charset="0"/>
              </a:rPr>
              <a:t>La centrale de </a:t>
            </a:r>
            <a:r>
              <a:rPr lang="fr-FR" sz="2000" b="1" dirty="0" err="1">
                <a:solidFill>
                  <a:srgbClr val="1396AF"/>
                </a:solidFill>
                <a:latin typeface="Work Sans" panose="00000500000000000000" pitchFamily="2" charset="0"/>
              </a:rPr>
              <a:t>Sra</a:t>
            </a:r>
            <a:r>
              <a:rPr lang="fr-FR" sz="2000" b="1" dirty="0">
                <a:solidFill>
                  <a:srgbClr val="1396AF"/>
                </a:solidFill>
                <a:latin typeface="Work Sans" panose="00000500000000000000" pitchFamily="2" charset="0"/>
              </a:rPr>
              <a:t> </a:t>
            </a:r>
            <a:r>
              <a:rPr lang="fr-FR" sz="2000" b="1" dirty="0" err="1">
                <a:solidFill>
                  <a:srgbClr val="1396AF"/>
                </a:solidFill>
                <a:latin typeface="Work Sans" panose="00000500000000000000" pitchFamily="2" charset="0"/>
              </a:rPr>
              <a:t>Em</a:t>
            </a:r>
            <a:r>
              <a:rPr lang="fr-FR" sz="2000" b="1" dirty="0">
                <a:solidFill>
                  <a:srgbClr val="1396AF"/>
                </a:solidFill>
                <a:latin typeface="Work Sans" panose="00000500000000000000" pitchFamily="2" charset="0"/>
              </a:rPr>
              <a:t> aujourd’hui:</a:t>
            </a:r>
          </a:p>
          <a:p>
            <a:pPr marL="171450" indent="-171450" algn="just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fr-FR" dirty="0">
                <a:solidFill>
                  <a:schemeClr val="tx1"/>
                </a:solidFill>
                <a:latin typeface="Work Sans" panose="00000500000000000000" pitchFamily="2" charset="0"/>
              </a:rPr>
              <a:t>800 kW brut / 735 kW net (Auxiliaires 8%)</a:t>
            </a:r>
          </a:p>
          <a:p>
            <a:pPr marL="171450" indent="-171450" algn="just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fr-FR" dirty="0">
                <a:solidFill>
                  <a:schemeClr val="tx1"/>
                </a:solidFill>
                <a:latin typeface="Work Sans" panose="00000500000000000000" pitchFamily="2" charset="0"/>
              </a:rPr>
              <a:t>4 gazogènes de 200 kW, 10 GE de 100kW</a:t>
            </a:r>
          </a:p>
          <a:p>
            <a:pPr marL="171450" indent="-171450" algn="just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fr-FR" dirty="0">
                <a:solidFill>
                  <a:schemeClr val="tx1"/>
                </a:solidFill>
                <a:latin typeface="Work Sans" panose="00000500000000000000" pitchFamily="2" charset="0"/>
              </a:rPr>
              <a:t>Vente mensuelle d’électricité en 2024:</a:t>
            </a:r>
          </a:p>
          <a:p>
            <a:pPr marL="742915" lvl="1" indent="-285750" algn="just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fr-FR" dirty="0">
                <a:solidFill>
                  <a:schemeClr val="tx1"/>
                </a:solidFill>
                <a:latin typeface="Work Sans" panose="00000500000000000000" pitchFamily="2" charset="0"/>
              </a:rPr>
              <a:t>502 MWh, soit un injection moyenne = 690 kW</a:t>
            </a:r>
          </a:p>
          <a:p>
            <a:pPr lvl="1" algn="just">
              <a:spcBef>
                <a:spcPts val="600"/>
              </a:spcBef>
              <a:defRPr/>
            </a:pPr>
            <a:r>
              <a:rPr lang="fr-FR" i="1" dirty="0">
                <a:solidFill>
                  <a:schemeClr val="tx1"/>
                </a:solidFill>
                <a:latin typeface="Work Sans" panose="00000500000000000000" pitchFamily="2" charset="0"/>
              </a:rPr>
              <a:t>   Production = 93 % de la capacité installée</a:t>
            </a:r>
          </a:p>
          <a:p>
            <a:pPr marL="742915" lvl="1" indent="-285750" algn="just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fr-FR" dirty="0">
                <a:solidFill>
                  <a:schemeClr val="tx1"/>
                </a:solidFill>
                <a:latin typeface="Work Sans" panose="00000500000000000000" pitchFamily="2" charset="0"/>
              </a:rPr>
              <a:t>45 tonnes de briquettes de charbon</a:t>
            </a:r>
          </a:p>
          <a:p>
            <a:pPr marL="171450" indent="-171450" algn="just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fr-FR" dirty="0">
                <a:solidFill>
                  <a:schemeClr val="tx1"/>
                </a:solidFill>
                <a:latin typeface="Work Sans" panose="00000500000000000000" pitchFamily="2" charset="0"/>
              </a:rPr>
              <a:t>Environ 45 emplois permanents</a:t>
            </a:r>
          </a:p>
          <a:p>
            <a:pPr marL="171450" indent="-171450" algn="just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fr-FR" dirty="0">
                <a:solidFill>
                  <a:schemeClr val="tx1"/>
                </a:solidFill>
                <a:latin typeface="Work Sans" panose="00000500000000000000" pitchFamily="2" charset="0"/>
              </a:rPr>
              <a:t>Amélioration de la tension en bout de ligne</a:t>
            </a:r>
            <a:endParaRPr lang="fr-FR" sz="1000" dirty="0">
              <a:solidFill>
                <a:srgbClr val="1396AF"/>
              </a:solidFill>
              <a:latin typeface="Work Sans" panose="00000500000000000000" pitchFamily="2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0496BE8-CAA6-99A9-EDFA-CBA0B2A8CC5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6440" y="4955997"/>
            <a:ext cx="4067959" cy="148598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2DEF7D9-9AD1-CEDB-4838-82D59E01CE02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6240016" y="4699676"/>
            <a:ext cx="5518233" cy="268519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1">
              <a:spcAft>
                <a:spcPts val="325"/>
              </a:spcAft>
              <a:buClr>
                <a:schemeClr val="accent2"/>
              </a:buClr>
            </a:pPr>
            <a:r>
              <a:rPr lang="fr-FR" sz="1200" dirty="0">
                <a:solidFill>
                  <a:schemeClr val="tx1"/>
                </a:solidFill>
              </a:rPr>
              <a:t>Valorisation du charbon co-produit sous formes de briquettes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28E3B715-7C4D-C009-539D-F581F5AC206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98040" y="4955997"/>
            <a:ext cx="1393927" cy="1483901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C98D3051-3215-F353-2947-7E984C72D31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409" y="4625218"/>
            <a:ext cx="2415102" cy="1811327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8D68210C-282F-9BF7-C1D3-8F1F2D55AB9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2967" y="4616193"/>
            <a:ext cx="2759117" cy="183254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415A20F-1C1A-B23E-1AF7-E95FDE9A0894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-168696" y="4437112"/>
            <a:ext cx="5830780" cy="180231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1">
              <a:spcAft>
                <a:spcPts val="325"/>
              </a:spcAft>
              <a:buClr>
                <a:schemeClr val="accent2"/>
              </a:buClr>
            </a:pPr>
            <a:r>
              <a:rPr lang="fr-FR" sz="1200" dirty="0">
                <a:solidFill>
                  <a:schemeClr val="tx1"/>
                </a:solidFill>
              </a:rPr>
              <a:t>Centrale de </a:t>
            </a:r>
            <a:r>
              <a:rPr lang="fr-FR" sz="1200" dirty="0" err="1">
                <a:solidFill>
                  <a:schemeClr val="tx1"/>
                </a:solidFill>
              </a:rPr>
              <a:t>Sra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  <a:r>
              <a:rPr lang="fr-FR" sz="1200" dirty="0" err="1">
                <a:solidFill>
                  <a:schemeClr val="tx1"/>
                </a:solidFill>
              </a:rPr>
              <a:t>Em</a:t>
            </a:r>
            <a:r>
              <a:rPr lang="fr-FR" sz="1200" dirty="0">
                <a:solidFill>
                  <a:schemeClr val="tx1"/>
                </a:solidFill>
              </a:rPr>
              <a:t>: Préparation du bois – environ 24 tonnes / jour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C1BB92EC-7A46-D7E7-5689-0564F82D6BC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372743" y="979032"/>
            <a:ext cx="5635117" cy="3548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714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D5A41F2-4D29-4E1D-9750-9189462711BE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fr-FR" b="1" dirty="0"/>
              <a:t>Devenir fournisseur de solutions intégrées</a:t>
            </a:r>
            <a:endParaRPr lang="fr-BJ" b="1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0539CC4-2F06-49B5-9C30-DCF920BAC117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839416" y="1124744"/>
            <a:ext cx="11442846" cy="1401277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t" anchorCtr="0"/>
          <a:lstStyle/>
          <a:p>
            <a:pPr marL="342900" indent="-342900">
              <a:spcAft>
                <a:spcPts val="325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tx1"/>
                </a:solidFill>
              </a:rPr>
              <a:t>Statut IPP (Achat / Risque Biomasse + Vente au réseau @ Tarif bas)</a:t>
            </a:r>
          </a:p>
          <a:p>
            <a:pPr>
              <a:spcAft>
                <a:spcPts val="325"/>
              </a:spcAft>
              <a:buClr>
                <a:schemeClr val="accent2"/>
              </a:buClr>
            </a:pPr>
            <a:r>
              <a:rPr lang="fr-FR" dirty="0">
                <a:solidFill>
                  <a:schemeClr val="tx1"/>
                </a:solidFill>
              </a:rPr>
              <a:t>	Vs </a:t>
            </a:r>
            <a:r>
              <a:rPr lang="fr-FR" dirty="0" err="1">
                <a:solidFill>
                  <a:schemeClr val="tx1"/>
                </a:solidFill>
              </a:rPr>
              <a:t>Autoproducteur</a:t>
            </a:r>
            <a:r>
              <a:rPr lang="fr-FR" dirty="0">
                <a:solidFill>
                  <a:schemeClr val="tx1"/>
                </a:solidFill>
              </a:rPr>
              <a:t> (Valoriser déchet + Economie sur facture @ Tarif plus élevé)</a:t>
            </a:r>
          </a:p>
          <a:p>
            <a:pPr marL="342900" indent="-342900">
              <a:spcAft>
                <a:spcPts val="325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tx1"/>
                </a:solidFill>
              </a:rPr>
              <a:t>IED Invest = Capacité d’investissement limitée</a:t>
            </a:r>
          </a:p>
          <a:p>
            <a:pPr>
              <a:spcAft>
                <a:spcPts val="325"/>
              </a:spcAft>
              <a:buClr>
                <a:schemeClr val="accent2"/>
              </a:buClr>
            </a:pPr>
            <a:r>
              <a:rPr lang="fr-FR" b="1" dirty="0">
                <a:solidFill>
                  <a:schemeClr val="tx1"/>
                </a:solidFill>
              </a:rPr>
              <a:t>	</a:t>
            </a:r>
            <a:r>
              <a:rPr lang="fr-FR" b="1" dirty="0">
                <a:solidFill>
                  <a:schemeClr val="tx1"/>
                </a:solidFill>
                <a:sym typeface="Wingdings" panose="05000000000000000000" pitchFamily="2" charset="2"/>
              </a:rPr>
              <a:t></a:t>
            </a:r>
            <a:r>
              <a:rPr lang="fr-FR" b="1" dirty="0">
                <a:solidFill>
                  <a:schemeClr val="tx1"/>
                </a:solidFill>
              </a:rPr>
              <a:t> Perspectives de développer de nouveaux sites limitées</a:t>
            </a:r>
          </a:p>
          <a:p>
            <a:pPr>
              <a:spcAft>
                <a:spcPts val="325"/>
              </a:spcAft>
              <a:buClr>
                <a:schemeClr val="accent2"/>
              </a:buClr>
            </a:pPr>
            <a:endParaRPr lang="fr-FR" sz="1000" b="1" dirty="0">
              <a:solidFill>
                <a:schemeClr val="tx1"/>
              </a:solidFill>
            </a:endParaRPr>
          </a:p>
          <a:p>
            <a:pPr lvl="1">
              <a:spcAft>
                <a:spcPts val="325"/>
              </a:spcAft>
              <a:buClr>
                <a:schemeClr val="accent2"/>
              </a:buClr>
            </a:pPr>
            <a:r>
              <a:rPr lang="fr-FR" b="1" dirty="0">
                <a:solidFill>
                  <a:schemeClr val="tx1"/>
                </a:solidFill>
              </a:rPr>
              <a:t>Valoriser notre expérience au Cambodge dans la gazéification de biomasse</a:t>
            </a:r>
          </a:p>
          <a:p>
            <a:pPr lvl="1">
              <a:spcAft>
                <a:spcPts val="325"/>
              </a:spcAft>
              <a:buClr>
                <a:schemeClr val="accent2"/>
              </a:buClr>
            </a:pPr>
            <a:r>
              <a:rPr lang="fr-FR" b="1" dirty="0">
                <a:solidFill>
                  <a:schemeClr val="tx1"/>
                </a:solidFill>
                <a:sym typeface="Wingdings" panose="05000000000000000000" pitchFamily="2" charset="2"/>
              </a:rPr>
              <a:t> </a:t>
            </a:r>
            <a:r>
              <a:rPr lang="fr-FR" b="1" dirty="0">
                <a:solidFill>
                  <a:schemeClr val="tx1"/>
                </a:solidFill>
              </a:rPr>
              <a:t>Fournisseur EPC </a:t>
            </a:r>
            <a:r>
              <a:rPr lang="fr-FR" dirty="0">
                <a:solidFill>
                  <a:schemeClr val="tx1"/>
                </a:solidFill>
              </a:rPr>
              <a:t>(Clé en main) et </a:t>
            </a:r>
            <a:r>
              <a:rPr lang="fr-FR" b="1" dirty="0">
                <a:solidFill>
                  <a:schemeClr val="tx1"/>
                </a:solidFill>
              </a:rPr>
              <a:t>service support exploitation</a:t>
            </a:r>
            <a:endParaRPr lang="fr-FR" sz="1050" b="1" dirty="0">
              <a:solidFill>
                <a:schemeClr val="tx1"/>
              </a:solidFill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57BAE206-829B-636C-7939-16BACC8B6901}"/>
              </a:ext>
            </a:extLst>
          </p:cNvPr>
          <p:cNvSpPr txBox="1"/>
          <p:nvPr/>
        </p:nvSpPr>
        <p:spPr>
          <a:xfrm>
            <a:off x="839416" y="3357056"/>
            <a:ext cx="10585176" cy="40011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l"/>
            <a:r>
              <a:rPr lang="fr-FR" sz="2000" b="1" dirty="0">
                <a:solidFill>
                  <a:srgbClr val="EE6C4A"/>
                </a:solidFill>
              </a:rPr>
              <a:t>Partenaire du projet </a:t>
            </a:r>
            <a:r>
              <a:rPr lang="fr-FR" sz="2000" b="1" dirty="0" err="1">
                <a:solidFill>
                  <a:srgbClr val="EE6C4A"/>
                </a:solidFill>
              </a:rPr>
              <a:t>Agrogazelec</a:t>
            </a:r>
            <a:r>
              <a:rPr lang="fr-FR" sz="2000" b="1" dirty="0">
                <a:solidFill>
                  <a:srgbClr val="EE6C4A"/>
                </a:solidFill>
              </a:rPr>
              <a:t> : Développer une filière industrielle en Afrique</a:t>
            </a:r>
          </a:p>
        </p:txBody>
      </p:sp>
      <p:pic>
        <p:nvPicPr>
          <p:cNvPr id="16" name="Image 15" descr="Home">
            <a:extLst>
              <a:ext uri="{FF2B5EF4-FFF2-40B4-BE49-F238E27FC236}">
                <a16:creationId xmlns:a16="http://schemas.microsoft.com/office/drawing/2014/main" id="{D41CF7BB-F84F-E050-6B4B-C1AD7ED6B3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1024" y="3763981"/>
            <a:ext cx="3238932" cy="7392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92674081-8458-F1CA-E0B7-C6732CC40CF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231"/>
          <a:stretch/>
        </p:blipFill>
        <p:spPr bwMode="auto">
          <a:xfrm>
            <a:off x="6076176" y="3864612"/>
            <a:ext cx="1680283" cy="79037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66A0412-704C-4B2F-1A85-78FCB17EE3D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57698" y="3962180"/>
            <a:ext cx="1854055" cy="5952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31D2CF31-5ACE-84FF-7704-C40B7907E3D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130" t="30688" r="1721" b="6532"/>
          <a:stretch/>
        </p:blipFill>
        <p:spPr bwMode="auto">
          <a:xfrm>
            <a:off x="8688288" y="4653136"/>
            <a:ext cx="3100376" cy="175904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EB35F286-E4F4-20CA-21B9-DEDCA18C0C81}"/>
              </a:ext>
            </a:extLst>
          </p:cNvPr>
          <p:cNvSpPr txBox="1"/>
          <p:nvPr/>
        </p:nvSpPr>
        <p:spPr>
          <a:xfrm>
            <a:off x="839416" y="4932491"/>
            <a:ext cx="3960440" cy="132343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342900" indent="-342900" algn="l">
              <a:buAutoNum type="arabicPeriod"/>
            </a:pPr>
            <a:r>
              <a:rPr lang="fr-FR" sz="2000" b="1" dirty="0">
                <a:solidFill>
                  <a:schemeClr val="tx1"/>
                </a:solidFill>
              </a:rPr>
              <a:t>Capitalisation</a:t>
            </a:r>
          </a:p>
          <a:p>
            <a:pPr marL="342900" indent="-342900" algn="l">
              <a:buAutoNum type="arabicPeriod"/>
            </a:pPr>
            <a:r>
              <a:rPr lang="fr-FR" sz="2000" b="1" dirty="0">
                <a:solidFill>
                  <a:schemeClr val="tx1"/>
                </a:solidFill>
              </a:rPr>
              <a:t>Adaptation / Optimisation</a:t>
            </a:r>
          </a:p>
          <a:p>
            <a:pPr marL="342900" indent="-342900" algn="l">
              <a:buAutoNum type="arabicPeriod"/>
            </a:pPr>
            <a:r>
              <a:rPr lang="fr-FR" sz="2000" b="1" dirty="0">
                <a:solidFill>
                  <a:schemeClr val="tx1"/>
                </a:solidFill>
              </a:rPr>
              <a:t>Centrales pilotes</a:t>
            </a:r>
          </a:p>
          <a:p>
            <a:pPr marL="342900" indent="-342900" algn="l">
              <a:buAutoNum type="arabicPeriod"/>
            </a:pPr>
            <a:r>
              <a:rPr lang="fr-FR" sz="2000" b="1" dirty="0"/>
              <a:t>Développement filière</a:t>
            </a:r>
            <a:endParaRPr lang="fr-FR" sz="2000" b="1" dirty="0">
              <a:solidFill>
                <a:schemeClr val="tx1"/>
              </a:solidFill>
            </a:endParaRP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3F9B2470-B0EF-5844-91C1-B1B6E70E4F0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734953" y="4653135"/>
            <a:ext cx="1722126" cy="175904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D33692A6-6313-4CA2-AA86-82E53291FC3D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57456" y="4609527"/>
            <a:ext cx="1680284" cy="180503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971411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A00126-0D68-EA3F-0419-5D2ADD8975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D75E121-5B0F-5889-E12F-58BA12BE88B1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fr-FR" b="1" dirty="0"/>
              <a:t>Transfert de technologie</a:t>
            </a:r>
            <a:endParaRPr lang="fr-BJ" b="1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674E91E1-4F0E-92BE-D4E4-37CF0C64B5B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6200000">
            <a:off x="-375244" y="2407472"/>
            <a:ext cx="3220885" cy="129676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FEA1871B-78D1-BFBA-C766-619D1F1C1AE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991544" y="1875101"/>
            <a:ext cx="4729102" cy="279119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B87A4C5-A783-464A-54A1-FA8496E6732F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1787233" y="1458441"/>
            <a:ext cx="4729102" cy="381579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1" algn="ctr">
              <a:spcAft>
                <a:spcPts val="325"/>
              </a:spcAft>
              <a:buClr>
                <a:schemeClr val="accent2"/>
              </a:buClr>
            </a:pPr>
            <a:r>
              <a:rPr lang="fr-FR" sz="1400" b="1" dirty="0">
                <a:solidFill>
                  <a:srgbClr val="EE6C4A"/>
                </a:solidFill>
              </a:rPr>
              <a:t>Centrale d’autoproduction au Bénin (06/2023)</a:t>
            </a:r>
          </a:p>
          <a:p>
            <a:pPr lvl="1" algn="ctr">
              <a:spcAft>
                <a:spcPts val="325"/>
              </a:spcAft>
              <a:buClr>
                <a:schemeClr val="accent2"/>
              </a:buClr>
            </a:pPr>
            <a:r>
              <a:rPr lang="fr-FR" sz="1400" b="1" dirty="0">
                <a:solidFill>
                  <a:srgbClr val="EE6C4A"/>
                </a:solidFill>
              </a:rPr>
              <a:t>180 kW / Coque d’anacarde</a:t>
            </a:r>
          </a:p>
        </p:txBody>
      </p:sp>
      <p:pic>
        <p:nvPicPr>
          <p:cNvPr id="10" name="Média en ligne 9" title="Installation d'une centrale de production d'électricité par gazéification de balles de riz">
            <a:hlinkClick r:id="" action="ppaction://media"/>
            <a:extLst>
              <a:ext uri="{FF2B5EF4-FFF2-40B4-BE49-F238E27FC236}">
                <a16:creationId xmlns:a16="http://schemas.microsoft.com/office/drawing/2014/main" id="{010F4570-F79C-B305-4B06-9B5208C2B86E}"/>
              </a:ext>
            </a:extLst>
          </p:cNvPr>
          <p:cNvPicPr>
            <a:picLocks noRot="1" noChangeAspect="1"/>
          </p:cNvPicPr>
          <p:nvPr>
            <a:videoFile r:link="rId3"/>
          </p:nvPr>
        </p:nvPicPr>
        <p:blipFill>
          <a:blip r:embed="rId9"/>
          <a:stretch>
            <a:fillRect/>
          </a:stretch>
        </p:blipFill>
        <p:spPr>
          <a:xfrm>
            <a:off x="7037744" y="1861441"/>
            <a:ext cx="4962126" cy="2791196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FD2C3C1C-F367-4D68-5343-DB8E95A2A528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6351421" y="1385787"/>
            <a:ext cx="2730664" cy="381579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1" algn="ctr">
              <a:spcAft>
                <a:spcPts val="325"/>
              </a:spcAft>
              <a:buClr>
                <a:schemeClr val="accent2"/>
              </a:buClr>
            </a:pPr>
            <a:r>
              <a:rPr lang="fr-FR" sz="1400" b="1" dirty="0">
                <a:solidFill>
                  <a:srgbClr val="EE6C4A"/>
                </a:solidFill>
              </a:rPr>
              <a:t>Sénégal (12/2024)</a:t>
            </a:r>
          </a:p>
          <a:p>
            <a:pPr lvl="1" algn="ctr">
              <a:spcAft>
                <a:spcPts val="325"/>
              </a:spcAft>
              <a:buClr>
                <a:schemeClr val="accent2"/>
              </a:buClr>
            </a:pPr>
            <a:r>
              <a:rPr lang="fr-FR" sz="1400" b="1" dirty="0">
                <a:solidFill>
                  <a:srgbClr val="EE6C4A"/>
                </a:solidFill>
              </a:rPr>
              <a:t>100 kW / Balle de riz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3AD6B50-2C11-72F0-CABE-D7E5D62C122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44347" y="1011737"/>
            <a:ext cx="2376314" cy="748099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4C310DD8-24E9-BB03-E7B9-8525ABFB68CE}"/>
              </a:ext>
            </a:extLst>
          </p:cNvPr>
          <p:cNvSpPr txBox="1"/>
          <p:nvPr/>
        </p:nvSpPr>
        <p:spPr>
          <a:xfrm>
            <a:off x="1019441" y="908720"/>
            <a:ext cx="6192688" cy="3693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l"/>
            <a:r>
              <a:rPr lang="fr-FR" b="1" dirty="0">
                <a:solidFill>
                  <a:schemeClr val="tx1"/>
                </a:solidFill>
              </a:rPr>
              <a:t>2 centrales pilotes construites en Afrique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AEDB56F0-88C1-201D-A1D9-34CC5ED17269}"/>
              </a:ext>
            </a:extLst>
          </p:cNvPr>
          <p:cNvSpPr txBox="1"/>
          <p:nvPr/>
        </p:nvSpPr>
        <p:spPr>
          <a:xfrm>
            <a:off x="1009799" y="4797152"/>
            <a:ext cx="6192688" cy="3693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l"/>
            <a:r>
              <a:rPr lang="fr-FR" b="1" dirty="0"/>
              <a:t>Formation / Accompagnement des opérateurs</a:t>
            </a:r>
            <a:endParaRPr lang="fr-FR" b="1" dirty="0">
              <a:solidFill>
                <a:schemeClr val="tx1"/>
              </a:solidFill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C1DE223A-BE31-BBA0-EAE0-9940845927A1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87233" y="5160029"/>
            <a:ext cx="4186607" cy="144536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49D9196A-F741-B204-13FC-E59094CE8969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516335" y="4981818"/>
            <a:ext cx="3633717" cy="162357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783007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heme/theme1.xml><?xml version="1.0" encoding="utf-8"?>
<a:theme xmlns:a="http://schemas.openxmlformats.org/drawingml/2006/main" name="IED Powerpoint Template">
  <a:themeElements>
    <a:clrScheme name="IED couleurs">
      <a:dk1>
        <a:srgbClr val="0C0B58"/>
      </a:dk1>
      <a:lt1>
        <a:srgbClr val="FEFFFF"/>
      </a:lt1>
      <a:dk2>
        <a:srgbClr val="2F2F2F"/>
      </a:dk2>
      <a:lt2>
        <a:srgbClr val="EAEAEA"/>
      </a:lt2>
      <a:accent1>
        <a:srgbClr val="0C0B58"/>
      </a:accent1>
      <a:accent2>
        <a:srgbClr val="EE6C4A"/>
      </a:accent2>
      <a:accent3>
        <a:srgbClr val="00A6BD"/>
      </a:accent3>
      <a:accent4>
        <a:srgbClr val="942092"/>
      </a:accent4>
      <a:accent5>
        <a:srgbClr val="FF9300"/>
      </a:accent5>
      <a:accent6>
        <a:srgbClr val="FF2F92"/>
      </a:accent6>
      <a:hlink>
        <a:srgbClr val="00A6BD"/>
      </a:hlink>
      <a:folHlink>
        <a:srgbClr val="5E5E5E"/>
      </a:folHlink>
    </a:clrScheme>
    <a:fontScheme name="IED Typos">
      <a:majorFont>
        <a:latin typeface="Quicksand"/>
        <a:ea typeface=""/>
        <a:cs typeface=""/>
      </a:majorFont>
      <a:minorFont>
        <a:latin typeface="Work Sans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/>
        </a:solidFill>
        <a:ln>
          <a:noFill/>
        </a:ln>
        <a:effectLst>
          <a:outerShdw blurRad="38100" dist="12700" dir="5400000" algn="ctr" rotWithShape="0">
            <a:prstClr val="black">
              <a:alpha val="15000"/>
            </a:prstClr>
          </a:outerShdw>
        </a:effectLst>
      </a:spPr>
      <a:bodyPr wrap="square" lIns="0" tIns="0" rIns="0" bIns="0" rtlCol="0" anchor="t">
        <a:noAutofit/>
      </a:bodyPr>
      <a:lstStyle>
        <a:defPPr algn="ctr">
          <a:spcBef>
            <a:spcPts val="1000"/>
          </a:spcBef>
          <a:defRPr sz="1400" b="1" dirty="0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/>
      <a:bodyPr/>
      <a:lstStyle>
        <a:defPPr algn="l">
          <a:defRPr b="1" dirty="0" smtClean="0">
            <a:solidFill>
              <a:schemeClr val="tx1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ésentation1" id="{999B0020-28CB-475A-8149-216F03724946}" vid="{679BB28E-E075-428F-96FD-35DC8DC7262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IED INVEST Modele</Template>
  <TotalTime>0</TotalTime>
  <Words>1422</Words>
  <Application>Microsoft Office PowerPoint</Application>
  <PresentationFormat>Grand écran</PresentationFormat>
  <Paragraphs>250</Paragraphs>
  <Slides>32</Slides>
  <Notes>7</Notes>
  <HiddenSlides>0</HiddenSlides>
  <MMClips>1</MMClips>
  <ScaleCrop>false</ScaleCrop>
  <HeadingPairs>
    <vt:vector size="6" baseType="variant">
      <vt:variant>
        <vt:lpstr>Polices utilisées</vt:lpstr>
      </vt:variant>
      <vt:variant>
        <vt:i4>12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32</vt:i4>
      </vt:variant>
    </vt:vector>
  </HeadingPairs>
  <TitlesOfParts>
    <vt:vector size="45" baseType="lpstr">
      <vt:lpstr>Arial</vt:lpstr>
      <vt:lpstr>Calibri</vt:lpstr>
      <vt:lpstr>Quicksand</vt:lpstr>
      <vt:lpstr>Quicksand Medium</vt:lpstr>
      <vt:lpstr>Quicksand Regular</vt:lpstr>
      <vt:lpstr>Quicksand SemiBold</vt:lpstr>
      <vt:lpstr>Wingdings</vt:lpstr>
      <vt:lpstr>Wingdings 3</vt:lpstr>
      <vt:lpstr>Work Sans</vt:lpstr>
      <vt:lpstr>Work Sans Bold</vt:lpstr>
      <vt:lpstr>Work Sans Light</vt:lpstr>
      <vt:lpstr>Work Sans Regular</vt:lpstr>
      <vt:lpstr>IED Powerpoint Template</vt:lpstr>
      <vt:lpstr>Présentation PowerPoint</vt:lpstr>
      <vt:lpstr>1. Notre expérience dans la gazéification  2. Trajectoire de développement    </vt:lpstr>
      <vt:lpstr> IED et les centrales de gazéification</vt:lpstr>
      <vt:lpstr>IED = Innovation Energie Développement</vt:lpstr>
      <vt:lpstr>IED = Innovation Energie Développement</vt:lpstr>
      <vt:lpstr>Développeur et exploitant de centrales biomasse</vt:lpstr>
      <vt:lpstr>Opérateur de centrales biomasse</vt:lpstr>
      <vt:lpstr>Devenir fournisseur de solutions intégrées</vt:lpstr>
      <vt:lpstr>Transfert de technologie</vt:lpstr>
      <vt:lpstr>Trajectoire de développement d’une technologie adaptée</vt:lpstr>
      <vt:lpstr>Contexte et objectifs développement techno</vt:lpstr>
      <vt:lpstr>Production d’électricité par gazéification de biomasse</vt:lpstr>
      <vt:lpstr>Présentation de la technologie</vt:lpstr>
      <vt:lpstr>Critères techniques</vt:lpstr>
      <vt:lpstr>Disponibilité</vt:lpstr>
      <vt:lpstr>Performance environnementale</vt:lpstr>
      <vt:lpstr>Adapter les équipements aux contraintes d’exploitation (lié aussi à nos choix technologiques) </vt:lpstr>
      <vt:lpstr>Adapter les équipements aux contraintes d’exploitation (lié aussi à nos choix technologiques)</vt:lpstr>
      <vt:lpstr>Avoir le minimum de redondance</vt:lpstr>
      <vt:lpstr>Avoir le minimum de redondance</vt:lpstr>
      <vt:lpstr>Avoir le minimum de redondance</vt:lpstr>
      <vt:lpstr>Disponibilité</vt:lpstr>
      <vt:lpstr>Adaptation techno… mais pas que</vt:lpstr>
      <vt:lpstr>Présentation PowerPoint</vt:lpstr>
      <vt:lpstr>MERCI DE VOTRE  ATTENTION  </vt:lpstr>
      <vt:lpstr>Aspects techologiques</vt:lpstr>
      <vt:lpstr>Puissance des modules / Biomasse</vt:lpstr>
      <vt:lpstr>Equipements installés  Production de gaz</vt:lpstr>
      <vt:lpstr>Equipements installés  Ligne de traitement du gaz 1/2</vt:lpstr>
      <vt:lpstr>Equipements installés  Ligne de traitement du gaz 2/2</vt:lpstr>
      <vt:lpstr>Equipements installés  Groupes électrogènes</vt:lpstr>
      <vt:lpstr>Equipements installés  Système de supervision 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/>
  <cp:lastModifiedBy/>
  <cp:revision>1</cp:revision>
  <dcterms:created xsi:type="dcterms:W3CDTF">2021-07-23T17:30:30Z</dcterms:created>
  <dcterms:modified xsi:type="dcterms:W3CDTF">2025-01-29T07:04:57Z</dcterms:modified>
  <cp:category/>
</cp:coreProperties>
</file>