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3" r:id="rId5"/>
  </p:sldMasterIdLst>
  <p:notesMasterIdLst>
    <p:notesMasterId r:id="rId22"/>
  </p:notesMasterIdLst>
  <p:sldIdLst>
    <p:sldId id="274" r:id="rId6"/>
    <p:sldId id="295" r:id="rId7"/>
    <p:sldId id="306" r:id="rId8"/>
    <p:sldId id="281" r:id="rId9"/>
    <p:sldId id="410" r:id="rId10"/>
    <p:sldId id="309" r:id="rId11"/>
    <p:sldId id="303" r:id="rId12"/>
    <p:sldId id="346" r:id="rId13"/>
    <p:sldId id="347" r:id="rId14"/>
    <p:sldId id="311" r:id="rId15"/>
    <p:sldId id="376" r:id="rId16"/>
    <p:sldId id="583" r:id="rId17"/>
    <p:sldId id="584" r:id="rId18"/>
    <p:sldId id="585" r:id="rId19"/>
    <p:sldId id="586" r:id="rId20"/>
    <p:sldId id="409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0AD47"/>
    <a:srgbClr val="CC9900"/>
    <a:srgbClr val="FF9900"/>
    <a:srgbClr val="008FD5"/>
    <a:srgbClr val="234087"/>
    <a:srgbClr val="133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6323" autoAdjust="0"/>
  </p:normalViewPr>
  <p:slideViewPr>
    <p:cSldViewPr snapToGrid="0">
      <p:cViewPr varScale="1">
        <p:scale>
          <a:sx n="73" d="100"/>
          <a:sy n="73" d="100"/>
        </p:scale>
        <p:origin x="2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6EA9-0ACD-4494-BB18-886DCBF751D0}" type="datetimeFigureOut">
              <a:rPr lang="el-GR" smtClean="0"/>
              <a:t>30/1/2025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9D29-2648-419F-B57B-7E1BE751AE84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265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F9D29-2648-419F-B57B-7E1BE751AE84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68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F9D29-2648-419F-B57B-7E1BE751AE8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90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concept of the Bio4Africa project is based on :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Processing local fresh biomass to improve… The target of this part are a press cake and a liquid fraction for aquaculture feed, proteinaceous feed for </a:t>
            </a:r>
            <a:r>
              <a:rPr lang="en-US" dirty="0" err="1"/>
              <a:t>monogastrics</a:t>
            </a:r>
            <a:r>
              <a:rPr lang="en-US" dirty="0"/>
              <a:t> and improved ruminant fodder.</a:t>
            </a:r>
          </a:p>
          <a:p>
            <a:pPr marL="171450" indent="-171450">
              <a:buFontTx/>
              <a:buChar char="-"/>
            </a:pPr>
            <a:r>
              <a:rPr lang="fr-FR" dirty="0"/>
              <a:t>Is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en-US" dirty="0" err="1"/>
              <a:t>Valorisation</a:t>
            </a:r>
            <a:r>
              <a:rPr lang="en-US" dirty="0"/>
              <a:t> of agricultural waste via biochar for soil conditioner, water treatment, additives for biogas process or as solid fuel , and as bio-composites and bioplastics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Testing and validation of bio-based solutions in representative real productive conditions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Assess the potential of our solutions via circular and inclusive business models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last but not least, this project is based on a solid multi-actor and international collaboration.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F9D29-2648-419F-B57B-7E1BE751AE84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086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67A5-44BE-4390-8608-AFEDF9476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484F8-C01C-4BC0-A041-0D136379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A1DE-1A58-4DE9-A595-68C70D93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305D420-36F5-4D62-B91B-6E91AAB4B5D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l" defTabSz="914400" rtl="0" eaLnBrk="1" latinLnBrk="0" hangingPunct="1">
              <a:defRPr sz="1200" b="1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1-2 February 2022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79B25D-D72E-4A71-A02A-0A9BD54C6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284862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D622-2ED2-4FF4-B45F-96F7970B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B52E6-BE0A-42DF-BBD7-8E045D5AA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C90C-0DFE-4C34-AC0B-5D2CC807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8D543B2-9C8C-4AE2-AE1C-2B409D280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1-2 February 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03F9748-8BC2-4E64-B791-21FB28FF7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58815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5E27D-D1CE-4BC5-8A0E-F05E62D9E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37768-5C01-4631-86A4-0D2D0A0CA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3ED4D-0BCE-4036-97FF-C37DFA77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621432-64F4-40C3-AE4C-E6DB0AB96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1-2 February 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89446-0FDA-46EC-AA99-0387CFB9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252663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E10FD2-07C3-4EEA-B236-C9F127417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EEF9-5311-483C-A17F-68F5069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E9E097-3E9A-4D7F-BA01-459243EC3021}" type="datetimeFigureOut">
              <a:rPr lang="da-DK" smtClean="0"/>
              <a:pPr/>
              <a:t>30-01-2025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2EE4-2A4A-45FC-BA5E-0728DFDE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7D7-1F22-424B-AC1B-17C67E10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313E38-0938-4C4A-8243-3E4F72D946EB}"/>
              </a:ext>
            </a:extLst>
          </p:cNvPr>
          <p:cNvSpPr txBox="1">
            <a:spLocks/>
          </p:cNvSpPr>
          <p:nvPr userDrawn="1"/>
        </p:nvSpPr>
        <p:spPr>
          <a:xfrm>
            <a:off x="-1" y="6201295"/>
            <a:ext cx="12192000" cy="12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www.BIO4Africa.eu</a:t>
            </a:r>
            <a:endParaRPr lang="da-DK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3A627-4CB3-4504-A79B-69246347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128" y="1079171"/>
            <a:ext cx="4487743" cy="15193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AAD069-3002-4D0F-A3A2-DD203F1C6721}"/>
              </a:ext>
            </a:extLst>
          </p:cNvPr>
          <p:cNvCxnSpPr/>
          <p:nvPr userDrawn="1"/>
        </p:nvCxnSpPr>
        <p:spPr>
          <a:xfrm>
            <a:off x="5079641" y="6151417"/>
            <a:ext cx="2032718" cy="0"/>
          </a:xfrm>
          <a:prstGeom prst="line">
            <a:avLst/>
          </a:prstGeom>
          <a:ln w="19050">
            <a:solidFill>
              <a:srgbClr val="F5C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6FC73-7F40-4062-9D1C-10BE012EF7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7576" y="5245883"/>
            <a:ext cx="2496847" cy="43423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D6FE93-849C-41A1-876F-B1164A787D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29049" y="3205453"/>
            <a:ext cx="381000" cy="381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A98FBFC-262E-4DC1-B8C7-8C18FF3E85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9525" y="3858172"/>
            <a:ext cx="438150" cy="3524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B2B36E4-0722-4091-B134-1ECACB76569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7815" y="4508933"/>
            <a:ext cx="428625" cy="4191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D98B8122-1E10-43B3-85AA-6A81EDF568DF}"/>
              </a:ext>
            </a:extLst>
          </p:cNvPr>
          <p:cNvSpPr txBox="1">
            <a:spLocks/>
          </p:cNvSpPr>
          <p:nvPr userDrawn="1"/>
        </p:nvSpPr>
        <p:spPr>
          <a:xfrm>
            <a:off x="2819399" y="3023117"/>
            <a:ext cx="6553200" cy="2007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www.linkedin-com/company/bio4Africa</a:t>
            </a:r>
          </a:p>
          <a:p>
            <a:r>
              <a:rPr lang="en-US" dirty="0"/>
              <a:t>www.twitter.com/bio4Africa</a:t>
            </a:r>
          </a:p>
          <a:p>
            <a:r>
              <a:rPr lang="en-US" dirty="0"/>
              <a:t>www.facebook.com/bio4africa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905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 (digital)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29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 (digital)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62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 (digital)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20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 (digital)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2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 (digital)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6896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 (digital)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11355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7772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B85C-4819-455E-9758-3BEE09AF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A2C88-0ACA-43F0-857B-90C67EF2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7B528-7989-4BC0-ADB8-71C1C247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C5CD49-86E5-4B58-91BB-C98D79D6E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1-2 February 2022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3939045-E241-4A02-903C-13F11FBF2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4051633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 (digital)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10766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 (digital)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01636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 (digital)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31582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project meeting (digital)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92571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E10FD2-07C3-4EEA-B236-C9F127417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EEF9-5311-483C-A17F-68F5069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E9E097-3E9A-4D7F-BA01-459243EC3021}" type="datetimeFigureOut">
              <a:rPr lang="da-DK" smtClean="0"/>
              <a:pPr/>
              <a:t>30-01-2025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2EE4-2A4A-45FC-BA5E-0728DFDE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7D7-1F22-424B-AC1B-17C67E10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313E38-0938-4C4A-8243-3E4F72D946EB}"/>
              </a:ext>
            </a:extLst>
          </p:cNvPr>
          <p:cNvSpPr txBox="1">
            <a:spLocks/>
          </p:cNvSpPr>
          <p:nvPr userDrawn="1"/>
        </p:nvSpPr>
        <p:spPr>
          <a:xfrm>
            <a:off x="-1" y="6201295"/>
            <a:ext cx="12192000" cy="12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www.BIO4Africa.eu</a:t>
            </a:r>
            <a:endParaRPr lang="da-DK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3A627-4CB3-4504-A79B-69246347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128" y="1079171"/>
            <a:ext cx="4487743" cy="15193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AAD069-3002-4D0F-A3A2-DD203F1C6721}"/>
              </a:ext>
            </a:extLst>
          </p:cNvPr>
          <p:cNvCxnSpPr/>
          <p:nvPr userDrawn="1"/>
        </p:nvCxnSpPr>
        <p:spPr>
          <a:xfrm>
            <a:off x="5079641" y="6151417"/>
            <a:ext cx="2032718" cy="0"/>
          </a:xfrm>
          <a:prstGeom prst="line">
            <a:avLst/>
          </a:prstGeom>
          <a:ln w="19050">
            <a:solidFill>
              <a:srgbClr val="F5C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6FC73-7F40-4062-9D1C-10BE012EF7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7576" y="5245883"/>
            <a:ext cx="2496847" cy="43423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D6FE93-849C-41A1-876F-B1164A787D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29049" y="3205453"/>
            <a:ext cx="381000" cy="381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A98FBFC-262E-4DC1-B8C7-8C18FF3E85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9525" y="3858172"/>
            <a:ext cx="438150" cy="3524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B2B36E4-0722-4091-B134-1ECACB76569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7815" y="4508933"/>
            <a:ext cx="428625" cy="4191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D98B8122-1E10-43B3-85AA-6A81EDF568DF}"/>
              </a:ext>
            </a:extLst>
          </p:cNvPr>
          <p:cNvSpPr txBox="1">
            <a:spLocks/>
          </p:cNvSpPr>
          <p:nvPr userDrawn="1"/>
        </p:nvSpPr>
        <p:spPr>
          <a:xfrm>
            <a:off x="2819399" y="3023117"/>
            <a:ext cx="6553200" cy="2007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www.linkedin-com/company/bio4Africa</a:t>
            </a:r>
          </a:p>
          <a:p>
            <a:r>
              <a:rPr lang="en-US" dirty="0"/>
              <a:t>www.twitter.com/bio4Africa</a:t>
            </a:r>
          </a:p>
          <a:p>
            <a:r>
              <a:rPr lang="en-US" dirty="0"/>
              <a:t>www.facebook.com/bio4africa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669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ABC7-39AD-47AB-A635-1CDBF792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1EC79-5BFA-4821-94A3-DFDCFE2C1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1F2B4-7B58-4B53-849E-AC4C1ED0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73CEE0-1599-4827-A665-5FB57E51D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1-2 February 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9B8F58-3D1A-4196-8363-99D1A00F8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272794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22AE-7762-426E-892C-205227CC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16C6-B3CF-4AF1-B8E4-AACF00F82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6AFDD-2E1B-4B0B-B634-7E7C1AD6F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54224-5B9B-4A5A-BAD6-4FD0AE2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2608BE1-B161-44B9-A049-8AAC3333365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1-2 February 2022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F2A219A-4A8F-4330-B1A6-4F46B1DA2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25409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B32B-3BA0-422A-AF4F-ABB8BFA2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E86C5-BD68-4EE1-BA43-FC4A5D718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7E4B0-AFFA-439B-93A4-8B10F802D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79ECC-2933-420F-B615-585F7E3B5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ADD7E9-DD49-4720-A17C-A0CB55449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3826B-9CAE-4AD8-B369-4A345434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BBFFA11-F0E3-4CF3-B489-27BFC0074E1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1-2 February 2022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58CBF82-2DA2-4558-B9D7-54749F75D3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352186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F548-BBA1-4A68-822C-68FCDD7E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5E31C-3B8B-4602-8C05-2CC7F448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83735D-56B9-4DA6-B4A1-CE902FFC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22-23 June 2021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1D12D6-8753-4013-90D3-FE8659982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396223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52BF7-18BD-4649-8533-7FF6DDC3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087034-EAE8-4808-80B3-00F9E9D3F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1-2 February 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5E62F3-F2DC-4167-8C6C-380BA6610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381889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A7AB-4A49-4F7C-B00E-B71387A6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8A13-CF2C-4A57-90A4-64115882B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FB285-F00D-45E5-BB80-894E8D659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D960A-9BD0-4EC7-A129-A1DEB31C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2E3CC71-1A05-4802-9E6D-85EF1EC15BF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1-2 February 2022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C3D2A12-BF72-496C-82F2-39FA25130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341254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C0B8-483C-4B47-81A2-4359886E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32F51-BEFB-4A73-B447-D62AF89D6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93CB9-DF4B-4AE1-BBC2-845ED1EB0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5AC44-6F20-414F-8B6B-B7129E0C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A6468CC-0E21-4C89-B3A5-568737AA032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1-2 February 2022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3EEAC92-A605-44C6-B2E0-6E888B27D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</p:spTree>
    <p:extLst>
      <p:ext uri="{BB962C8B-B14F-4D97-AF65-F5344CB8AC3E}">
        <p14:creationId xmlns:p14="http://schemas.microsoft.com/office/powerpoint/2010/main" val="177277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DCE1-60D2-4A65-8EEB-C6FB6B8BA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9B672-95DC-476E-87A3-53E29DAEB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1-2 February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8F1-0F3F-49C7-80F1-9517B1637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project meeting (digital)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1989-7B92-4734-9D2F-839675A66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582C72-2F4D-4823-814B-D0A7FDF710A2}"/>
              </a:ext>
            </a:extLst>
          </p:cNvPr>
          <p:cNvCxnSpPr/>
          <p:nvPr userDrawn="1"/>
        </p:nvCxnSpPr>
        <p:spPr>
          <a:xfrm>
            <a:off x="0" y="681037"/>
            <a:ext cx="12192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ADAEB3A-5407-4B03-B905-FB324C5A12E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717" y="4044"/>
            <a:ext cx="1999653" cy="6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1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26824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1-2 February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4317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9716895-7430-4386-B85D-4F74CAC28856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14FEA742-3AE8-1E3A-5EE3-54DB5691F074}"/>
              </a:ext>
            </a:extLst>
          </p:cNvPr>
          <p:cNvCxnSpPr/>
          <p:nvPr userDrawn="1"/>
        </p:nvCxnSpPr>
        <p:spPr>
          <a:xfrm>
            <a:off x="0" y="681037"/>
            <a:ext cx="12192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4CAEE2D-3D73-6C8C-5498-B110433D223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717" y="4044"/>
            <a:ext cx="1999653" cy="6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7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jean-michel.commandre@cirad.fr" TargetMode="Externa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t9QA-GHmQmo&amp;t=140s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4ecSFjpc8s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vYbmTFwkPXE" TargetMode="Externa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We1YXJt3w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YC_bLLt40Bo" TargetMode="Externa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mjCptf3wo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Oo_3WcJ95SE" TargetMode="Externa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B992CD-3EDD-4B3F-9478-1308C47042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4CEA2AF5-BD43-4E21-8C9F-38868238F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035848"/>
            <a:ext cx="10597895" cy="1812411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Diversifying</a:t>
            </a:r>
            <a:r>
              <a:rPr lang="en-US" sz="1600" dirty="0"/>
              <a:t>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revenue in rural Africa through circular, sustainable and replicable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biobased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solutions and business models</a:t>
            </a:r>
            <a:endParaRPr lang="el-GR" sz="4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EU European Union Flag Icon | Public Domain World Flags Iconset | Wikipedia  Authors">
            <a:extLst>
              <a:ext uri="{FF2B5EF4-FFF2-40B4-BE49-F238E27FC236}">
                <a16:creationId xmlns:a16="http://schemas.microsoft.com/office/drawing/2014/main" id="{F7C602B7-D13C-4616-A504-18538F3D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5968999"/>
            <a:ext cx="1087783" cy="10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953E8-C3FC-4055-B3FB-8DFC919F82DA}"/>
              </a:ext>
            </a:extLst>
          </p:cNvPr>
          <p:cNvSpPr txBox="1"/>
          <p:nvPr/>
        </p:nvSpPr>
        <p:spPr>
          <a:xfrm>
            <a:off x="986183" y="6226182"/>
            <a:ext cx="759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project has received funding from the European Union’s Horizon 2020 Framework </a:t>
            </a:r>
            <a:r>
              <a:rPr lang="en-US" sz="1200" dirty="0" err="1"/>
              <a:t>Programme</a:t>
            </a:r>
            <a:r>
              <a:rPr lang="en-US" sz="1200" dirty="0"/>
              <a:t> for Research and Innovation under Grant </a:t>
            </a:r>
            <a:r>
              <a:rPr lang="en-US" sz="1200" dirty="0" err="1"/>
              <a:t>Agreeement</a:t>
            </a:r>
            <a:r>
              <a:rPr lang="en-US" sz="1200" dirty="0"/>
              <a:t> no 101000762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EA470-04A5-4145-916D-024622ED46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438" y="235678"/>
            <a:ext cx="4487045" cy="1524132"/>
          </a:xfrm>
          <a:prstGeom prst="rect">
            <a:avLst/>
          </a:prstGeom>
        </p:spPr>
      </p:pic>
      <p:sp>
        <p:nvSpPr>
          <p:cNvPr id="11" name="Υπότιτλος 2">
            <a:extLst>
              <a:ext uri="{FF2B5EF4-FFF2-40B4-BE49-F238E27FC236}">
                <a16:creationId xmlns:a16="http://schemas.microsoft.com/office/drawing/2014/main" id="{92B4DA54-8C32-44D0-9FDC-FA9F7BF1BA90}"/>
              </a:ext>
            </a:extLst>
          </p:cNvPr>
          <p:cNvSpPr txBox="1">
            <a:spLocks/>
          </p:cNvSpPr>
          <p:nvPr/>
        </p:nvSpPr>
        <p:spPr>
          <a:xfrm>
            <a:off x="1336121" y="4303272"/>
            <a:ext cx="9338099" cy="1371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Jean- Michel Commandre</a:t>
            </a:r>
            <a:endParaRPr lang="el-GR" sz="2800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j-lt"/>
                <a:hlinkClick r:id="rId5"/>
              </a:rPr>
              <a:t>jean-michel.commandre@cirad.fr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CIRAD</a:t>
            </a:r>
          </a:p>
        </p:txBody>
      </p:sp>
    </p:spTree>
    <p:extLst>
      <p:ext uri="{BB962C8B-B14F-4D97-AF65-F5344CB8AC3E}">
        <p14:creationId xmlns:p14="http://schemas.microsoft.com/office/powerpoint/2010/main" val="361655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B992CD-3EDD-4B3F-9478-1308C47042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4CEA2AF5-BD43-4E21-8C9F-38868238F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121" y="1836076"/>
            <a:ext cx="9144000" cy="146459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Technologies &amp; Products introduced by BIO4AFRICA</a:t>
            </a: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- SO WHAT ? -</a:t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l-GR" sz="4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EU European Union Flag Icon | Public Domain World Flags Iconset | Wikipedia  Authors">
            <a:extLst>
              <a:ext uri="{FF2B5EF4-FFF2-40B4-BE49-F238E27FC236}">
                <a16:creationId xmlns:a16="http://schemas.microsoft.com/office/drawing/2014/main" id="{F7C602B7-D13C-4616-A504-18538F3D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5968999"/>
            <a:ext cx="1087783" cy="10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953E8-C3FC-4055-B3FB-8DFC919F82DA}"/>
              </a:ext>
            </a:extLst>
          </p:cNvPr>
          <p:cNvSpPr txBox="1"/>
          <p:nvPr/>
        </p:nvSpPr>
        <p:spPr>
          <a:xfrm>
            <a:off x="986183" y="6226182"/>
            <a:ext cx="7599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project has received funding from the European Union’s Horizon 2020 Framework </a:t>
            </a:r>
            <a:r>
              <a:rPr lang="en-US" sz="1200" dirty="0" err="1"/>
              <a:t>Programme</a:t>
            </a:r>
            <a:r>
              <a:rPr lang="en-US" sz="1200" dirty="0"/>
              <a:t> for Research and Innovation under Grant </a:t>
            </a:r>
            <a:r>
              <a:rPr lang="en-US" sz="1200" dirty="0" err="1"/>
              <a:t>Agreeement</a:t>
            </a:r>
            <a:r>
              <a:rPr lang="en-US" sz="1200" dirty="0"/>
              <a:t> no 101000762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EA470-04A5-4145-916D-024622ED46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438" y="235678"/>
            <a:ext cx="4487045" cy="1524132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7011ED6D-3B41-422F-9512-A8A93C871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1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DCF192D-3CEC-4FF4-9786-FBB23987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327-AAB6-400E-A2BF-88C11F79FBA0}" type="slidenum">
              <a:rPr lang="el-GR" smtClean="0"/>
              <a:t>11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4C5AA-5EF5-4541-9B77-C9B47FD781B6}"/>
              </a:ext>
            </a:extLst>
          </p:cNvPr>
          <p:cNvSpPr txBox="1"/>
          <p:nvPr/>
        </p:nvSpPr>
        <p:spPr>
          <a:xfrm>
            <a:off x="231595" y="136525"/>
            <a:ext cx="53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technologies</a:t>
            </a:r>
            <a:endParaRPr lang="el-G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F4F98843-56AF-4510-8220-735C13AED3A9}"/>
              </a:ext>
            </a:extLst>
          </p:cNvPr>
          <p:cNvSpPr/>
          <p:nvPr/>
        </p:nvSpPr>
        <p:spPr>
          <a:xfrm>
            <a:off x="7556563" y="1382703"/>
            <a:ext cx="2194878" cy="1315889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Small-scale green biorefinery 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B9215F8E-099E-43F3-B6FB-944E11B71D7B}"/>
              </a:ext>
            </a:extLst>
          </p:cNvPr>
          <p:cNvSpPr/>
          <p:nvPr/>
        </p:nvSpPr>
        <p:spPr>
          <a:xfrm>
            <a:off x="2214239" y="1382703"/>
            <a:ext cx="2193192" cy="1315889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Slow pyrolysis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51D94033-C688-4C86-80F4-FA69677387F4}"/>
              </a:ext>
            </a:extLst>
          </p:cNvPr>
          <p:cNvSpPr/>
          <p:nvPr/>
        </p:nvSpPr>
        <p:spPr>
          <a:xfrm>
            <a:off x="4885671" y="4706603"/>
            <a:ext cx="2211633" cy="1315889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Pelletizing</a:t>
            </a: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E5A0D799-CBF6-4181-986B-CD9B2F081B23}"/>
              </a:ext>
            </a:extLst>
          </p:cNvPr>
          <p:cNvSpPr/>
          <p:nvPr/>
        </p:nvSpPr>
        <p:spPr>
          <a:xfrm>
            <a:off x="2214239" y="4706603"/>
            <a:ext cx="2212174" cy="1315889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Hydrothermal carbonization (HTC)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9CE2CDC2-89D1-4C61-A4FE-CD584B8CC94A}"/>
              </a:ext>
            </a:extLst>
          </p:cNvPr>
          <p:cNvSpPr/>
          <p:nvPr/>
        </p:nvSpPr>
        <p:spPr>
          <a:xfrm>
            <a:off x="7556563" y="4706603"/>
            <a:ext cx="2211633" cy="1315889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Bio-composites &amp; bioplastics production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A8E7862-1704-4436-A358-4CA0C80AC301}"/>
              </a:ext>
            </a:extLst>
          </p:cNvPr>
          <p:cNvSpPr/>
          <p:nvPr/>
        </p:nvSpPr>
        <p:spPr>
          <a:xfrm>
            <a:off x="4876180" y="1382703"/>
            <a:ext cx="2211633" cy="1315889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Briquetting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593B808-97F7-4ADB-9C36-7906758FD28F}"/>
              </a:ext>
            </a:extLst>
          </p:cNvPr>
          <p:cNvCxnSpPr>
            <a:stCxn id="12" idx="1"/>
            <a:endCxn id="11" idx="0"/>
          </p:cNvCxnSpPr>
          <p:nvPr/>
        </p:nvCxnSpPr>
        <p:spPr>
          <a:xfrm rot="10800000" flipH="1">
            <a:off x="2214238" y="1382704"/>
            <a:ext cx="6439763" cy="657945"/>
          </a:xfrm>
          <a:prstGeom prst="bentConnector4">
            <a:avLst>
              <a:gd name="adj1" fmla="val -3550"/>
              <a:gd name="adj2" fmla="val 134745"/>
            </a:avLst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E3A5378-ABDC-4D8E-812F-7C55FB36E2A0}"/>
              </a:ext>
            </a:extLst>
          </p:cNvPr>
          <p:cNvCxnSpPr>
            <a:cxnSpLocks/>
            <a:stCxn id="16" idx="1"/>
            <a:endCxn id="12" idx="3"/>
          </p:cNvCxnSpPr>
          <p:nvPr/>
        </p:nvCxnSpPr>
        <p:spPr>
          <a:xfrm rot="10800000">
            <a:off x="4407432" y="2040648"/>
            <a:ext cx="468749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24561EA-3399-4415-94ED-64D223BAEA2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71015" y="1028740"/>
            <a:ext cx="2009671" cy="5333676"/>
          </a:xfrm>
          <a:prstGeom prst="bentConnector3">
            <a:avLst>
              <a:gd name="adj1" fmla="val 77393"/>
            </a:avLst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882DC9C-B64C-4086-AB94-6584CC33FCA3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rot="16200000" flipV="1">
            <a:off x="3647157" y="2362271"/>
            <a:ext cx="2008011" cy="2680653"/>
          </a:xfrm>
          <a:prstGeom prst="bentConnector3">
            <a:avLst>
              <a:gd name="adj1" fmla="val 33272"/>
            </a:avLst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2D4EE99-0769-48C2-A6F6-3CA3BF444C05}"/>
              </a:ext>
            </a:extLst>
          </p:cNvPr>
          <p:cNvCxnSpPr>
            <a:cxnSpLocks/>
            <a:stCxn id="15" idx="0"/>
            <a:endCxn id="12" idx="2"/>
          </p:cNvCxnSpPr>
          <p:nvPr/>
        </p:nvCxnSpPr>
        <p:spPr>
          <a:xfrm rot="16200000" flipV="1">
            <a:off x="4982603" y="1026825"/>
            <a:ext cx="2008011" cy="5351545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F2F2FF22-4482-44BA-9917-92A97EEE1015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rot="10800000">
            <a:off x="4426413" y="5364548"/>
            <a:ext cx="459258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93D002-C8C4-4CFE-8A5F-A4BF031A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6F8AC5-E7BC-4C72-9DC3-F908D3C9C86B}"/>
              </a:ext>
            </a:extLst>
          </p:cNvPr>
          <p:cNvSpPr txBox="1"/>
          <p:nvPr/>
        </p:nvSpPr>
        <p:spPr>
          <a:xfrm>
            <a:off x="2738804" y="6031468"/>
            <a:ext cx="6110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https://www.youtube.com/watch?v=t9QA-GHmQmo&amp;t=140s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BCD52E-8D99-40C2-9B4C-05FADBDCA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846" y="1015511"/>
            <a:ext cx="8098956" cy="48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7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93D002-C8C4-4CFE-8A5F-A4BF031A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9AC5BC-8F6E-41AB-96A6-29416A4DA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38" y="976491"/>
            <a:ext cx="4820323" cy="27245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783261-CEA4-4D8E-91A5-F65A76EA44C6}"/>
              </a:ext>
            </a:extLst>
          </p:cNvPr>
          <p:cNvSpPr txBox="1"/>
          <p:nvPr/>
        </p:nvSpPr>
        <p:spPr>
          <a:xfrm>
            <a:off x="5912827" y="1890318"/>
            <a:ext cx="4892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https://www.youtube.com/watch?v=W4ecSFjpc8s</a:t>
            </a:r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84467CE-DD3C-431F-B9D8-F3A6ECB5A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58" y="3946820"/>
            <a:ext cx="4877481" cy="276263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D71BF7D-E8BA-4CD7-B0CD-440B3363ABAC}"/>
              </a:ext>
            </a:extLst>
          </p:cNvPr>
          <p:cNvSpPr txBox="1"/>
          <p:nvPr/>
        </p:nvSpPr>
        <p:spPr>
          <a:xfrm>
            <a:off x="5912827" y="5020380"/>
            <a:ext cx="5551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https://www.youtube.com/watch?v=vYbmTFwkPXE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93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93D002-C8C4-4CFE-8A5F-A4BF031A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F7A988-3E3F-4157-9B79-6E59D59E7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1" y="817492"/>
            <a:ext cx="4848902" cy="274358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28D0411-69A6-42D3-A9E8-CE5925DB4BCF}"/>
              </a:ext>
            </a:extLst>
          </p:cNvPr>
          <p:cNvSpPr txBox="1"/>
          <p:nvPr/>
        </p:nvSpPr>
        <p:spPr>
          <a:xfrm>
            <a:off x="6299689" y="1819951"/>
            <a:ext cx="6110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https://www.youtube.com/watch?v=wTWe1YXJt3w</a:t>
            </a:r>
            <a:endParaRPr lang="fr-FR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375488-9A65-4421-B33A-0DBB272D1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04" y="3746065"/>
            <a:ext cx="4839375" cy="272453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CC9F6DE-B5D3-4BE8-B530-5314A49E6F15}"/>
              </a:ext>
            </a:extLst>
          </p:cNvPr>
          <p:cNvSpPr txBox="1"/>
          <p:nvPr/>
        </p:nvSpPr>
        <p:spPr>
          <a:xfrm>
            <a:off x="6251332" y="4826949"/>
            <a:ext cx="5227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https://www.youtube.com/watch?v=YC_bLLt40Bo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6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93D002-C8C4-4CFE-8A5F-A4BF031A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6895-7430-4386-B85D-4F74CAC28856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A66579-9C05-43A0-8828-6AE7AA69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12" y="841307"/>
            <a:ext cx="4839375" cy="269595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3F011F6-64B0-42E1-ADAC-CA5EE2212D6A}"/>
              </a:ext>
            </a:extLst>
          </p:cNvPr>
          <p:cNvSpPr txBox="1"/>
          <p:nvPr/>
        </p:nvSpPr>
        <p:spPr>
          <a:xfrm>
            <a:off x="5833696" y="1819950"/>
            <a:ext cx="6110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https://www.youtube.com/watch?v=jgmjCptf3wo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460E3A-3968-4651-9C39-E8C1F1105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59" y="3868676"/>
            <a:ext cx="4858428" cy="27150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87DA0D5-1014-48C3-AE40-63803EA9388E}"/>
              </a:ext>
            </a:extLst>
          </p:cNvPr>
          <p:cNvSpPr txBox="1"/>
          <p:nvPr/>
        </p:nvSpPr>
        <p:spPr>
          <a:xfrm>
            <a:off x="6017600" y="4856846"/>
            <a:ext cx="6110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https://www.youtube.com/watch?v=Oo_3WcJ95SE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10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35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AF805A-8F19-4FF6-A944-2B0E1DBB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327-AAB6-400E-A2BF-88C11F79FBA0}" type="slidenum">
              <a:rPr lang="el-GR" smtClean="0"/>
              <a:t>2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98C0C-0694-402A-B6A2-300AFDE0756E}"/>
              </a:ext>
            </a:extLst>
          </p:cNvPr>
          <p:cNvSpPr txBox="1"/>
          <p:nvPr/>
        </p:nvSpPr>
        <p:spPr>
          <a:xfrm>
            <a:off x="214008" y="132137"/>
            <a:ext cx="625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identity</a:t>
            </a:r>
            <a:endParaRPr lang="el-G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5B4DD88E-C227-422D-9C3B-2C82730A4B08}"/>
              </a:ext>
            </a:extLst>
          </p:cNvPr>
          <p:cNvSpPr txBox="1">
            <a:spLocks/>
          </p:cNvSpPr>
          <p:nvPr/>
        </p:nvSpPr>
        <p:spPr>
          <a:xfrm>
            <a:off x="513241" y="1253331"/>
            <a:ext cx="1116551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</a:pPr>
            <a:endParaRPr lang="en-GB" sz="1800" b="1" kern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</a:endParaRPr>
          </a:p>
        </p:txBody>
      </p:sp>
      <p:graphicFrame>
        <p:nvGraphicFramePr>
          <p:cNvPr id="11" name="Θέση περιεχομένου 6">
            <a:extLst>
              <a:ext uri="{FF2B5EF4-FFF2-40B4-BE49-F238E27FC236}">
                <a16:creationId xmlns:a16="http://schemas.microsoft.com/office/drawing/2014/main" id="{3904F992-CAB7-48EA-AC9B-B7BCB8B5A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561403"/>
              </p:ext>
            </p:extLst>
          </p:nvPr>
        </p:nvGraphicFramePr>
        <p:xfrm>
          <a:off x="382330" y="1003059"/>
          <a:ext cx="11296429" cy="51049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12353">
                  <a:extLst>
                    <a:ext uri="{9D8B030D-6E8A-4147-A177-3AD203B41FA5}">
                      <a16:colId xmlns:a16="http://schemas.microsoft.com/office/drawing/2014/main" val="3962764584"/>
                    </a:ext>
                  </a:extLst>
                </a:gridCol>
                <a:gridCol w="8184076">
                  <a:extLst>
                    <a:ext uri="{9D8B030D-6E8A-4147-A177-3AD203B41FA5}">
                      <a16:colId xmlns:a16="http://schemas.microsoft.com/office/drawing/2014/main" val="2587364028"/>
                    </a:ext>
                  </a:extLst>
                </a:gridCol>
              </a:tblGrid>
              <a:tr h="689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Work Programme</a:t>
                      </a: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800" kern="1200" dirty="0"/>
                        <a:t>CE-SFS-36-2020 “Diversifying revenue in Africa through bio-based solutions”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825181"/>
                  </a:ext>
                </a:extLst>
              </a:tr>
              <a:tr h="59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/>
                        <a:t>Research and Innovation Action (RIA)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108873"/>
                  </a:ext>
                </a:extLst>
              </a:tr>
              <a:tr h="59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Duration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en-GB" sz="1800" b="1" kern="1200" dirty="0"/>
                        <a:t>48 months (1 Jun 2021 -  31 May 2025)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510852"/>
                  </a:ext>
                </a:extLst>
              </a:tr>
              <a:tr h="689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Funding Authority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/>
                        <a:t>European Research Executive Agency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570340"/>
                  </a:ext>
                </a:extLst>
              </a:tr>
              <a:tr h="59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Budget / </a:t>
                      </a:r>
                      <a:r>
                        <a:rPr kumimoji="0" lang="en-US" sz="18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EC contribution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 dirty="0"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fr-FR" sz="1800" b="1" kern="1200" dirty="0">
                          <a:sym typeface="Symbol" panose="05050102010706020507" pitchFamily="18" charset="2"/>
                        </a:rPr>
                        <a:t> 9 M€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609375"/>
                  </a:ext>
                </a:extLst>
              </a:tr>
              <a:tr h="59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Coordinator</a:t>
                      </a: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/>
                        <a:t>CENTRE DE COOPERATION INTERNATIONALE EN RECHERCHE AGRONOMIQUE POUR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 dirty="0"/>
                        <a:t>LE DEVELOPPEMENT - C.I.R.A.D. </a:t>
                      </a:r>
                      <a:endParaRPr lang="el-GR" sz="1800" b="1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4933082"/>
                  </a:ext>
                </a:extLst>
              </a:tr>
              <a:tr h="59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Partners</a:t>
                      </a:r>
                      <a:endParaRPr kumimoji="0" lang="en-GB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/>
                        <a:t>25 </a:t>
                      </a:r>
                      <a:r>
                        <a:rPr lang="en-US" sz="1800" b="1" kern="1200" dirty="0"/>
                        <a:t>partners</a:t>
                      </a:r>
                      <a:r>
                        <a:rPr lang="en-US" sz="1800" b="1" dirty="0"/>
                        <a:t> (12 different countries)</a:t>
                      </a:r>
                      <a:endParaRPr lang="el-GR" sz="1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55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01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AF805A-8F19-4FF6-A944-2B0E1DBB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327-AAB6-400E-A2BF-88C11F79FBA0}" type="slidenum">
              <a:rPr lang="el-GR" smtClean="0"/>
              <a:t>3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98C0C-0694-402A-B6A2-300AFDE0756E}"/>
              </a:ext>
            </a:extLst>
          </p:cNvPr>
          <p:cNvSpPr txBox="1"/>
          <p:nvPr/>
        </p:nvSpPr>
        <p:spPr>
          <a:xfrm>
            <a:off x="214008" y="132137"/>
            <a:ext cx="625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Consortium &amp; Countries</a:t>
            </a:r>
            <a:endParaRPr lang="el-G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5B4DD88E-C227-422D-9C3B-2C82730A4B08}"/>
              </a:ext>
            </a:extLst>
          </p:cNvPr>
          <p:cNvSpPr txBox="1">
            <a:spLocks/>
          </p:cNvSpPr>
          <p:nvPr/>
        </p:nvSpPr>
        <p:spPr>
          <a:xfrm>
            <a:off x="513241" y="1253331"/>
            <a:ext cx="1116551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</a:pPr>
            <a:endParaRPr lang="en-GB" sz="1800" b="1" kern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D33563-41CE-4094-989A-128278D65136}"/>
              </a:ext>
            </a:extLst>
          </p:cNvPr>
          <p:cNvSpPr txBox="1"/>
          <p:nvPr/>
        </p:nvSpPr>
        <p:spPr>
          <a:xfrm>
            <a:off x="319738" y="5806923"/>
            <a:ext cx="5634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25</a:t>
            </a:r>
            <a:r>
              <a:rPr lang="fr-FR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cs typeface="Calibri" panose="020F0502020204030204" pitchFamily="34" charset="0"/>
              </a:rPr>
              <a:t>partners</a:t>
            </a:r>
            <a:endParaRPr lang="fr-FR" sz="2200" dirty="0">
              <a:latin typeface="+mj-lt"/>
              <a:cs typeface="Calibri" panose="020F0502020204030204" pitchFamily="34" charset="0"/>
            </a:endParaRPr>
          </a:p>
          <a:p>
            <a:r>
              <a:rPr lang="fr-FR" sz="2200" dirty="0"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12</a:t>
            </a:r>
            <a:r>
              <a:rPr lang="fr-FR" sz="2200" dirty="0">
                <a:latin typeface="+mj-lt"/>
                <a:cs typeface="Calibri" panose="020F0502020204030204" pitchFamily="34" charset="0"/>
              </a:rPr>
              <a:t> countries (5 </a:t>
            </a:r>
            <a:r>
              <a:rPr lang="fr-FR" sz="2200" dirty="0" err="1">
                <a:latin typeface="+mj-lt"/>
                <a:cs typeface="Calibri" panose="020F0502020204030204" pitchFamily="34" charset="0"/>
              </a:rPr>
              <a:t>from</a:t>
            </a:r>
            <a:r>
              <a:rPr lang="fr-FR" sz="2200" dirty="0">
                <a:latin typeface="+mj-lt"/>
                <a:cs typeface="Calibri" panose="020F0502020204030204" pitchFamily="34" charset="0"/>
              </a:rPr>
              <a:t> </a:t>
            </a:r>
            <a:r>
              <a:rPr lang="fr-FR" sz="2200" dirty="0" err="1">
                <a:latin typeface="+mj-lt"/>
                <a:cs typeface="Calibri" panose="020F0502020204030204" pitchFamily="34" charset="0"/>
              </a:rPr>
              <a:t>Africa</a:t>
            </a:r>
            <a:r>
              <a:rPr lang="fr-FR" sz="2200" dirty="0">
                <a:latin typeface="+mj-lt"/>
                <a:cs typeface="Calibri" panose="020F0502020204030204" pitchFamily="34" charset="0"/>
              </a:rPr>
              <a:t>, 7 </a:t>
            </a:r>
            <a:r>
              <a:rPr lang="fr-FR" sz="2200" dirty="0" err="1">
                <a:latin typeface="+mj-lt"/>
                <a:cs typeface="Calibri" panose="020F0502020204030204" pitchFamily="34" charset="0"/>
              </a:rPr>
              <a:t>from</a:t>
            </a:r>
            <a:r>
              <a:rPr lang="fr-FR" sz="2200" dirty="0">
                <a:latin typeface="+mj-lt"/>
                <a:cs typeface="Calibri" panose="020F0502020204030204" pitchFamily="34" charset="0"/>
              </a:rPr>
              <a:t> Europe)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B8CCB1-E059-4554-8489-EC17C81A1C78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71" y="1225338"/>
            <a:ext cx="5688632" cy="4838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1459FA2-7D05-43A0-B523-75B52E62731C}"/>
              </a:ext>
            </a:extLst>
          </p:cNvPr>
          <p:cNvSpPr txBox="1"/>
          <p:nvPr/>
        </p:nvSpPr>
        <p:spPr>
          <a:xfrm>
            <a:off x="10637986" y="544943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Kenya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142540-2D79-42ED-BCD4-6CE9EFB522BA}"/>
              </a:ext>
            </a:extLst>
          </p:cNvPr>
          <p:cNvSpPr txBox="1"/>
          <p:nvPr/>
        </p:nvSpPr>
        <p:spPr>
          <a:xfrm>
            <a:off x="8833918" y="614518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Uganda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FE5E12-E4B1-4F04-897A-77420F8FEE85}"/>
              </a:ext>
            </a:extLst>
          </p:cNvPr>
          <p:cNvSpPr txBox="1"/>
          <p:nvPr/>
        </p:nvSpPr>
        <p:spPr>
          <a:xfrm>
            <a:off x="2654521" y="1589829"/>
            <a:ext cx="193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70C0"/>
                </a:solidFill>
              </a:rPr>
              <a:t>United Kingdom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DCC97B-8A45-45B9-9835-95D045175E18}"/>
              </a:ext>
            </a:extLst>
          </p:cNvPr>
          <p:cNvSpPr txBox="1"/>
          <p:nvPr/>
        </p:nvSpPr>
        <p:spPr>
          <a:xfrm>
            <a:off x="3110036" y="21215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70C0"/>
                </a:solidFill>
              </a:rPr>
              <a:t>France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0C4BEBA-A405-4DFD-B77E-8FED88517392}"/>
              </a:ext>
            </a:extLst>
          </p:cNvPr>
          <p:cNvSpPr txBox="1"/>
          <p:nvPr/>
        </p:nvSpPr>
        <p:spPr>
          <a:xfrm>
            <a:off x="3378099" y="282547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70C0"/>
                </a:solidFill>
              </a:rPr>
              <a:t>Spain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ECFD899-EDE1-447D-A5A2-82511837B9F7}"/>
              </a:ext>
            </a:extLst>
          </p:cNvPr>
          <p:cNvSpPr txBox="1"/>
          <p:nvPr/>
        </p:nvSpPr>
        <p:spPr>
          <a:xfrm>
            <a:off x="10637986" y="267264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70C0"/>
                </a:solidFill>
              </a:rPr>
              <a:t>Greece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C3D7156-EB39-418D-88AD-F4D8F9EA1F91}"/>
              </a:ext>
            </a:extLst>
          </p:cNvPr>
          <p:cNvSpPr txBox="1"/>
          <p:nvPr/>
        </p:nvSpPr>
        <p:spPr>
          <a:xfrm>
            <a:off x="3147572" y="418253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Senegal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4129CD3-66CC-49B0-A09E-5DE90C99D4F1}"/>
              </a:ext>
            </a:extLst>
          </p:cNvPr>
          <p:cNvSpPr txBox="1"/>
          <p:nvPr/>
        </p:nvSpPr>
        <p:spPr>
          <a:xfrm>
            <a:off x="3142294" y="5033933"/>
            <a:ext cx="169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Côte d’Ivoire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1C90D4D-53E8-4338-94C3-F3A8E95B2264}"/>
              </a:ext>
            </a:extLst>
          </p:cNvPr>
          <p:cNvSpPr txBox="1"/>
          <p:nvPr/>
        </p:nvSpPr>
        <p:spPr>
          <a:xfrm>
            <a:off x="5671104" y="608892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Ghana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9DACD31-668C-4B7C-9618-8798E446A819}"/>
              </a:ext>
            </a:extLst>
          </p:cNvPr>
          <p:cNvSpPr txBox="1"/>
          <p:nvPr/>
        </p:nvSpPr>
        <p:spPr>
          <a:xfrm>
            <a:off x="7686939" y="6818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70C0"/>
                </a:solidFill>
              </a:rPr>
              <a:t>Denmark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F99199-3CF7-477C-A26C-9817FD943354}"/>
              </a:ext>
            </a:extLst>
          </p:cNvPr>
          <p:cNvSpPr txBox="1"/>
          <p:nvPr/>
        </p:nvSpPr>
        <p:spPr>
          <a:xfrm>
            <a:off x="5898674" y="695812"/>
            <a:ext cx="1516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70C0"/>
                </a:solidFill>
              </a:rPr>
              <a:t>Netherlands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EDD0125-DBB2-4F0D-979D-107C1659E9B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589690" y="1789884"/>
            <a:ext cx="1899256" cy="30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49302B2-AC93-4C73-A8A5-724838382556}"/>
              </a:ext>
            </a:extLst>
          </p:cNvPr>
          <p:cNvCxnSpPr>
            <a:cxnSpLocks/>
          </p:cNvCxnSpPr>
          <p:nvPr/>
        </p:nvCxnSpPr>
        <p:spPr>
          <a:xfrm flipV="1">
            <a:off x="4397982" y="2276837"/>
            <a:ext cx="2090965" cy="5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A4D102D-2947-44E0-9022-842AFA06E4E0}"/>
              </a:ext>
            </a:extLst>
          </p:cNvPr>
          <p:cNvCxnSpPr>
            <a:cxnSpLocks/>
          </p:cNvCxnSpPr>
          <p:nvPr/>
        </p:nvCxnSpPr>
        <p:spPr>
          <a:xfrm flipV="1">
            <a:off x="4494996" y="2706020"/>
            <a:ext cx="1633911" cy="34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7831A45-C2BA-44B3-8549-B18DA4F9B84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7539555" y="1081966"/>
            <a:ext cx="903468" cy="481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E05BBC2-0316-4DC6-8553-07962F7B0B63}"/>
              </a:ext>
            </a:extLst>
          </p:cNvPr>
          <p:cNvCxnSpPr/>
          <p:nvPr/>
        </p:nvCxnSpPr>
        <p:spPr>
          <a:xfrm>
            <a:off x="6848986" y="1089616"/>
            <a:ext cx="14401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D7A0992-F5EE-49C9-AFF9-A118662821CC}"/>
              </a:ext>
            </a:extLst>
          </p:cNvPr>
          <p:cNvCxnSpPr/>
          <p:nvPr/>
        </p:nvCxnSpPr>
        <p:spPr>
          <a:xfrm flipH="1">
            <a:off x="8443024" y="2808516"/>
            <a:ext cx="2078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05D434C-8A1A-4E05-A2D0-5FB4480260B9}"/>
              </a:ext>
            </a:extLst>
          </p:cNvPr>
          <p:cNvCxnSpPr>
            <a:stCxn id="18" idx="3"/>
          </p:cNvCxnSpPr>
          <p:nvPr/>
        </p:nvCxnSpPr>
        <p:spPr>
          <a:xfrm>
            <a:off x="4443716" y="4382591"/>
            <a:ext cx="461054" cy="163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8FB7434-C7EE-4E8D-BC8F-0570401592CF}"/>
              </a:ext>
            </a:extLst>
          </p:cNvPr>
          <p:cNvCxnSpPr/>
          <p:nvPr/>
        </p:nvCxnSpPr>
        <p:spPr>
          <a:xfrm flipV="1">
            <a:off x="4438438" y="5266080"/>
            <a:ext cx="1114405" cy="18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505395F-E910-411E-BEB2-E59A5E9B2189}"/>
              </a:ext>
            </a:extLst>
          </p:cNvPr>
          <p:cNvCxnSpPr/>
          <p:nvPr/>
        </p:nvCxnSpPr>
        <p:spPr>
          <a:xfrm flipH="1">
            <a:off x="10130062" y="5698128"/>
            <a:ext cx="3913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3E27C92-BB4D-4A32-900C-9B2D6CCC4B09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9385354" y="5698129"/>
            <a:ext cx="96636" cy="447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B71EB99-ED1A-4939-BB0E-75802A40E08C}"/>
              </a:ext>
            </a:extLst>
          </p:cNvPr>
          <p:cNvCxnSpPr/>
          <p:nvPr/>
        </p:nvCxnSpPr>
        <p:spPr>
          <a:xfrm flipV="1">
            <a:off x="6128906" y="5449431"/>
            <a:ext cx="144016" cy="695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AADD54CA-7B33-438E-B233-D6B5C0EE3601}"/>
              </a:ext>
            </a:extLst>
          </p:cNvPr>
          <p:cNvSpPr txBox="1"/>
          <p:nvPr/>
        </p:nvSpPr>
        <p:spPr>
          <a:xfrm>
            <a:off x="3125353" y="97832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70C0"/>
                </a:solidFill>
              </a:rPr>
              <a:t>Ireland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F664BC0-8EBA-4478-8894-D1B9C25D9AB7}"/>
              </a:ext>
            </a:extLst>
          </p:cNvPr>
          <p:cNvCxnSpPr>
            <a:cxnSpLocks/>
          </p:cNvCxnSpPr>
          <p:nvPr/>
        </p:nvCxnSpPr>
        <p:spPr>
          <a:xfrm>
            <a:off x="4397982" y="1341645"/>
            <a:ext cx="1802933" cy="98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5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AF805A-8F19-4FF6-A944-2B0E1DBB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327-AAB6-400E-A2BF-88C11F79FBA0}" type="slidenum">
              <a:rPr lang="el-GR" smtClean="0"/>
              <a:t>4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98C0C-0694-402A-B6A2-300AFDE0756E}"/>
              </a:ext>
            </a:extLst>
          </p:cNvPr>
          <p:cNvSpPr txBox="1"/>
          <p:nvPr/>
        </p:nvSpPr>
        <p:spPr>
          <a:xfrm>
            <a:off x="214008" y="132137"/>
            <a:ext cx="625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 and rationale</a:t>
            </a:r>
            <a:endParaRPr lang="el-G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5B4DD88E-C227-422D-9C3B-2C82730A4B08}"/>
              </a:ext>
            </a:extLst>
          </p:cNvPr>
          <p:cNvSpPr txBox="1">
            <a:spLocks/>
          </p:cNvSpPr>
          <p:nvPr/>
        </p:nvSpPr>
        <p:spPr>
          <a:xfrm>
            <a:off x="513241" y="1219199"/>
            <a:ext cx="1116551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</a:pPr>
            <a:endParaRPr lang="en-GB" sz="1800" b="1" kern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A0AB3-4AD4-411C-957E-639DFF8903FE}"/>
              </a:ext>
            </a:extLst>
          </p:cNvPr>
          <p:cNvSpPr txBox="1"/>
          <p:nvPr/>
        </p:nvSpPr>
        <p:spPr>
          <a:xfrm>
            <a:off x="513241" y="2326771"/>
            <a:ext cx="116787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Africa will need to feed 1.2 billion people by 2030 and over 2 billion by 2050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Undernourishment is still on the rise, affecting almost 20% of Africa’s population</a:t>
            </a: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l-GR" sz="24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690FFA-7995-46B8-AF59-BE8EDC3C8877}"/>
              </a:ext>
            </a:extLst>
          </p:cNvPr>
          <p:cNvSpPr/>
          <p:nvPr/>
        </p:nvSpPr>
        <p:spPr bwMode="auto">
          <a:xfrm>
            <a:off x="575446" y="857287"/>
            <a:ext cx="11165518" cy="792088"/>
          </a:xfrm>
          <a:prstGeom prst="roundRect">
            <a:avLst>
              <a:gd name="adj" fmla="val 42321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16B0F-D9F9-4F24-A80B-EC77ABABE4B3}"/>
              </a:ext>
            </a:extLst>
          </p:cNvPr>
          <p:cNvSpPr txBox="1"/>
          <p:nvPr/>
        </p:nvSpPr>
        <p:spPr>
          <a:xfrm>
            <a:off x="794521" y="889973"/>
            <a:ext cx="10718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0" u="none" strike="noStrike" baseline="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African agri-food systems can contribute towards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Africa’s food and nutritional security, by </a:t>
            </a:r>
            <a:r>
              <a:rPr lang="en-US" sz="2000" i="0" u="none" strike="noStrike" baseline="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combating poverty and enhancing food security, while driving inclusive and sustainable rural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Calibri Light" panose="020F0302020204030204" pitchFamily="34" charset="0"/>
              </a:rPr>
              <a:t>development.</a:t>
            </a:r>
            <a:endParaRPr lang="el-GR" sz="2000" dirty="0">
              <a:solidFill>
                <a:srgbClr val="000000"/>
              </a:solidFill>
              <a:latin typeface="+mj-lt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4F765-B616-4355-A294-E0A79F8B44E7}"/>
              </a:ext>
            </a:extLst>
          </p:cNvPr>
          <p:cNvSpPr txBox="1"/>
          <p:nvPr/>
        </p:nvSpPr>
        <p:spPr>
          <a:xfrm>
            <a:off x="513241" y="191967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Status:</a:t>
            </a:r>
            <a:endParaRPr lang="el-GR" sz="2100" b="1" u="sng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35AEA-5FAD-4DD2-801B-E78A5DD789FF}"/>
              </a:ext>
            </a:extLst>
          </p:cNvPr>
          <p:cNvSpPr txBox="1"/>
          <p:nvPr/>
        </p:nvSpPr>
        <p:spPr>
          <a:xfrm>
            <a:off x="506891" y="3704329"/>
            <a:ext cx="61087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100" b="1" u="sng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Problems faced: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342EFB-0E03-4ABF-A6A7-1D8516A6E3FE}"/>
              </a:ext>
            </a:extLst>
          </p:cNvPr>
          <p:cNvSpPr txBox="1"/>
          <p:nvPr/>
        </p:nvSpPr>
        <p:spPr>
          <a:xfrm>
            <a:off x="506890" y="4212753"/>
            <a:ext cx="112340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African agri-food systems need to become: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resilient to economic and environmental risks,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sustainable to conserve, restore and enhance the biodiversity and natural resources that constitute an essential heritage for the rural communities that live off them. </a:t>
            </a:r>
            <a:endParaRPr lang="el-GR" sz="20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5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AF805A-8F19-4FF6-A944-2B0E1DBB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327-AAB6-400E-A2BF-88C11F79FBA0}" type="slidenum">
              <a:rPr lang="el-GR" smtClean="0"/>
              <a:t>5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98C0C-0694-402A-B6A2-300AFDE0756E}"/>
              </a:ext>
            </a:extLst>
          </p:cNvPr>
          <p:cNvSpPr txBox="1"/>
          <p:nvPr/>
        </p:nvSpPr>
        <p:spPr>
          <a:xfrm>
            <a:off x="214008" y="132137"/>
            <a:ext cx="625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Aim</a:t>
            </a:r>
            <a:endParaRPr lang="el-G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5ABB3015-C0BC-4A75-97CD-02A34C29AF18}"/>
              </a:ext>
            </a:extLst>
          </p:cNvPr>
          <p:cNvSpPr/>
          <p:nvPr/>
        </p:nvSpPr>
        <p:spPr bwMode="auto">
          <a:xfrm>
            <a:off x="539208" y="877950"/>
            <a:ext cx="11216134" cy="1273208"/>
          </a:xfrm>
          <a:prstGeom prst="roundRect">
            <a:avLst>
              <a:gd name="adj" fmla="val 42321"/>
            </a:avLst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2D19064F-7A67-440B-A5A1-265597865A6C}"/>
              </a:ext>
            </a:extLst>
          </p:cNvPr>
          <p:cNvSpPr txBox="1"/>
          <p:nvPr/>
        </p:nvSpPr>
        <p:spPr>
          <a:xfrm>
            <a:off x="632513" y="915968"/>
            <a:ext cx="11010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Bio4Africa supports the deployment of the bioeconomy in rural Africa by developing bio-based solutions and value chains with a circular approach to drive the cascading use of local resources and diversify the income of farmers 	</a:t>
            </a:r>
          </a:p>
        </p:txBody>
      </p:sp>
      <p:sp>
        <p:nvSpPr>
          <p:cNvPr id="18" name="Θέση περιεχομένου 2">
            <a:extLst>
              <a:ext uri="{FF2B5EF4-FFF2-40B4-BE49-F238E27FC236}">
                <a16:creationId xmlns:a16="http://schemas.microsoft.com/office/drawing/2014/main" id="{F6BF113B-FA40-4626-B990-58A5EFA4A5D7}"/>
              </a:ext>
            </a:extLst>
          </p:cNvPr>
          <p:cNvSpPr txBox="1">
            <a:spLocks/>
          </p:cNvSpPr>
          <p:nvPr/>
        </p:nvSpPr>
        <p:spPr>
          <a:xfrm>
            <a:off x="361923" y="2257480"/>
            <a:ext cx="11652388" cy="40780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Bio4Africa aims to: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i="1" kern="0" dirty="0">
                <a:solidFill>
                  <a:srgbClr val="009900"/>
                </a:solidFill>
              </a:rPr>
              <a:t>Transfer simple,</a:t>
            </a:r>
            <a:r>
              <a:rPr lang="el-GR" sz="2400" b="1" i="1" kern="0" dirty="0">
                <a:solidFill>
                  <a:srgbClr val="009900"/>
                </a:solidFill>
              </a:rPr>
              <a:t> </a:t>
            </a:r>
            <a:r>
              <a:rPr lang="en-US" sz="2400" b="1" i="1" kern="0" dirty="0">
                <a:solidFill>
                  <a:srgbClr val="009900"/>
                </a:solidFill>
              </a:rPr>
              <a:t>small-scale and robust bio-based technologies adapted to local biomass, needs and contexts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i="1" kern="0" dirty="0">
                <a:solidFill>
                  <a:srgbClr val="009900"/>
                </a:solidFill>
              </a:rPr>
              <a:t>Empower farmers to sustainably produce a variety of higher value bio-based products and energy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i="1" kern="0" dirty="0">
                <a:solidFill>
                  <a:srgbClr val="009900"/>
                </a:solidFill>
              </a:rPr>
              <a:t>Set up 4 pilot cases with over 8 testing sites in Uganda, Ghana, Senegal and Ivory Coast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i="1" kern="0" dirty="0">
                <a:solidFill>
                  <a:srgbClr val="009900"/>
                </a:solidFill>
              </a:rPr>
              <a:t>Offer to farmers and farmer groups the opportunity to test them in real productive conditions.</a:t>
            </a:r>
            <a:r>
              <a:rPr lang="en-US" sz="2000" b="1" i="1" kern="0" dirty="0">
                <a:solidFill>
                  <a:srgbClr val="3857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1" i="1" kern="0" dirty="0">
              <a:solidFill>
                <a:srgbClr val="70AD47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600" b="1" kern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7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AF805A-8F19-4FF6-A944-2B0E1DBB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327-AAB6-400E-A2BF-88C11F79FBA0}" type="slidenum">
              <a:rPr lang="el-GR" smtClean="0"/>
              <a:t>6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98C0C-0694-402A-B6A2-300AFDE0756E}"/>
              </a:ext>
            </a:extLst>
          </p:cNvPr>
          <p:cNvSpPr txBox="1"/>
          <p:nvPr/>
        </p:nvSpPr>
        <p:spPr>
          <a:xfrm>
            <a:off x="214008" y="132137"/>
            <a:ext cx="625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Overall concept</a:t>
            </a:r>
            <a:endParaRPr lang="el-G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C626BB-8901-44C3-91CF-1047D2E28E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46140" y="1601221"/>
            <a:ext cx="7099720" cy="387082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824BD6C-5C03-4B67-BBA8-86BE1031DEB2}"/>
              </a:ext>
            </a:extLst>
          </p:cNvPr>
          <p:cNvSpPr/>
          <p:nvPr/>
        </p:nvSpPr>
        <p:spPr>
          <a:xfrm>
            <a:off x="77374" y="746658"/>
            <a:ext cx="4852559" cy="715089"/>
          </a:xfrm>
          <a:prstGeom prst="roundRect">
            <a:avLst/>
          </a:prstGeom>
          <a:solidFill>
            <a:srgbClr val="70AD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 local fresh green biomass to improve feed products and soil fertility </a:t>
            </a:r>
            <a:endParaRPr lang="fr-F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FE7E59-F848-4030-8763-97278231EAD4}"/>
              </a:ext>
            </a:extLst>
          </p:cNvPr>
          <p:cNvSpPr/>
          <p:nvPr/>
        </p:nvSpPr>
        <p:spPr>
          <a:xfrm>
            <a:off x="4594955" y="2771105"/>
            <a:ext cx="669957" cy="622427"/>
          </a:xfrm>
          <a:prstGeom prst="ellipse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A52CF78-6C94-4A57-B0C4-CC9CFCA6AC50}"/>
              </a:ext>
            </a:extLst>
          </p:cNvPr>
          <p:cNvSpPr/>
          <p:nvPr/>
        </p:nvSpPr>
        <p:spPr>
          <a:xfrm>
            <a:off x="7014927" y="2771104"/>
            <a:ext cx="633779" cy="657895"/>
          </a:xfrm>
          <a:prstGeom prst="ellipse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50261C8-FAED-4C59-84D3-7DB90677E3EC}"/>
              </a:ext>
            </a:extLst>
          </p:cNvPr>
          <p:cNvSpPr/>
          <p:nvPr/>
        </p:nvSpPr>
        <p:spPr>
          <a:xfrm>
            <a:off x="3360720" y="1559498"/>
            <a:ext cx="2094150" cy="801498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A6B075A-A04B-413E-AEE0-32A0C7130F9B}"/>
              </a:ext>
            </a:extLst>
          </p:cNvPr>
          <p:cNvSpPr/>
          <p:nvPr/>
        </p:nvSpPr>
        <p:spPr>
          <a:xfrm>
            <a:off x="4929934" y="2100404"/>
            <a:ext cx="837123" cy="622426"/>
          </a:xfrm>
          <a:prstGeom prst="ellipse">
            <a:avLst/>
          </a:prstGeom>
          <a:noFill/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C8FFDC2-DF8C-41C9-9A83-4995777EE155}"/>
              </a:ext>
            </a:extLst>
          </p:cNvPr>
          <p:cNvSpPr/>
          <p:nvPr/>
        </p:nvSpPr>
        <p:spPr>
          <a:xfrm>
            <a:off x="5034456" y="761599"/>
            <a:ext cx="6934378" cy="715089"/>
          </a:xfrm>
          <a:prstGeom prst="roundRect">
            <a:avLst/>
          </a:prstGeom>
          <a:solidFill>
            <a:srgbClr val="008FD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Valorising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agricultural waste via biochar, bio-composites and bioplastics with value-added applications</a:t>
            </a:r>
            <a:endParaRPr lang="fr-F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B61BC1C-2B18-4C45-9A35-3396E80B5ABB}"/>
              </a:ext>
            </a:extLst>
          </p:cNvPr>
          <p:cNvSpPr/>
          <p:nvPr/>
        </p:nvSpPr>
        <p:spPr>
          <a:xfrm>
            <a:off x="6316589" y="4155765"/>
            <a:ext cx="606725" cy="633992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112AB29-C05E-46AC-B7B4-52B81DBA5A75}"/>
              </a:ext>
            </a:extLst>
          </p:cNvPr>
          <p:cNvSpPr/>
          <p:nvPr/>
        </p:nvSpPr>
        <p:spPr>
          <a:xfrm>
            <a:off x="6567985" y="2085320"/>
            <a:ext cx="837123" cy="622426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EB632BE-F8E0-413A-8EF7-016245E1F101}"/>
              </a:ext>
            </a:extLst>
          </p:cNvPr>
          <p:cNvSpPr/>
          <p:nvPr/>
        </p:nvSpPr>
        <p:spPr>
          <a:xfrm>
            <a:off x="5734595" y="1882507"/>
            <a:ext cx="837123" cy="478489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7982B87-0C6C-4404-B03C-422214325D80}"/>
              </a:ext>
            </a:extLst>
          </p:cNvPr>
          <p:cNvSpPr/>
          <p:nvPr/>
        </p:nvSpPr>
        <p:spPr>
          <a:xfrm>
            <a:off x="5205455" y="4119676"/>
            <a:ext cx="669957" cy="706170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D0BDC99-CEA5-4346-88D0-D7F28A0F0FE5}"/>
              </a:ext>
            </a:extLst>
          </p:cNvPr>
          <p:cNvSpPr/>
          <p:nvPr/>
        </p:nvSpPr>
        <p:spPr>
          <a:xfrm>
            <a:off x="4682313" y="3482601"/>
            <a:ext cx="669957" cy="706170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5497FD1-7064-408D-88D7-6ECE387C9878}"/>
              </a:ext>
            </a:extLst>
          </p:cNvPr>
          <p:cNvSpPr/>
          <p:nvPr/>
        </p:nvSpPr>
        <p:spPr>
          <a:xfrm>
            <a:off x="6923314" y="3466287"/>
            <a:ext cx="669957" cy="706170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C4EFDEB-1ABE-4733-91E1-858E4968E699}"/>
              </a:ext>
            </a:extLst>
          </p:cNvPr>
          <p:cNvSpPr/>
          <p:nvPr/>
        </p:nvSpPr>
        <p:spPr>
          <a:xfrm>
            <a:off x="103141" y="5311215"/>
            <a:ext cx="4342735" cy="1021556"/>
          </a:xfrm>
          <a:prstGeom prst="round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Testing and validation of bio-based solutions in representative real productive conditions</a:t>
            </a:r>
            <a:endParaRPr lang="fr-F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1451FFE-1E67-458C-A133-024161C43817}"/>
              </a:ext>
            </a:extLst>
          </p:cNvPr>
          <p:cNvSpPr/>
          <p:nvPr/>
        </p:nvSpPr>
        <p:spPr>
          <a:xfrm>
            <a:off x="4347334" y="4849466"/>
            <a:ext cx="3672059" cy="70617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81A9D07-D0A3-4ABC-BEE0-0EE70EF147CA}"/>
              </a:ext>
            </a:extLst>
          </p:cNvPr>
          <p:cNvSpPr/>
          <p:nvPr/>
        </p:nvSpPr>
        <p:spPr>
          <a:xfrm>
            <a:off x="8218716" y="5311215"/>
            <a:ext cx="3806707" cy="1021556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 the potential of our solutions via circular and inclusive business models</a:t>
            </a:r>
            <a:endParaRPr lang="fr-F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A9B15E1-EF8F-40FC-A35E-6E9C7C565DC1}"/>
              </a:ext>
            </a:extLst>
          </p:cNvPr>
          <p:cNvSpPr/>
          <p:nvPr/>
        </p:nvSpPr>
        <p:spPr>
          <a:xfrm>
            <a:off x="6859108" y="1616756"/>
            <a:ext cx="2216081" cy="70617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5310894-807C-45C3-A814-FE8FD7A2171F}"/>
              </a:ext>
            </a:extLst>
          </p:cNvPr>
          <p:cNvSpPr/>
          <p:nvPr/>
        </p:nvSpPr>
        <p:spPr>
          <a:xfrm>
            <a:off x="5098924" y="1535354"/>
            <a:ext cx="2094150" cy="549966"/>
          </a:xfrm>
          <a:prstGeom prst="ellipse">
            <a:avLst/>
          </a:prstGeom>
          <a:noFill/>
          <a:ln w="57150">
            <a:solidFill>
              <a:srgbClr val="FF99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A66FBB6-238A-4A62-AC95-A4F9F1EC1A9B}"/>
              </a:ext>
            </a:extLst>
          </p:cNvPr>
          <p:cNvSpPr/>
          <p:nvPr/>
        </p:nvSpPr>
        <p:spPr>
          <a:xfrm>
            <a:off x="2728279" y="3110589"/>
            <a:ext cx="7099720" cy="408623"/>
          </a:xfrm>
          <a:prstGeom prst="round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multi-actor approach by solid international collaboration</a:t>
            </a:r>
            <a:endParaRPr lang="fr-FR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AF805A-8F19-4FF6-A944-2B0E1DBB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327-AAB6-400E-A2BF-88C11F79FBA0}" type="slidenum">
              <a:rPr lang="el-GR" smtClean="0"/>
              <a:t>7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98C0C-0694-402A-B6A2-300AFDE0756E}"/>
              </a:ext>
            </a:extLst>
          </p:cNvPr>
          <p:cNvSpPr txBox="1"/>
          <p:nvPr/>
        </p:nvSpPr>
        <p:spPr>
          <a:xfrm>
            <a:off x="130880" y="55305"/>
            <a:ext cx="625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Bio4Africa pilot cases</a:t>
            </a:r>
            <a:endParaRPr lang="el-G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5B4DD88E-C227-422D-9C3B-2C82730A4B08}"/>
              </a:ext>
            </a:extLst>
          </p:cNvPr>
          <p:cNvSpPr txBox="1">
            <a:spLocks/>
          </p:cNvSpPr>
          <p:nvPr/>
        </p:nvSpPr>
        <p:spPr>
          <a:xfrm>
            <a:off x="513241" y="1253331"/>
            <a:ext cx="1116551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None/>
            </a:pPr>
            <a:endParaRPr lang="en-GB" sz="1800" b="1" kern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5BEDB0-4988-6E18-D820-E5A5AB43B48A}"/>
              </a:ext>
            </a:extLst>
          </p:cNvPr>
          <p:cNvSpPr txBox="1">
            <a:spLocks/>
          </p:cNvSpPr>
          <p:nvPr/>
        </p:nvSpPr>
        <p:spPr>
          <a:xfrm>
            <a:off x="1473239" y="756418"/>
            <a:ext cx="5176360" cy="284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None/>
            </a:pP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Uganda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Small-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green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biorefinery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Proteins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HTC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amendment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Briquetting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Briquettes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fuel</a:t>
            </a: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F15EA56E-7622-4A60-BADB-7A2F4C698D88}"/>
              </a:ext>
            </a:extLst>
          </p:cNvPr>
          <p:cNvSpPr txBox="1">
            <a:spLocks/>
          </p:cNvSpPr>
          <p:nvPr/>
        </p:nvSpPr>
        <p:spPr>
          <a:xfrm>
            <a:off x="8063059" y="3142635"/>
            <a:ext cx="4110923" cy="3049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None/>
            </a:pP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Senegal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Pyrolysis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amendment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fuel + additive for biogaz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HTC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amendment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Briquetting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biochar)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Biocomposites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production</a:t>
            </a:r>
          </a:p>
        </p:txBody>
      </p:sp>
      <p:sp>
        <p:nvSpPr>
          <p:cNvPr id="11" name="Θέση περιεχομένου 2">
            <a:extLst>
              <a:ext uri="{FF2B5EF4-FFF2-40B4-BE49-F238E27FC236}">
                <a16:creationId xmlns:a16="http://schemas.microsoft.com/office/drawing/2014/main" id="{BE948129-E127-47B1-B198-D38CDC754547}"/>
              </a:ext>
            </a:extLst>
          </p:cNvPr>
          <p:cNvSpPr txBox="1">
            <a:spLocks/>
          </p:cNvSpPr>
          <p:nvPr/>
        </p:nvSpPr>
        <p:spPr>
          <a:xfrm>
            <a:off x="1476086" y="3093848"/>
            <a:ext cx="4110923" cy="2016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None/>
            </a:pP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Côte d’Ivoire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Pyrolysis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 + Adsorbent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Biocomposites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production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Pelletizing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Pellets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id="{D3A92E88-D248-4DCE-8B8C-D7279BB00B9B}"/>
              </a:ext>
            </a:extLst>
          </p:cNvPr>
          <p:cNvSpPr txBox="1">
            <a:spLocks/>
          </p:cNvSpPr>
          <p:nvPr/>
        </p:nvSpPr>
        <p:spPr>
          <a:xfrm>
            <a:off x="8120013" y="763804"/>
            <a:ext cx="4110923" cy="284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None/>
            </a:pP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Ghana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Small-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green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biorefinery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Proteins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Pyrolysis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amendment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Pelletizing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100000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Pellets for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animals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Flag of Ghana - Wikipedia">
            <a:extLst>
              <a:ext uri="{FF2B5EF4-FFF2-40B4-BE49-F238E27FC236}">
                <a16:creationId xmlns:a16="http://schemas.microsoft.com/office/drawing/2014/main" id="{59DEC5E3-99A7-4A2D-97AE-240B9F72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261" y="763804"/>
            <a:ext cx="1287281" cy="85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>
            <a:extLst>
              <a:ext uri="{FF2B5EF4-FFF2-40B4-BE49-F238E27FC236}">
                <a16:creationId xmlns:a16="http://schemas.microsoft.com/office/drawing/2014/main" id="{F6494D9E-219E-41DF-9202-E6F852341F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15" y="744560"/>
            <a:ext cx="1209323" cy="80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Ivory Coast - Wikipedia">
            <a:extLst>
              <a:ext uri="{FF2B5EF4-FFF2-40B4-BE49-F238E27FC236}">
                <a16:creationId xmlns:a16="http://schemas.microsoft.com/office/drawing/2014/main" id="{C9C18772-6B26-4D54-B418-3C52132A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27" y="3135713"/>
            <a:ext cx="1149620" cy="766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75E116A-D7CE-4B16-9776-BA12A542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207" y="3136566"/>
            <a:ext cx="1271168" cy="847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D88D2D-98C6-4EF5-88B7-2C813B297553}"/>
              </a:ext>
            </a:extLst>
          </p:cNvPr>
          <p:cNvSpPr/>
          <p:nvPr/>
        </p:nvSpPr>
        <p:spPr>
          <a:xfrm>
            <a:off x="1348038" y="5359262"/>
            <a:ext cx="5925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Kenya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Analyze the needs and local contexts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 of technologies to be transferred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Replication potential</a:t>
            </a:r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7151C533-B424-43FE-ACFB-5C5D5D9EE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988" y="803175"/>
            <a:ext cx="1006119" cy="11538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B756740-4FD3-4613-ADB0-2041FDD84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758" y="2834649"/>
            <a:ext cx="1425350" cy="104056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0E19185-40E4-4912-B3EB-B43CDA602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022" y="3894923"/>
            <a:ext cx="1859601" cy="1002219"/>
          </a:xfrm>
          <a:prstGeom prst="rect">
            <a:avLst/>
          </a:prstGeom>
        </p:spPr>
      </p:pic>
      <p:pic>
        <p:nvPicPr>
          <p:cNvPr id="26" name="Image 2">
            <a:extLst>
              <a:ext uri="{FF2B5EF4-FFF2-40B4-BE49-F238E27FC236}">
                <a16:creationId xmlns:a16="http://schemas.microsoft.com/office/drawing/2014/main" id="{AE5E9B22-A271-4186-AA7D-AACFDAEABA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8086" y="1680738"/>
            <a:ext cx="1343025" cy="9906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62B0F50-F1EB-4144-9AB4-3B1ECF4350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4909797"/>
            <a:ext cx="1745001" cy="11612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AC2206D-0BC3-4ECF-A26F-08CEE76432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3" y="5261306"/>
            <a:ext cx="1029284" cy="686725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71717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AF805A-8F19-4FF6-A944-2B0E1DBB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327-AAB6-400E-A2BF-88C11F79FBA0}" type="slidenum">
              <a:rPr lang="el-GR" smtClean="0"/>
              <a:t>8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98C0C-0694-402A-B6A2-300AFDE0756E}"/>
              </a:ext>
            </a:extLst>
          </p:cNvPr>
          <p:cNvSpPr txBox="1"/>
          <p:nvPr/>
        </p:nvSpPr>
        <p:spPr>
          <a:xfrm>
            <a:off x="214007" y="132137"/>
            <a:ext cx="858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Biomass selection and characterization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5BEDB0-4988-6E18-D820-E5A5AB43B48A}"/>
              </a:ext>
            </a:extLst>
          </p:cNvPr>
          <p:cNvSpPr txBox="1">
            <a:spLocks/>
          </p:cNvSpPr>
          <p:nvPr/>
        </p:nvSpPr>
        <p:spPr>
          <a:xfrm>
            <a:off x="-77977" y="1075270"/>
            <a:ext cx="1042009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endParaRPr lang="en-GB" sz="24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B1286794-F488-4F79-9B5B-2D3FBE1EFB6F}"/>
              </a:ext>
            </a:extLst>
          </p:cNvPr>
          <p:cNvSpPr txBox="1">
            <a:spLocks/>
          </p:cNvSpPr>
          <p:nvPr/>
        </p:nvSpPr>
        <p:spPr>
          <a:xfrm>
            <a:off x="594946" y="821072"/>
            <a:ext cx="1042009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endParaRPr lang="en-GB" sz="24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Θέση περιεχομένου 2">
            <a:extLst>
              <a:ext uri="{FF2B5EF4-FFF2-40B4-BE49-F238E27FC236}">
                <a16:creationId xmlns:a16="http://schemas.microsoft.com/office/drawing/2014/main" id="{2A6C7CF0-B315-41AB-97C5-6220260859E6}"/>
              </a:ext>
            </a:extLst>
          </p:cNvPr>
          <p:cNvSpPr txBox="1">
            <a:spLocks/>
          </p:cNvSpPr>
          <p:nvPr/>
        </p:nvSpPr>
        <p:spPr>
          <a:xfrm>
            <a:off x="442546" y="651606"/>
            <a:ext cx="11446042" cy="46902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SzPct val="100000"/>
              <a:buNone/>
            </a:pPr>
            <a:endParaRPr lang="en-GB" sz="24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SzPct val="100000"/>
              <a:buNone/>
            </a:pPr>
            <a:r>
              <a:rPr lang="en-GB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Characterize the locally available feedstock in terms of </a:t>
            </a:r>
            <a:r>
              <a:rPr lang="en-GB" sz="24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physico</a:t>
            </a:r>
            <a:r>
              <a:rPr lang="en-GB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-chemical properties relevant for the technologies</a:t>
            </a:r>
          </a:p>
          <a:p>
            <a:pPr marL="800091" lvl="1" indent="-342891" fontAlgn="base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endParaRPr lang="en-GB" sz="20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B7E080-2837-4DC9-9E4A-4101F7F7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17" y="2043171"/>
            <a:ext cx="4669339" cy="4193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D23D6-FC7A-4991-95D9-E072BA79F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1" b="4513"/>
          <a:stretch/>
        </p:blipFill>
        <p:spPr>
          <a:xfrm>
            <a:off x="6165567" y="1616186"/>
            <a:ext cx="4623306" cy="2980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DF6553-AC11-4132-B66C-91400D26928F}"/>
              </a:ext>
            </a:extLst>
          </p:cNvPr>
          <p:cNvSpPr txBox="1"/>
          <p:nvPr/>
        </p:nvSpPr>
        <p:spPr>
          <a:xfrm>
            <a:off x="1353655" y="5111231"/>
            <a:ext cx="10135322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Around 30 samples characterized (30 </a:t>
            </a:r>
            <a:r>
              <a:rPr lang="en-GB" sz="2000" b="1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physico</a:t>
            </a:r>
            <a:r>
              <a:rPr lang="en-GB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-chemical properties each)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68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AF805A-8F19-4FF6-A944-2B0E1DBB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327-AAB6-400E-A2BF-88C11F79FBA0}" type="slidenum">
              <a:rPr lang="el-GR" smtClean="0"/>
              <a:t>9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98C0C-0694-402A-B6A2-300AFDE0756E}"/>
              </a:ext>
            </a:extLst>
          </p:cNvPr>
          <p:cNvSpPr txBox="1"/>
          <p:nvPr/>
        </p:nvSpPr>
        <p:spPr>
          <a:xfrm>
            <a:off x="214007" y="132137"/>
            <a:ext cx="836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Biomass selection and characterization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5BEDB0-4988-6E18-D820-E5A5AB43B48A}"/>
              </a:ext>
            </a:extLst>
          </p:cNvPr>
          <p:cNvSpPr txBox="1">
            <a:spLocks/>
          </p:cNvSpPr>
          <p:nvPr/>
        </p:nvSpPr>
        <p:spPr>
          <a:xfrm>
            <a:off x="442546" y="668672"/>
            <a:ext cx="1042009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endParaRPr lang="en-GB" sz="24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B1286794-F488-4F79-9B5B-2D3FBE1EFB6F}"/>
              </a:ext>
            </a:extLst>
          </p:cNvPr>
          <p:cNvSpPr txBox="1">
            <a:spLocks/>
          </p:cNvSpPr>
          <p:nvPr/>
        </p:nvSpPr>
        <p:spPr>
          <a:xfrm>
            <a:off x="594946" y="821072"/>
            <a:ext cx="1042009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ü"/>
            </a:pPr>
            <a:endParaRPr lang="en-GB" sz="24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57379C9A-F579-4B39-AF79-AB1364FE0219}"/>
              </a:ext>
            </a:extLst>
          </p:cNvPr>
          <p:cNvSpPr txBox="1">
            <a:spLocks/>
          </p:cNvSpPr>
          <p:nvPr/>
        </p:nvSpPr>
        <p:spPr>
          <a:xfrm>
            <a:off x="368969" y="1253330"/>
            <a:ext cx="11446042" cy="46902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SzPct val="100000"/>
              <a:buNone/>
            </a:pPr>
            <a:r>
              <a:rPr lang="en-GB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Select, collect and supply the most promising samples for tests in the different technologies in lab/pilot units in Europe</a:t>
            </a:r>
          </a:p>
        </p:txBody>
      </p:sp>
      <p:pic>
        <p:nvPicPr>
          <p:cNvPr id="11" name="Image 15">
            <a:extLst>
              <a:ext uri="{FF2B5EF4-FFF2-40B4-BE49-F238E27FC236}">
                <a16:creationId xmlns:a16="http://schemas.microsoft.com/office/drawing/2014/main" id="{01E9FE39-D16F-470C-91A9-FC5CD1111D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00" y="2278457"/>
            <a:ext cx="3600654" cy="2700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5F2F8D-4157-4B52-9ECC-A491E26E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91" y="2225746"/>
            <a:ext cx="7117568" cy="37178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24F89B-9E64-48C9-91B9-97148B69D9E2}"/>
              </a:ext>
            </a:extLst>
          </p:cNvPr>
          <p:cNvSpPr txBox="1"/>
          <p:nvPr/>
        </p:nvSpPr>
        <p:spPr>
          <a:xfrm>
            <a:off x="3129433" y="5057263"/>
            <a:ext cx="8620021" cy="707886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biomass samples selected, collected and delivered to Europe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Biomass samples </a:t>
            </a:r>
            <a:r>
              <a:rPr lang="en-GB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dried and ground to be ready for conversion tests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68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Δέμα">
  <a:themeElements>
    <a:clrScheme name="Δέμα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Δέμ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έμ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69636F1E13342B2E8ABA308092C57" ma:contentTypeVersion="13" ma:contentTypeDescription="Create a new document." ma:contentTypeScope="" ma:versionID="2c086878dac3561cbc20ec5560c98f57">
  <xsd:schema xmlns:xsd="http://www.w3.org/2001/XMLSchema" xmlns:xs="http://www.w3.org/2001/XMLSchema" xmlns:p="http://schemas.microsoft.com/office/2006/metadata/properties" xmlns:ns2="407dcf7b-8aab-482f-8ad8-6086390b57e4" targetNamespace="http://schemas.microsoft.com/office/2006/metadata/properties" ma:root="true" ma:fieldsID="a4453cc3d598c1b6e42365c72a7b1513" ns2:_="">
    <xsd:import namespace="407dcf7b-8aab-482f-8ad8-6086390b57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dcf7b-8aab-482f-8ad8-6086390b57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e3a0ad9-0a94-465f-8466-410c9be234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7dcf7b-8aab-482f-8ad8-6086390b57e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556EE2-0DC2-4585-A415-3F9C8D21F0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dcf7b-8aab-482f-8ad8-6086390b57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084C06-1D7F-486B-93D2-FF88A5F50B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5C92A-42D2-4965-A0A4-9EDEAE756D40}">
  <ds:schemaRefs>
    <ds:schemaRef ds:uri="http://purl.org/dc/elements/1.1/"/>
    <ds:schemaRef ds:uri="http://www.w3.org/XML/1998/namespace"/>
    <ds:schemaRef ds:uri="407dcf7b-8aab-482f-8ad8-6086390b57e4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885</Words>
  <Application>Microsoft Office PowerPoint</Application>
  <PresentationFormat>Grand écran</PresentationFormat>
  <Paragraphs>138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Corbel</vt:lpstr>
      <vt:lpstr>Gill Sans MT</vt:lpstr>
      <vt:lpstr>Symbol</vt:lpstr>
      <vt:lpstr>Tahoma</vt:lpstr>
      <vt:lpstr>Wingdings</vt:lpstr>
      <vt:lpstr>Custom Design</vt:lpstr>
      <vt:lpstr>Δέμα</vt:lpstr>
      <vt:lpstr>Diversifying revenue in rural Africa through circular, sustainable and replicable biobased solutions and business models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Technologies &amp; Products introduced by BIO4AFRICA - SO WHAT ? -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Date</dc:title>
  <dc:creator>Q-PLAN</dc:creator>
  <cp:lastModifiedBy>Annabelle COMTE</cp:lastModifiedBy>
  <cp:revision>99</cp:revision>
  <dcterms:created xsi:type="dcterms:W3CDTF">2019-11-15T20:40:20Z</dcterms:created>
  <dcterms:modified xsi:type="dcterms:W3CDTF">2025-01-30T07:44:11Z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0x010100A2469636F1E13342B2E8ABA308092C57</vt:lpwstr>
  </property>
</Properties>
</file>