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339933"/>
    <a:srgbClr val="3399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73816-FFBF-4C7E-A18C-B9FF6B62F1DB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9372C-D7A2-4B73-9FDB-5A27C0EAA8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28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679926" y="4891476"/>
            <a:ext cx="5439410" cy="3909864"/>
          </a:xfrm>
        </p:spPr>
        <p:txBody>
          <a:bodyPr/>
          <a:lstStyle/>
          <a:p>
            <a:r>
              <a:rPr lang="fr-FR" dirty="0"/>
              <a:t>1,2 milliards de personnes</a:t>
            </a:r>
          </a:p>
          <a:p>
            <a:r>
              <a:rPr lang="fr-FR" dirty="0"/>
              <a:t>462 millions &lt;  2,19 $/jour PPA $2020,  soit 39 % pop – 2020 </a:t>
            </a:r>
          </a:p>
          <a:p>
            <a:r>
              <a:rPr lang="fr-FR" dirty="0"/>
              <a:t>Niveau de conso actuelle et anticipée en 2030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5AC21-295C-46A7-83A9-AB3CB248C49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32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825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354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75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1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60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75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93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09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4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614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51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FBA20-C3A1-4B69-AC41-3F7BFD5AE217}" type="datetimeFigureOut">
              <a:rPr lang="fr-FR" smtClean="0"/>
              <a:t>28/01/2025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D8624-3CFF-49C2-9751-0EB92C75D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69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ndrine.michel@umontpellier.fr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a.org/terms/creative-commons-cc-licenses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iea.org/regions/africa/energy-mi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www.iea.org/reports/world-energy-outlook-202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16" y="-11025"/>
            <a:ext cx="9908706" cy="97838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70858" y="2310856"/>
            <a:ext cx="10284822" cy="315209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chemeClr val="bg1"/>
                </a:solidFill>
              </a:rPr>
              <a:t>Comment expliquer le traitement inégal</a:t>
            </a:r>
            <a:br>
              <a:rPr lang="fr-FR" sz="4000" b="1" dirty="0" smtClean="0">
                <a:solidFill>
                  <a:schemeClr val="bg1"/>
                </a:solidFill>
              </a:rPr>
            </a:br>
            <a:r>
              <a:rPr lang="fr-FR" sz="4000" b="1" dirty="0" smtClean="0">
                <a:solidFill>
                  <a:schemeClr val="bg1"/>
                </a:solidFill>
              </a:rPr>
              <a:t> des renouvelables 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</a:rPr>
              <a:t>dans</a:t>
            </a:r>
            <a:r>
              <a:rPr lang="fr-FR" sz="4000" b="1" dirty="0" smtClean="0">
                <a:solidFill>
                  <a:schemeClr val="bg1"/>
                </a:solidFill>
              </a:rPr>
              <a:t> le futur énergétique africain ?</a:t>
            </a:r>
            <a:br>
              <a:rPr lang="fr-FR" sz="4000" b="1" dirty="0" smtClean="0">
                <a:solidFill>
                  <a:schemeClr val="bg1"/>
                </a:solidFill>
              </a:rPr>
            </a:br>
            <a:r>
              <a:rPr lang="fr-FR" sz="4000" b="1" dirty="0">
                <a:solidFill>
                  <a:schemeClr val="bg1"/>
                </a:solidFill>
              </a:rPr>
              <a:t/>
            </a:r>
            <a:br>
              <a:rPr lang="fr-FR" sz="4000" b="1" dirty="0">
                <a:solidFill>
                  <a:schemeClr val="bg1"/>
                </a:solidFill>
              </a:rPr>
            </a:br>
            <a:r>
              <a:rPr lang="fr-FR" sz="4000" dirty="0" smtClean="0">
                <a:solidFill>
                  <a:schemeClr val="bg1"/>
                </a:solidFill>
              </a:rPr>
              <a:t/>
            </a:r>
            <a:br>
              <a:rPr lang="fr-FR" sz="4000" dirty="0" smtClean="0">
                <a:solidFill>
                  <a:schemeClr val="bg1"/>
                </a:solidFill>
              </a:rPr>
            </a:br>
            <a:r>
              <a:rPr lang="fr-FR" sz="3100" dirty="0" smtClean="0">
                <a:solidFill>
                  <a:schemeClr val="bg1"/>
                </a:solidFill>
              </a:rPr>
              <a:t>Sandrine MICHEL, </a:t>
            </a:r>
            <a:r>
              <a:rPr lang="fr-FR" sz="3100" dirty="0" err="1" smtClean="0">
                <a:solidFill>
                  <a:schemeClr val="bg1"/>
                </a:solidFill>
              </a:rPr>
              <a:t>ART-Dev</a:t>
            </a:r>
            <a:r>
              <a:rPr lang="fr-FR" sz="3100" dirty="0" smtClean="0">
                <a:solidFill>
                  <a:schemeClr val="bg1"/>
                </a:solidFill>
              </a:rPr>
              <a:t> Université de Montpellier</a:t>
            </a:r>
            <a:br>
              <a:rPr lang="fr-FR" sz="3100" dirty="0" smtClean="0">
                <a:solidFill>
                  <a:schemeClr val="bg1"/>
                </a:solidFill>
              </a:rPr>
            </a:br>
            <a:r>
              <a:rPr lang="fr-FR" sz="3100" dirty="0" smtClean="0">
                <a:solidFill>
                  <a:schemeClr val="bg1"/>
                </a:solidFill>
                <a:hlinkClick r:id="rId3"/>
              </a:rPr>
              <a:t>sandrine.michel@umontpellier.fr</a:t>
            </a:r>
            <a:r>
              <a:rPr lang="fr-FR" sz="3100" dirty="0" smtClean="0">
                <a:solidFill>
                  <a:schemeClr val="bg1"/>
                </a:solidFill>
              </a:rPr>
              <a:t>  </a:t>
            </a:r>
            <a:endParaRPr lang="fr-FR" sz="3100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6878" y="355975"/>
            <a:ext cx="9144000" cy="1655762"/>
          </a:xfrm>
        </p:spPr>
        <p:txBody>
          <a:bodyPr/>
          <a:lstStyle/>
          <a:p>
            <a:r>
              <a:rPr lang="fr-FR" b="1" dirty="0" smtClean="0">
                <a:solidFill>
                  <a:schemeClr val="bg1"/>
                </a:solidFill>
                <a:latin typeface="+mj-lt"/>
              </a:rPr>
              <a:t>Des bioénergies pour produire localement</a:t>
            </a:r>
          </a:p>
          <a:p>
            <a:r>
              <a:rPr lang="fr-FR" b="1" dirty="0" smtClean="0">
                <a:solidFill>
                  <a:schemeClr val="bg1"/>
                </a:solidFill>
                <a:latin typeface="+mj-lt"/>
              </a:rPr>
              <a:t>Montpellier, </a:t>
            </a:r>
            <a:r>
              <a:rPr lang="fr-FR" b="1" dirty="0" err="1" smtClean="0">
                <a:solidFill>
                  <a:schemeClr val="bg1"/>
                </a:solidFill>
                <a:latin typeface="+mj-lt"/>
              </a:rPr>
              <a:t>Cirad</a:t>
            </a:r>
            <a:r>
              <a:rPr lang="fr-FR" b="1" dirty="0" smtClean="0">
                <a:solidFill>
                  <a:schemeClr val="bg1"/>
                </a:solidFill>
                <a:latin typeface="+mj-lt"/>
              </a:rPr>
              <a:t>, 28-30 janvier 2025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834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5861"/>
            <a:ext cx="470263" cy="53213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74766" y="6581001"/>
            <a:ext cx="1161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S. Michel : Comment expliquer le traitement inégal des renouvelables dans le futur énergétique africain ? Conférence </a:t>
            </a:r>
            <a:r>
              <a:rPr lang="fr-FR" sz="1200" i="1" dirty="0" smtClean="0">
                <a:solidFill>
                  <a:schemeClr val="accent2"/>
                </a:solidFill>
              </a:rPr>
              <a:t>Des bioénergies pour produire localement</a:t>
            </a:r>
            <a:r>
              <a:rPr lang="fr-FR" sz="1200" dirty="0" smtClean="0"/>
              <a:t>, </a:t>
            </a:r>
            <a:r>
              <a:rPr lang="fr-FR" sz="1200" dirty="0" err="1" smtClean="0"/>
              <a:t>Cirad</a:t>
            </a:r>
            <a:r>
              <a:rPr lang="fr-FR" sz="1200" dirty="0" smtClean="0"/>
              <a:t>, 28-30/01/ 2025 </a:t>
            </a:r>
            <a:endParaRPr lang="fr-FR" sz="1200" dirty="0"/>
          </a:p>
        </p:txBody>
      </p:sp>
      <p:sp>
        <p:nvSpPr>
          <p:cNvPr id="4" name="ZoneTexte 3"/>
          <p:cNvSpPr txBox="1"/>
          <p:nvPr/>
        </p:nvSpPr>
        <p:spPr>
          <a:xfrm>
            <a:off x="504565" y="1140061"/>
            <a:ext cx="4641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Les bioénergies dans les mix </a:t>
            </a:r>
          </a:p>
          <a:p>
            <a:pPr algn="ctr"/>
            <a:r>
              <a:rPr lang="fr-FR" sz="2400" b="1" dirty="0"/>
              <a:t>a</a:t>
            </a:r>
            <a:r>
              <a:rPr lang="fr-FR" sz="2400" b="1" dirty="0" smtClean="0"/>
              <a:t>ujourd’hui (2022)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5860869" y="1117809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Les bioénergies dans la </a:t>
            </a:r>
          </a:p>
          <a:p>
            <a:pPr algn="ctr"/>
            <a:r>
              <a:rPr lang="fr-FR" sz="2400" b="1" dirty="0" smtClean="0"/>
              <a:t>demande anticipée d’énergie - 2050</a:t>
            </a:r>
            <a:endParaRPr lang="fr-FR" sz="2400" b="1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8106" y="2533132"/>
            <a:ext cx="5970540" cy="3072705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6888479" y="6044178"/>
            <a:ext cx="4789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IEA (2024) </a:t>
            </a:r>
            <a:r>
              <a:rPr lang="fr-FR" sz="1400" dirty="0" smtClean="0">
                <a:hlinkClick r:id="rId4"/>
              </a:rPr>
              <a:t>World </a:t>
            </a:r>
            <a:r>
              <a:rPr lang="fr-FR" sz="1400" dirty="0" err="1" smtClean="0">
                <a:hlinkClick r:id="rId4"/>
              </a:rPr>
              <a:t>Energy</a:t>
            </a:r>
            <a:r>
              <a:rPr lang="fr-FR" sz="1400" dirty="0" smtClean="0">
                <a:hlinkClick r:id="rId4"/>
              </a:rPr>
              <a:t> Outlook </a:t>
            </a:r>
            <a:r>
              <a:rPr lang="fr-FR" sz="1400" dirty="0" smtClean="0"/>
              <a:t>: 260</a:t>
            </a:r>
            <a:endParaRPr lang="fr-FR" sz="1400" dirty="0"/>
          </a:p>
        </p:txBody>
      </p:sp>
      <p:sp>
        <p:nvSpPr>
          <p:cNvPr id="14" name="Rectangle 13"/>
          <p:cNvSpPr/>
          <p:nvPr/>
        </p:nvSpPr>
        <p:spPr>
          <a:xfrm>
            <a:off x="6275570" y="1917354"/>
            <a:ext cx="5172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Scénario à 2050 prolongeant les politiques observées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959426" y="409376"/>
            <a:ext cx="8247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/>
                </a:solidFill>
              </a:rPr>
              <a:t>Mise </a:t>
            </a:r>
            <a:r>
              <a:rPr lang="fr-FR" sz="2800" b="1" dirty="0" smtClean="0">
                <a:solidFill>
                  <a:schemeClr val="accent2"/>
                </a:solidFill>
              </a:rPr>
              <a:t>en </a:t>
            </a:r>
            <a:r>
              <a:rPr lang="fr-FR" sz="2800" b="1" dirty="0" smtClean="0">
                <a:solidFill>
                  <a:schemeClr val="accent2"/>
                </a:solidFill>
              </a:rPr>
              <a:t>perspective </a:t>
            </a:r>
            <a:r>
              <a:rPr lang="fr-FR" sz="2800" b="1" dirty="0" smtClean="0">
                <a:solidFill>
                  <a:schemeClr val="accent2"/>
                </a:solidFill>
              </a:rPr>
              <a:t>des mix énergétiques africains</a:t>
            </a:r>
            <a:endParaRPr lang="fr-FR" sz="2800" b="1" dirty="0">
              <a:solidFill>
                <a:schemeClr val="accent2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570" y="4301414"/>
            <a:ext cx="5574018" cy="1263377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200570" y="3989722"/>
            <a:ext cx="5007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Consommation finale d’énergie par sources</a:t>
            </a:r>
            <a:endParaRPr lang="fr-FR" dirty="0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31" y="2533132"/>
            <a:ext cx="5574018" cy="1219631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235131" y="2150377"/>
            <a:ext cx="4336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Production d’énergie par sources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627282" y="6044178"/>
            <a:ext cx="4789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</a:t>
            </a:r>
            <a:r>
              <a:rPr lang="fr-FR" sz="1400" dirty="0" smtClean="0">
                <a:hlinkClick r:id="rId7"/>
              </a:rPr>
              <a:t>IEA Data service </a:t>
            </a:r>
            <a:r>
              <a:rPr lang="fr-FR" sz="1400" dirty="0" smtClean="0"/>
              <a:t>- Licence: </a:t>
            </a:r>
            <a:r>
              <a:rPr lang="fr-FR" sz="1400" dirty="0" smtClean="0">
                <a:hlinkClick r:id="rId8"/>
              </a:rPr>
              <a:t>CC BY 4.0</a:t>
            </a: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10613292" y="2382317"/>
            <a:ext cx="140677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0777415" y="2515732"/>
            <a:ext cx="141458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008080"/>
                </a:solidFill>
              </a:rPr>
              <a:t>Biofulels and waste</a:t>
            </a:r>
            <a:endParaRPr lang="fr-FR" sz="11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48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5861"/>
            <a:ext cx="470263" cy="53213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31225" y="6591930"/>
            <a:ext cx="1161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S. Michel : Comment expliquer le traitement inégal des renouvelables dans le futur énergétique africain ? Conférence </a:t>
            </a:r>
            <a:r>
              <a:rPr lang="fr-FR" sz="1200" i="1" dirty="0" smtClean="0">
                <a:solidFill>
                  <a:schemeClr val="accent2"/>
                </a:solidFill>
              </a:rPr>
              <a:t>Des bioénergies pour produire localement</a:t>
            </a:r>
            <a:r>
              <a:rPr lang="fr-FR" sz="1200" dirty="0" smtClean="0"/>
              <a:t>, </a:t>
            </a:r>
            <a:r>
              <a:rPr lang="fr-FR" sz="1200" dirty="0" err="1" smtClean="0"/>
              <a:t>Cirad</a:t>
            </a:r>
            <a:r>
              <a:rPr lang="fr-FR" sz="1200" dirty="0" smtClean="0"/>
              <a:t>, 28-30/01/ 2025 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65761" y="98649"/>
            <a:ext cx="121484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2"/>
                </a:solidFill>
              </a:rPr>
              <a:t>La compétition entre les </a:t>
            </a:r>
            <a:r>
              <a:rPr lang="fr-FR" sz="2800" b="1" dirty="0" err="1" smtClean="0">
                <a:solidFill>
                  <a:schemeClr val="accent2"/>
                </a:solidFill>
              </a:rPr>
              <a:t>EnR</a:t>
            </a:r>
            <a:r>
              <a:rPr lang="fr-FR" sz="2800" b="1" dirty="0" smtClean="0">
                <a:solidFill>
                  <a:schemeClr val="accent2"/>
                </a:solidFill>
              </a:rPr>
              <a:t> : </a:t>
            </a:r>
          </a:p>
          <a:p>
            <a:pPr algn="ctr"/>
            <a:r>
              <a:rPr lang="fr-FR" sz="2800" b="1" dirty="0" smtClean="0">
                <a:solidFill>
                  <a:schemeClr val="accent2"/>
                </a:solidFill>
              </a:rPr>
              <a:t>les choix technologiques ont des implications de long terme   </a:t>
            </a:r>
            <a:endParaRPr lang="fr-FR" sz="2800" b="1" dirty="0">
              <a:solidFill>
                <a:schemeClr val="accent2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088" y="1597037"/>
            <a:ext cx="7513971" cy="469432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048000" y="6284153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Source : Irena (2024) </a:t>
            </a:r>
            <a:r>
              <a:rPr lang="en-US" sz="1200" i="1" dirty="0" smtClean="0"/>
              <a:t>Renewable Power Generation Costs in 2023 </a:t>
            </a:r>
            <a:r>
              <a:rPr lang="en-US" sz="1200" dirty="0" smtClean="0"/>
              <a:t>: 35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96540" y="1227705"/>
            <a:ext cx="1148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</a:t>
            </a:r>
            <a:r>
              <a:rPr lang="fr-FR" dirty="0" smtClean="0"/>
              <a:t>oûts actualisés mondiaux moyens pondérés des capacités de production nouvelles par technologies, 2010-2023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356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230" y="1826743"/>
            <a:ext cx="6945310" cy="454221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4580" y="917421"/>
            <a:ext cx="114082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Consommation </a:t>
            </a:r>
            <a:r>
              <a:rPr lang="fr-FR" sz="2000" dirty="0"/>
              <a:t>énergétique dans un contexte de pauvreté </a:t>
            </a:r>
            <a:endParaRPr lang="fr-FR" sz="2000" dirty="0" smtClean="0"/>
          </a:p>
          <a:p>
            <a:pPr algn="ctr"/>
            <a:r>
              <a:rPr lang="fr-FR" dirty="0" smtClean="0"/>
              <a:t>Les </a:t>
            </a:r>
            <a:r>
              <a:rPr lang="fr-FR" dirty="0"/>
              <a:t>niveaux de consommation mensuels </a:t>
            </a:r>
            <a:r>
              <a:rPr lang="fr-FR" dirty="0" smtClean="0"/>
              <a:t>(KWh) au </a:t>
            </a:r>
            <a:r>
              <a:rPr lang="fr-FR" dirty="0"/>
              <a:t>seuil de pauvreté d’une facture d’électricité à 5 % du revenu (2016)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650" y="1995417"/>
            <a:ext cx="424543" cy="82806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2494" y="3400288"/>
            <a:ext cx="1997972" cy="142663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5714" y="4498613"/>
            <a:ext cx="2175599" cy="112712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4202" y="4943567"/>
            <a:ext cx="346166" cy="828069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812363" y="4498613"/>
            <a:ext cx="172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Niveau 3 </a:t>
            </a:r>
            <a:r>
              <a:rPr lang="fr-FR" sz="1200" dirty="0"/>
              <a:t>: </a:t>
            </a:r>
            <a:endParaRPr lang="fr-FR" sz="1200" dirty="0" smtClean="0"/>
          </a:p>
          <a:p>
            <a:r>
              <a:rPr lang="fr-FR" sz="1200" dirty="0" smtClean="0"/>
              <a:t>30 </a:t>
            </a:r>
            <a:r>
              <a:rPr lang="fr-FR" sz="1200" dirty="0"/>
              <a:t>&lt; C </a:t>
            </a:r>
            <a:r>
              <a:rPr lang="fr-FR" sz="1200" dirty="0" smtClean="0"/>
              <a:t>&lt;</a:t>
            </a:r>
            <a:r>
              <a:rPr lang="fr-FR" sz="1200" dirty="0"/>
              <a:t>104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502494" y="3426684"/>
            <a:ext cx="172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Niveau 4 : </a:t>
            </a:r>
          </a:p>
          <a:p>
            <a:pPr algn="ctr"/>
            <a:r>
              <a:rPr lang="fr-FR" sz="1200" dirty="0"/>
              <a:t>104&lt; C </a:t>
            </a:r>
            <a:r>
              <a:rPr lang="fr-FR" sz="1200" dirty="0" smtClean="0"/>
              <a:t>&lt;</a:t>
            </a:r>
            <a:r>
              <a:rPr lang="fr-FR" sz="1200" dirty="0"/>
              <a:t>250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437214" y="4916198"/>
            <a:ext cx="1120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Niveau 2 : </a:t>
            </a:r>
          </a:p>
          <a:p>
            <a:r>
              <a:rPr lang="fr-FR" sz="1200" dirty="0"/>
              <a:t>6 &lt; C </a:t>
            </a:r>
            <a:r>
              <a:rPr lang="fr-FR" sz="1200" dirty="0" smtClean="0"/>
              <a:t>&lt; </a:t>
            </a:r>
            <a:r>
              <a:rPr lang="fr-FR" sz="1200" dirty="0"/>
              <a:t>30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867579" y="2005713"/>
            <a:ext cx="1120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Niveau  5 : </a:t>
            </a:r>
          </a:p>
          <a:p>
            <a:r>
              <a:rPr lang="fr-FR" sz="1200" dirty="0"/>
              <a:t>C </a:t>
            </a:r>
            <a:r>
              <a:rPr lang="fr-FR" sz="1200" dirty="0" smtClean="0"/>
              <a:t>&gt; </a:t>
            </a:r>
            <a:r>
              <a:rPr lang="fr-FR" sz="1200" dirty="0"/>
              <a:t>250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818230" y="6329387"/>
            <a:ext cx="66739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Auteurs avec Word Bank </a:t>
            </a:r>
            <a:r>
              <a:rPr lang="fr-FR" sz="900" dirty="0" err="1"/>
              <a:t>Development</a:t>
            </a:r>
            <a:r>
              <a:rPr lang="fr-FR" sz="900" dirty="0"/>
              <a:t> </a:t>
            </a:r>
            <a:r>
              <a:rPr lang="fr-FR" sz="900" dirty="0" err="1"/>
              <a:t>Indicators</a:t>
            </a:r>
            <a:r>
              <a:rPr lang="fr-FR" sz="900" dirty="0"/>
              <a:t> (</a:t>
            </a:r>
            <a:r>
              <a:rPr lang="fr-FR" sz="900" dirty="0" err="1"/>
              <a:t>Income</a:t>
            </a:r>
            <a:r>
              <a:rPr lang="fr-FR" sz="900" dirty="0"/>
              <a:t> distribution 2016) + World Bank Multi-</a:t>
            </a:r>
            <a:r>
              <a:rPr lang="fr-FR" sz="900" dirty="0" err="1"/>
              <a:t>tier</a:t>
            </a:r>
            <a:r>
              <a:rPr lang="fr-FR" sz="900" dirty="0"/>
              <a:t> Matrix for </a:t>
            </a:r>
            <a:r>
              <a:rPr lang="fr-FR" sz="900" dirty="0" err="1"/>
              <a:t>Electricity</a:t>
            </a:r>
            <a:r>
              <a:rPr lang="fr-FR" sz="900" dirty="0"/>
              <a:t> </a:t>
            </a:r>
            <a:r>
              <a:rPr lang="fr-FR" sz="900" dirty="0" err="1"/>
              <a:t>Consumption</a:t>
            </a:r>
            <a:r>
              <a:rPr lang="fr-FR" sz="900" dirty="0"/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94217" y="4826917"/>
            <a:ext cx="64815" cy="103275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A6A4-EA65-4CAE-8FBF-70AFD1BA3DE7}" type="slidenum">
              <a:rPr lang="fr-FR" smtClean="0"/>
              <a:t>4</a:t>
            </a:fld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232333" y="268693"/>
            <a:ext cx="912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/>
                </a:solidFill>
              </a:rPr>
              <a:t>La demande énergétique : la taille du marché </a:t>
            </a:r>
            <a:endParaRPr lang="fr-FR" sz="2800" b="1" dirty="0">
              <a:solidFill>
                <a:schemeClr val="accent2"/>
              </a:solidFill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5861"/>
            <a:ext cx="470263" cy="532139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531225" y="6591930"/>
            <a:ext cx="1161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S. Michel : Comment expliquer le traitement inégal des renouvelables dans le futur énergétique africain ? Conférence </a:t>
            </a:r>
            <a:r>
              <a:rPr lang="fr-FR" sz="1200" i="1" dirty="0" smtClean="0">
                <a:solidFill>
                  <a:schemeClr val="accent2"/>
                </a:solidFill>
              </a:rPr>
              <a:t>Des bioénergies pour produire localement</a:t>
            </a:r>
            <a:r>
              <a:rPr lang="fr-FR" sz="1200" dirty="0" smtClean="0"/>
              <a:t>, </a:t>
            </a:r>
            <a:r>
              <a:rPr lang="fr-FR" sz="1200" dirty="0" err="1" smtClean="0"/>
              <a:t>Cirad</a:t>
            </a:r>
            <a:r>
              <a:rPr lang="fr-FR" sz="1200" dirty="0" smtClean="0"/>
              <a:t>, 28-30/01/ 2025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58373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330</Words>
  <Application>Microsoft Office PowerPoint</Application>
  <PresentationFormat>Grand écran</PresentationFormat>
  <Paragraphs>38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Comment expliquer le traitement inégal  des renouvelables dans le futur énergétique africain ?   Sandrine MICHEL, ART-Dev Université de Montpellier sandrine.michel@umontpellier.fr  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expliquer le traitement inégal  des renouvelables dans le futur énergétique africain ? Sandrine MICHEL, ART-Dev Université de Montpellier sandrine.michel@umontpellier.fr</dc:title>
  <dc:creator>SM</dc:creator>
  <cp:lastModifiedBy>SM</cp:lastModifiedBy>
  <cp:revision>22</cp:revision>
  <dcterms:created xsi:type="dcterms:W3CDTF">2025-01-26T09:53:14Z</dcterms:created>
  <dcterms:modified xsi:type="dcterms:W3CDTF">2025-01-28T18:57:14Z</dcterms:modified>
</cp:coreProperties>
</file>