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502" r:id="rId5"/>
    <p:sldId id="534" r:id="rId6"/>
    <p:sldId id="533" r:id="rId7"/>
    <p:sldId id="538" r:id="rId8"/>
    <p:sldId id="517" r:id="rId9"/>
    <p:sldId id="518" r:id="rId10"/>
    <p:sldId id="520" r:id="rId11"/>
    <p:sldId id="519" r:id="rId12"/>
    <p:sldId id="259" r:id="rId13"/>
    <p:sldId id="521" r:id="rId14"/>
    <p:sldId id="522" r:id="rId15"/>
    <p:sldId id="527" r:id="rId16"/>
    <p:sldId id="528" r:id="rId17"/>
    <p:sldId id="529" r:id="rId18"/>
    <p:sldId id="530" r:id="rId19"/>
    <p:sldId id="524" r:id="rId20"/>
    <p:sldId id="536" r:id="rId21"/>
    <p:sldId id="526" r:id="rId22"/>
    <p:sldId id="537" r:id="rId23"/>
    <p:sldId id="258" r:id="rId2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5F7390-EA4B-6620-48DC-66CA8197BC7D}" name="DAURES Mickael" initials="DM" userId="S::MDaures@ragt-energie.fr::fd610ccb-d817-4e35-8a06-a9779a10060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mmandre" initials="c" lastIdx="1" clrIdx="0">
    <p:extLst>
      <p:ext uri="{19B8F6BF-5375-455C-9EA6-DF929625EA0E}">
        <p15:presenceInfo xmlns:p15="http://schemas.microsoft.com/office/powerpoint/2012/main" userId="command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19"/>
    <a:srgbClr val="C25B17"/>
    <a:srgbClr val="C67D08"/>
    <a:srgbClr val="4472C4"/>
    <a:srgbClr val="72922B"/>
    <a:srgbClr val="FACC3C"/>
    <a:srgbClr val="F1F1F1"/>
    <a:srgbClr val="2F5597"/>
    <a:srgbClr val="482714"/>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F34B1-590E-43A9-BA70-BF543F82C7EC}" v="367" dt="2025-01-27T21:18:40.9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43"/>
      </p:cViewPr>
      <p:guideLst/>
    </p:cSldViewPr>
  </p:slideViewPr>
  <p:notesTextViewPr>
    <p:cViewPr>
      <p:scale>
        <a:sx n="1" d="1"/>
        <a:sy n="1" d="1"/>
      </p:scale>
      <p:origin x="0" y="0"/>
    </p:cViewPr>
  </p:notesTextViewPr>
  <p:sorterViewPr>
    <p:cViewPr>
      <p:scale>
        <a:sx n="100" d="100"/>
        <a:sy n="100" d="100"/>
      </p:scale>
      <p:origin x="0" y="-2706"/>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823403324584427"/>
          <c:y val="0.19486111111111112"/>
          <c:w val="0.84732152230971125"/>
          <c:h val="0.67003098571011954"/>
        </c:manualLayout>
      </c:layout>
      <c:barChart>
        <c:barDir val="col"/>
        <c:grouping val="clustered"/>
        <c:varyColors val="0"/>
        <c:ser>
          <c:idx val="0"/>
          <c:order val="0"/>
          <c:tx>
            <c:strRef>
              <c:f>Feuil1!$C$2</c:f>
              <c:strCache>
                <c:ptCount val="1"/>
                <c:pt idx="0">
                  <c:v>Masse volumique (en kg/m3)</c:v>
                </c:pt>
              </c:strCache>
            </c:strRef>
          </c:tx>
          <c:spPr>
            <a:solidFill>
              <a:schemeClr val="accent1"/>
            </a:solidFill>
            <a:ln>
              <a:noFill/>
            </a:ln>
            <a:effectLst/>
          </c:spPr>
          <c:invertIfNegative val="0"/>
          <c:cat>
            <c:strRef>
              <c:f>Feuil1!$B$3:$B$8</c:f>
              <c:strCache>
                <c:ptCount val="6"/>
                <c:pt idx="0">
                  <c:v>Biomasse vrac</c:v>
                </c:pt>
                <c:pt idx="1">
                  <c:v>Balles rondes</c:v>
                </c:pt>
                <c:pt idx="2">
                  <c:v>Balles carrées</c:v>
                </c:pt>
                <c:pt idx="3">
                  <c:v>Broyat de biomasse</c:v>
                </c:pt>
                <c:pt idx="4">
                  <c:v>Briquettes 32mm</c:v>
                </c:pt>
                <c:pt idx="5">
                  <c:v>Granulés 6mm</c:v>
                </c:pt>
              </c:strCache>
            </c:strRef>
          </c:cat>
          <c:val>
            <c:numRef>
              <c:f>Feuil1!$C$3:$C$8</c:f>
              <c:numCache>
                <c:formatCode>_(* #,##0.00_);_(* \(#,##0.00\);_(* "-"??_);_(@_)</c:formatCode>
                <c:ptCount val="6"/>
                <c:pt idx="0">
                  <c:v>90</c:v>
                </c:pt>
                <c:pt idx="1">
                  <c:v>170</c:v>
                </c:pt>
                <c:pt idx="2">
                  <c:v>220</c:v>
                </c:pt>
                <c:pt idx="3">
                  <c:v>200</c:v>
                </c:pt>
                <c:pt idx="4">
                  <c:v>350</c:v>
                </c:pt>
                <c:pt idx="5">
                  <c:v>650</c:v>
                </c:pt>
              </c:numCache>
            </c:numRef>
          </c:val>
          <c:extLst>
            <c:ext xmlns:c16="http://schemas.microsoft.com/office/drawing/2014/chart" uri="{C3380CC4-5D6E-409C-BE32-E72D297353CC}">
              <c16:uniqueId val="{00000000-C38A-4727-A9F2-C262A8902A26}"/>
            </c:ext>
          </c:extLst>
        </c:ser>
        <c:dLbls>
          <c:showLegendKey val="0"/>
          <c:showVal val="0"/>
          <c:showCatName val="0"/>
          <c:showSerName val="0"/>
          <c:showPercent val="0"/>
          <c:showBubbleSize val="0"/>
        </c:dLbls>
        <c:gapWidth val="219"/>
        <c:overlap val="-27"/>
        <c:axId val="739991096"/>
        <c:axId val="739987856"/>
      </c:barChart>
      <c:catAx>
        <c:axId val="739991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39987856"/>
        <c:crosses val="autoZero"/>
        <c:auto val="1"/>
        <c:lblAlgn val="ctr"/>
        <c:lblOffset val="100"/>
        <c:noMultiLvlLbl val="0"/>
      </c:catAx>
      <c:valAx>
        <c:axId val="73998785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39991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Feuil1!$D$2</c:f>
              <c:strCache>
                <c:ptCount val="1"/>
                <c:pt idx="0">
                  <c:v>Densité d’énergie (en GJ/m3)</c:v>
                </c:pt>
              </c:strCache>
            </c:strRef>
          </c:tx>
          <c:spPr>
            <a:solidFill>
              <a:schemeClr val="accent1"/>
            </a:solidFill>
            <a:ln>
              <a:noFill/>
            </a:ln>
            <a:effectLst/>
          </c:spPr>
          <c:invertIfNegative val="0"/>
          <c:cat>
            <c:strRef>
              <c:f>Feuil1!$B$3:$B$8</c:f>
              <c:strCache>
                <c:ptCount val="6"/>
                <c:pt idx="0">
                  <c:v>Biomasse vrac</c:v>
                </c:pt>
                <c:pt idx="1">
                  <c:v>Balles rondes</c:v>
                </c:pt>
                <c:pt idx="2">
                  <c:v>Balles carrées</c:v>
                </c:pt>
                <c:pt idx="3">
                  <c:v>Broyat de biomasse</c:v>
                </c:pt>
                <c:pt idx="4">
                  <c:v>Briquettes 32mm</c:v>
                </c:pt>
                <c:pt idx="5">
                  <c:v>Granulés 6mm</c:v>
                </c:pt>
              </c:strCache>
            </c:strRef>
          </c:cat>
          <c:val>
            <c:numRef>
              <c:f>Feuil1!$D$3:$D$8</c:f>
              <c:numCache>
                <c:formatCode>_(* #,##0.00_);_(* \(#,##0.00\);_(* "-"??_);_(@_)</c:formatCode>
                <c:ptCount val="6"/>
                <c:pt idx="0">
                  <c:v>1.4</c:v>
                </c:pt>
                <c:pt idx="1">
                  <c:v>2.6</c:v>
                </c:pt>
                <c:pt idx="2">
                  <c:v>3.4</c:v>
                </c:pt>
                <c:pt idx="3">
                  <c:v>3</c:v>
                </c:pt>
                <c:pt idx="4">
                  <c:v>4.4000000000000004</c:v>
                </c:pt>
                <c:pt idx="5">
                  <c:v>10</c:v>
                </c:pt>
              </c:numCache>
            </c:numRef>
          </c:val>
          <c:extLst>
            <c:ext xmlns:c16="http://schemas.microsoft.com/office/drawing/2014/chart" uri="{C3380CC4-5D6E-409C-BE32-E72D297353CC}">
              <c16:uniqueId val="{00000000-6551-4A88-8FD1-F9897AF51915}"/>
            </c:ext>
          </c:extLst>
        </c:ser>
        <c:dLbls>
          <c:showLegendKey val="0"/>
          <c:showVal val="0"/>
          <c:showCatName val="0"/>
          <c:showSerName val="0"/>
          <c:showPercent val="0"/>
          <c:showBubbleSize val="0"/>
        </c:dLbls>
        <c:gapWidth val="219"/>
        <c:overlap val="-27"/>
        <c:axId val="747538696"/>
        <c:axId val="747536536"/>
      </c:barChart>
      <c:catAx>
        <c:axId val="74753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7536536"/>
        <c:crosses val="autoZero"/>
        <c:auto val="1"/>
        <c:lblAlgn val="ctr"/>
        <c:lblOffset val="100"/>
        <c:noMultiLvlLbl val="0"/>
      </c:catAx>
      <c:valAx>
        <c:axId val="747536536"/>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47538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CE5843-A981-4AD2-9560-F5B9E9A5F91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0A3054-7483-4668-B32D-B13FA25D1965}">
      <dgm:prSet/>
      <dgm:spPr/>
      <dgm:t>
        <a:bodyPr/>
        <a:lstStyle/>
        <a:p>
          <a:r>
            <a:rPr lang="en-US"/>
            <a:t>1. Préparation : </a:t>
          </a:r>
        </a:p>
      </dgm:t>
    </dgm:pt>
    <dgm:pt modelId="{8866BF47-8D14-4D53-AC08-12F77640000B}" type="parTrans" cxnId="{76BEE014-9E98-4347-82AC-C59C4BBC9230}">
      <dgm:prSet/>
      <dgm:spPr/>
      <dgm:t>
        <a:bodyPr/>
        <a:lstStyle/>
        <a:p>
          <a:endParaRPr lang="en-US"/>
        </a:p>
      </dgm:t>
    </dgm:pt>
    <dgm:pt modelId="{7D3A9E7F-62EB-44DF-9DC1-4D118DF4A9C1}" type="sibTrans" cxnId="{76BEE014-9E98-4347-82AC-C59C4BBC9230}">
      <dgm:prSet/>
      <dgm:spPr/>
      <dgm:t>
        <a:bodyPr/>
        <a:lstStyle/>
        <a:p>
          <a:endParaRPr lang="en-US"/>
        </a:p>
      </dgm:t>
    </dgm:pt>
    <dgm:pt modelId="{0F52E44C-7995-4857-8681-D8A593C271E0}">
      <dgm:prSet/>
      <dgm:spPr/>
      <dgm:t>
        <a:bodyPr/>
        <a:lstStyle/>
        <a:p>
          <a:r>
            <a:rPr lang="en-US"/>
            <a:t>Séchage (</a:t>
          </a:r>
          <a:r>
            <a:rPr lang="fr-FR"/>
            <a:t>&lt;20</a:t>
          </a:r>
          <a:r>
            <a:rPr lang="en-US"/>
            <a:t> % </a:t>
          </a:r>
          <a:r>
            <a:rPr lang="fr-FR"/>
            <a:t>H2O</a:t>
          </a:r>
          <a:r>
            <a:rPr lang="en-US"/>
            <a:t>), </a:t>
          </a:r>
        </a:p>
      </dgm:t>
    </dgm:pt>
    <dgm:pt modelId="{FBFBD312-B794-4B09-AE4A-5CC6D46D1D87}" type="parTrans" cxnId="{62EF2311-33F6-4699-9D07-783E0216D08B}">
      <dgm:prSet/>
      <dgm:spPr/>
      <dgm:t>
        <a:bodyPr/>
        <a:lstStyle/>
        <a:p>
          <a:endParaRPr lang="en-US"/>
        </a:p>
      </dgm:t>
    </dgm:pt>
    <dgm:pt modelId="{A716C2D8-9551-4934-8984-70CB9CE65715}" type="sibTrans" cxnId="{62EF2311-33F6-4699-9D07-783E0216D08B}">
      <dgm:prSet/>
      <dgm:spPr/>
      <dgm:t>
        <a:bodyPr/>
        <a:lstStyle/>
        <a:p>
          <a:endParaRPr lang="en-US"/>
        </a:p>
      </dgm:t>
    </dgm:pt>
    <dgm:pt modelId="{668D64A3-1D90-42D3-92A5-D85ACE62CAEA}">
      <dgm:prSet/>
      <dgm:spPr/>
      <dgm:t>
        <a:bodyPr/>
        <a:lstStyle/>
        <a:p>
          <a:r>
            <a:rPr lang="fr-FR" dirty="0"/>
            <a:t>B</a:t>
          </a:r>
          <a:r>
            <a:rPr lang="en-US" dirty="0" err="1"/>
            <a:t>royage</a:t>
          </a:r>
          <a:r>
            <a:rPr lang="en-US" dirty="0"/>
            <a:t> (0,5-2 mm).</a:t>
          </a:r>
        </a:p>
      </dgm:t>
    </dgm:pt>
    <dgm:pt modelId="{1A176691-1926-4D14-A3BC-8BF0C73CDCE9}" type="parTrans" cxnId="{3E4A2921-ADC1-4D10-AF81-5DE8120C8C1B}">
      <dgm:prSet/>
      <dgm:spPr/>
      <dgm:t>
        <a:bodyPr/>
        <a:lstStyle/>
        <a:p>
          <a:endParaRPr lang="en-US"/>
        </a:p>
      </dgm:t>
    </dgm:pt>
    <dgm:pt modelId="{7F60894C-85EE-47CF-8154-86EDE7C11AC0}" type="sibTrans" cxnId="{3E4A2921-ADC1-4D10-AF81-5DE8120C8C1B}">
      <dgm:prSet/>
      <dgm:spPr/>
      <dgm:t>
        <a:bodyPr/>
        <a:lstStyle/>
        <a:p>
          <a:endParaRPr lang="en-US"/>
        </a:p>
      </dgm:t>
    </dgm:pt>
    <dgm:pt modelId="{5755590E-BC9E-4A7D-95E8-0D87B250A428}">
      <dgm:prSet/>
      <dgm:spPr/>
      <dgm:t>
        <a:bodyPr/>
        <a:lstStyle/>
        <a:p>
          <a:r>
            <a:rPr lang="en-US"/>
            <a:t>2. Compression :</a:t>
          </a:r>
        </a:p>
      </dgm:t>
    </dgm:pt>
    <dgm:pt modelId="{FEC6CEEB-CEED-46F0-8443-026CF328FA9E}" type="parTrans" cxnId="{6AEB599A-471B-4218-A69E-5BD460FA5051}">
      <dgm:prSet/>
      <dgm:spPr/>
      <dgm:t>
        <a:bodyPr/>
        <a:lstStyle/>
        <a:p>
          <a:endParaRPr lang="en-US"/>
        </a:p>
      </dgm:t>
    </dgm:pt>
    <dgm:pt modelId="{68A7C6C1-BC36-4DD5-80A9-0142323AF528}" type="sibTrans" cxnId="{6AEB599A-471B-4218-A69E-5BD460FA5051}">
      <dgm:prSet/>
      <dgm:spPr/>
      <dgm:t>
        <a:bodyPr/>
        <a:lstStyle/>
        <a:p>
          <a:endParaRPr lang="en-US"/>
        </a:p>
      </dgm:t>
    </dgm:pt>
    <dgm:pt modelId="{592FC449-11D1-49B2-926B-1E6928C1FD2C}">
      <dgm:prSet/>
      <dgm:spPr/>
      <dgm:t>
        <a:bodyPr/>
        <a:lstStyle/>
        <a:p>
          <a:r>
            <a:rPr lang="en-US"/>
            <a:t>3. Refroidissement et conditionnement</a:t>
          </a:r>
        </a:p>
      </dgm:t>
    </dgm:pt>
    <dgm:pt modelId="{4F739377-33DA-4327-A86A-659E5C359CE8}" type="parTrans" cxnId="{1669ABD5-96E6-48EA-BD26-EB3960A7A75E}">
      <dgm:prSet/>
      <dgm:spPr/>
      <dgm:t>
        <a:bodyPr/>
        <a:lstStyle/>
        <a:p>
          <a:endParaRPr lang="en-US"/>
        </a:p>
      </dgm:t>
    </dgm:pt>
    <dgm:pt modelId="{040B62FF-B2A5-4C29-8AB2-EB14F2E56E2A}" type="sibTrans" cxnId="{1669ABD5-96E6-48EA-BD26-EB3960A7A75E}">
      <dgm:prSet/>
      <dgm:spPr/>
      <dgm:t>
        <a:bodyPr/>
        <a:lstStyle/>
        <a:p>
          <a:endParaRPr lang="en-US"/>
        </a:p>
      </dgm:t>
    </dgm:pt>
    <dgm:pt modelId="{3112845E-4916-40A9-8B6E-564A09BAACF3}" type="pres">
      <dgm:prSet presAssocID="{19CE5843-A981-4AD2-9560-F5B9E9A5F91E}" presName="root" presStyleCnt="0">
        <dgm:presLayoutVars>
          <dgm:dir/>
          <dgm:resizeHandles val="exact"/>
        </dgm:presLayoutVars>
      </dgm:prSet>
      <dgm:spPr/>
    </dgm:pt>
    <dgm:pt modelId="{6EA75AEF-8A2A-42E4-A8D2-37C51A03739E}" type="pres">
      <dgm:prSet presAssocID="{000A3054-7483-4668-B32D-B13FA25D1965}" presName="compNode" presStyleCnt="0"/>
      <dgm:spPr/>
    </dgm:pt>
    <dgm:pt modelId="{EDB259CF-4BD6-4F1D-9EDE-6BD1BF8CC7D4}" type="pres">
      <dgm:prSet presAssocID="{000A3054-7483-4668-B32D-B13FA25D1965}" presName="bgRect" presStyleLbl="bgShp" presStyleIdx="0" presStyleCnt="3"/>
      <dgm:spPr/>
    </dgm:pt>
    <dgm:pt modelId="{4C6AE96A-6D0D-4CB7-B708-5657C628F628}" type="pres">
      <dgm:prSet presAssocID="{000A3054-7483-4668-B32D-B13FA25D19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iagramme de flux"/>
        </a:ext>
      </dgm:extLst>
    </dgm:pt>
    <dgm:pt modelId="{B7BDF938-EF4B-43D6-B45C-68DECE58689E}" type="pres">
      <dgm:prSet presAssocID="{000A3054-7483-4668-B32D-B13FA25D1965}" presName="spaceRect" presStyleCnt="0"/>
      <dgm:spPr/>
    </dgm:pt>
    <dgm:pt modelId="{CEB0E33A-6105-4EA7-A6E4-3BE622BE551B}" type="pres">
      <dgm:prSet presAssocID="{000A3054-7483-4668-B32D-B13FA25D1965}" presName="parTx" presStyleLbl="revTx" presStyleIdx="0" presStyleCnt="4">
        <dgm:presLayoutVars>
          <dgm:chMax val="0"/>
          <dgm:chPref val="0"/>
        </dgm:presLayoutVars>
      </dgm:prSet>
      <dgm:spPr/>
    </dgm:pt>
    <dgm:pt modelId="{718CACD9-1334-430C-A5A0-D7D19615C88B}" type="pres">
      <dgm:prSet presAssocID="{000A3054-7483-4668-B32D-B13FA25D1965}" presName="desTx" presStyleLbl="revTx" presStyleIdx="1" presStyleCnt="4">
        <dgm:presLayoutVars/>
      </dgm:prSet>
      <dgm:spPr/>
    </dgm:pt>
    <dgm:pt modelId="{59265DFF-EAC9-4410-AC08-EC8B7A4C14B9}" type="pres">
      <dgm:prSet presAssocID="{7D3A9E7F-62EB-44DF-9DC1-4D118DF4A9C1}" presName="sibTrans" presStyleCnt="0"/>
      <dgm:spPr/>
    </dgm:pt>
    <dgm:pt modelId="{CD2D03D6-BCB4-43F1-BCE5-4082C8EF8763}" type="pres">
      <dgm:prSet presAssocID="{5755590E-BC9E-4A7D-95E8-0D87B250A428}" presName="compNode" presStyleCnt="0"/>
      <dgm:spPr/>
    </dgm:pt>
    <dgm:pt modelId="{140E32E9-46B1-47DA-83A4-A5573928924E}" type="pres">
      <dgm:prSet presAssocID="{5755590E-BC9E-4A7D-95E8-0D87B250A428}" presName="bgRect" presStyleLbl="bgShp" presStyleIdx="1" presStyleCnt="3"/>
      <dgm:spPr/>
    </dgm:pt>
    <dgm:pt modelId="{5A70EA2D-D60C-462B-8AA4-BB4B7C880D76}" type="pres">
      <dgm:prSet presAssocID="{5755590E-BC9E-4A7D-95E8-0D87B250A4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che"/>
        </a:ext>
      </dgm:extLst>
    </dgm:pt>
    <dgm:pt modelId="{F772DBDD-769F-420D-9FAF-1F571EDBD191}" type="pres">
      <dgm:prSet presAssocID="{5755590E-BC9E-4A7D-95E8-0D87B250A428}" presName="spaceRect" presStyleCnt="0"/>
      <dgm:spPr/>
    </dgm:pt>
    <dgm:pt modelId="{742F7E09-440E-495E-992C-367560D1A3C4}" type="pres">
      <dgm:prSet presAssocID="{5755590E-BC9E-4A7D-95E8-0D87B250A428}" presName="parTx" presStyleLbl="revTx" presStyleIdx="2" presStyleCnt="4">
        <dgm:presLayoutVars>
          <dgm:chMax val="0"/>
          <dgm:chPref val="0"/>
        </dgm:presLayoutVars>
      </dgm:prSet>
      <dgm:spPr/>
    </dgm:pt>
    <dgm:pt modelId="{9AC51AA6-7A07-4FA8-9ADF-9D29D4A65BDE}" type="pres">
      <dgm:prSet presAssocID="{68A7C6C1-BC36-4DD5-80A9-0142323AF528}" presName="sibTrans" presStyleCnt="0"/>
      <dgm:spPr/>
    </dgm:pt>
    <dgm:pt modelId="{CCD08D74-CA97-4246-B0FB-9EBC111F7461}" type="pres">
      <dgm:prSet presAssocID="{592FC449-11D1-49B2-926B-1E6928C1FD2C}" presName="compNode" presStyleCnt="0"/>
      <dgm:spPr/>
    </dgm:pt>
    <dgm:pt modelId="{2A4633DF-56BF-40C5-996F-312E103DAB29}" type="pres">
      <dgm:prSet presAssocID="{592FC449-11D1-49B2-926B-1E6928C1FD2C}" presName="bgRect" presStyleLbl="bgShp" presStyleIdx="2" presStyleCnt="3"/>
      <dgm:spPr/>
    </dgm:pt>
    <dgm:pt modelId="{EF5D3960-F3F0-44A3-A86E-2DDE7F409BF5}" type="pres">
      <dgm:prSet presAssocID="{592FC449-11D1-49B2-926B-1E6928C1FD2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w Temperature"/>
        </a:ext>
      </dgm:extLst>
    </dgm:pt>
    <dgm:pt modelId="{12AD48D9-AF84-48A2-AC3E-63172F5549A6}" type="pres">
      <dgm:prSet presAssocID="{592FC449-11D1-49B2-926B-1E6928C1FD2C}" presName="spaceRect" presStyleCnt="0"/>
      <dgm:spPr/>
    </dgm:pt>
    <dgm:pt modelId="{AA84BE0B-4268-4C1F-BFC5-9C3DC64DDDA3}" type="pres">
      <dgm:prSet presAssocID="{592FC449-11D1-49B2-926B-1E6928C1FD2C}" presName="parTx" presStyleLbl="revTx" presStyleIdx="3" presStyleCnt="4">
        <dgm:presLayoutVars>
          <dgm:chMax val="0"/>
          <dgm:chPref val="0"/>
        </dgm:presLayoutVars>
      </dgm:prSet>
      <dgm:spPr/>
    </dgm:pt>
  </dgm:ptLst>
  <dgm:cxnLst>
    <dgm:cxn modelId="{1C840E0E-1761-4E64-A0A8-D257901D605C}" type="presOf" srcId="{668D64A3-1D90-42D3-92A5-D85ACE62CAEA}" destId="{718CACD9-1334-430C-A5A0-D7D19615C88B}" srcOrd="0" destOrd="1" presId="urn:microsoft.com/office/officeart/2018/2/layout/IconVerticalSolidList"/>
    <dgm:cxn modelId="{62EF2311-33F6-4699-9D07-783E0216D08B}" srcId="{000A3054-7483-4668-B32D-B13FA25D1965}" destId="{0F52E44C-7995-4857-8681-D8A593C271E0}" srcOrd="0" destOrd="0" parTransId="{FBFBD312-B794-4B09-AE4A-5CC6D46D1D87}" sibTransId="{A716C2D8-9551-4934-8984-70CB9CE65715}"/>
    <dgm:cxn modelId="{76BEE014-9E98-4347-82AC-C59C4BBC9230}" srcId="{19CE5843-A981-4AD2-9560-F5B9E9A5F91E}" destId="{000A3054-7483-4668-B32D-B13FA25D1965}" srcOrd="0" destOrd="0" parTransId="{8866BF47-8D14-4D53-AC08-12F77640000B}" sibTransId="{7D3A9E7F-62EB-44DF-9DC1-4D118DF4A9C1}"/>
    <dgm:cxn modelId="{BDB20D1C-702C-469E-A89B-3DCCD601E2C8}" type="presOf" srcId="{592FC449-11D1-49B2-926B-1E6928C1FD2C}" destId="{AA84BE0B-4268-4C1F-BFC5-9C3DC64DDDA3}" srcOrd="0" destOrd="0" presId="urn:microsoft.com/office/officeart/2018/2/layout/IconVerticalSolidList"/>
    <dgm:cxn modelId="{3E4A2921-ADC1-4D10-AF81-5DE8120C8C1B}" srcId="{000A3054-7483-4668-B32D-B13FA25D1965}" destId="{668D64A3-1D90-42D3-92A5-D85ACE62CAEA}" srcOrd="1" destOrd="0" parTransId="{1A176691-1926-4D14-A3BC-8BF0C73CDCE9}" sibTransId="{7F60894C-85EE-47CF-8154-86EDE7C11AC0}"/>
    <dgm:cxn modelId="{3DD27062-A9EF-40BF-BC62-322BE63943D5}" type="presOf" srcId="{5755590E-BC9E-4A7D-95E8-0D87B250A428}" destId="{742F7E09-440E-495E-992C-367560D1A3C4}" srcOrd="0" destOrd="0" presId="urn:microsoft.com/office/officeart/2018/2/layout/IconVerticalSolidList"/>
    <dgm:cxn modelId="{9702FC64-E776-497B-97E7-CCDE7C3B6467}" type="presOf" srcId="{000A3054-7483-4668-B32D-B13FA25D1965}" destId="{CEB0E33A-6105-4EA7-A6E4-3BE622BE551B}" srcOrd="0" destOrd="0" presId="urn:microsoft.com/office/officeart/2018/2/layout/IconVerticalSolidList"/>
    <dgm:cxn modelId="{AB2C4A55-A72A-489A-B3D9-F9E739E2D612}" type="presOf" srcId="{0F52E44C-7995-4857-8681-D8A593C271E0}" destId="{718CACD9-1334-430C-A5A0-D7D19615C88B}" srcOrd="0" destOrd="0" presId="urn:microsoft.com/office/officeart/2018/2/layout/IconVerticalSolidList"/>
    <dgm:cxn modelId="{6AEB599A-471B-4218-A69E-5BD460FA5051}" srcId="{19CE5843-A981-4AD2-9560-F5B9E9A5F91E}" destId="{5755590E-BC9E-4A7D-95E8-0D87B250A428}" srcOrd="1" destOrd="0" parTransId="{FEC6CEEB-CEED-46F0-8443-026CF328FA9E}" sibTransId="{68A7C6C1-BC36-4DD5-80A9-0142323AF528}"/>
    <dgm:cxn modelId="{4DE07BCC-221C-42E6-A67D-3F5D50DCC236}" type="presOf" srcId="{19CE5843-A981-4AD2-9560-F5B9E9A5F91E}" destId="{3112845E-4916-40A9-8B6E-564A09BAACF3}" srcOrd="0" destOrd="0" presId="urn:microsoft.com/office/officeart/2018/2/layout/IconVerticalSolidList"/>
    <dgm:cxn modelId="{1669ABD5-96E6-48EA-BD26-EB3960A7A75E}" srcId="{19CE5843-A981-4AD2-9560-F5B9E9A5F91E}" destId="{592FC449-11D1-49B2-926B-1E6928C1FD2C}" srcOrd="2" destOrd="0" parTransId="{4F739377-33DA-4327-A86A-659E5C359CE8}" sibTransId="{040B62FF-B2A5-4C29-8AB2-EB14F2E56E2A}"/>
    <dgm:cxn modelId="{BACEA891-849E-4337-B03B-57D7824BB80B}" type="presParOf" srcId="{3112845E-4916-40A9-8B6E-564A09BAACF3}" destId="{6EA75AEF-8A2A-42E4-A8D2-37C51A03739E}" srcOrd="0" destOrd="0" presId="urn:microsoft.com/office/officeart/2018/2/layout/IconVerticalSolidList"/>
    <dgm:cxn modelId="{72DD84E6-A056-4866-B5D8-9CAB15E551E8}" type="presParOf" srcId="{6EA75AEF-8A2A-42E4-A8D2-37C51A03739E}" destId="{EDB259CF-4BD6-4F1D-9EDE-6BD1BF8CC7D4}" srcOrd="0" destOrd="0" presId="urn:microsoft.com/office/officeart/2018/2/layout/IconVerticalSolidList"/>
    <dgm:cxn modelId="{8E03C79E-679C-4604-B3DC-45262B3E6218}" type="presParOf" srcId="{6EA75AEF-8A2A-42E4-A8D2-37C51A03739E}" destId="{4C6AE96A-6D0D-4CB7-B708-5657C628F628}" srcOrd="1" destOrd="0" presId="urn:microsoft.com/office/officeart/2018/2/layout/IconVerticalSolidList"/>
    <dgm:cxn modelId="{F7126444-D701-4F58-B22C-59AF1A53200C}" type="presParOf" srcId="{6EA75AEF-8A2A-42E4-A8D2-37C51A03739E}" destId="{B7BDF938-EF4B-43D6-B45C-68DECE58689E}" srcOrd="2" destOrd="0" presId="urn:microsoft.com/office/officeart/2018/2/layout/IconVerticalSolidList"/>
    <dgm:cxn modelId="{EF03E37D-19F9-4B0A-9296-AD058F45BC69}" type="presParOf" srcId="{6EA75AEF-8A2A-42E4-A8D2-37C51A03739E}" destId="{CEB0E33A-6105-4EA7-A6E4-3BE622BE551B}" srcOrd="3" destOrd="0" presId="urn:microsoft.com/office/officeart/2018/2/layout/IconVerticalSolidList"/>
    <dgm:cxn modelId="{80DAA91D-E6E7-4C29-AEF5-353877116F24}" type="presParOf" srcId="{6EA75AEF-8A2A-42E4-A8D2-37C51A03739E}" destId="{718CACD9-1334-430C-A5A0-D7D19615C88B}" srcOrd="4" destOrd="0" presId="urn:microsoft.com/office/officeart/2018/2/layout/IconVerticalSolidList"/>
    <dgm:cxn modelId="{F6CFA531-ECA1-4CFE-A702-C89C913DFEE9}" type="presParOf" srcId="{3112845E-4916-40A9-8B6E-564A09BAACF3}" destId="{59265DFF-EAC9-4410-AC08-EC8B7A4C14B9}" srcOrd="1" destOrd="0" presId="urn:microsoft.com/office/officeart/2018/2/layout/IconVerticalSolidList"/>
    <dgm:cxn modelId="{1851C4A0-048E-4691-BD9D-B1F3E1A2E4C9}" type="presParOf" srcId="{3112845E-4916-40A9-8B6E-564A09BAACF3}" destId="{CD2D03D6-BCB4-43F1-BCE5-4082C8EF8763}" srcOrd="2" destOrd="0" presId="urn:microsoft.com/office/officeart/2018/2/layout/IconVerticalSolidList"/>
    <dgm:cxn modelId="{9247194D-2788-435F-B9B5-21D551DEF4C4}" type="presParOf" srcId="{CD2D03D6-BCB4-43F1-BCE5-4082C8EF8763}" destId="{140E32E9-46B1-47DA-83A4-A5573928924E}" srcOrd="0" destOrd="0" presId="urn:microsoft.com/office/officeart/2018/2/layout/IconVerticalSolidList"/>
    <dgm:cxn modelId="{FA342197-6B9B-4EEA-8FAA-7C80ADC4F862}" type="presParOf" srcId="{CD2D03D6-BCB4-43F1-BCE5-4082C8EF8763}" destId="{5A70EA2D-D60C-462B-8AA4-BB4B7C880D76}" srcOrd="1" destOrd="0" presId="urn:microsoft.com/office/officeart/2018/2/layout/IconVerticalSolidList"/>
    <dgm:cxn modelId="{5CDC8053-9C35-49C5-9DA8-A694E9531300}" type="presParOf" srcId="{CD2D03D6-BCB4-43F1-BCE5-4082C8EF8763}" destId="{F772DBDD-769F-420D-9FAF-1F571EDBD191}" srcOrd="2" destOrd="0" presId="urn:microsoft.com/office/officeart/2018/2/layout/IconVerticalSolidList"/>
    <dgm:cxn modelId="{3A2251A1-6730-4E7E-9D62-22976E2EB9CF}" type="presParOf" srcId="{CD2D03D6-BCB4-43F1-BCE5-4082C8EF8763}" destId="{742F7E09-440E-495E-992C-367560D1A3C4}" srcOrd="3" destOrd="0" presId="urn:microsoft.com/office/officeart/2018/2/layout/IconVerticalSolidList"/>
    <dgm:cxn modelId="{5E1F286C-4A22-4C4B-8EB2-2C2D0216454E}" type="presParOf" srcId="{3112845E-4916-40A9-8B6E-564A09BAACF3}" destId="{9AC51AA6-7A07-4FA8-9ADF-9D29D4A65BDE}" srcOrd="3" destOrd="0" presId="urn:microsoft.com/office/officeart/2018/2/layout/IconVerticalSolidList"/>
    <dgm:cxn modelId="{C3AEA727-2534-4D7C-A677-88EC3D0701C0}" type="presParOf" srcId="{3112845E-4916-40A9-8B6E-564A09BAACF3}" destId="{CCD08D74-CA97-4246-B0FB-9EBC111F7461}" srcOrd="4" destOrd="0" presId="urn:microsoft.com/office/officeart/2018/2/layout/IconVerticalSolidList"/>
    <dgm:cxn modelId="{977994EA-BD35-4103-9CAD-2F996C72DD55}" type="presParOf" srcId="{CCD08D74-CA97-4246-B0FB-9EBC111F7461}" destId="{2A4633DF-56BF-40C5-996F-312E103DAB29}" srcOrd="0" destOrd="0" presId="urn:microsoft.com/office/officeart/2018/2/layout/IconVerticalSolidList"/>
    <dgm:cxn modelId="{F4FB5D03-2E8B-45B9-A130-08554DC9E78C}" type="presParOf" srcId="{CCD08D74-CA97-4246-B0FB-9EBC111F7461}" destId="{EF5D3960-F3F0-44A3-A86E-2DDE7F409BF5}" srcOrd="1" destOrd="0" presId="urn:microsoft.com/office/officeart/2018/2/layout/IconVerticalSolidList"/>
    <dgm:cxn modelId="{921A04E5-080D-4ADB-B3CD-92AD12197690}" type="presParOf" srcId="{CCD08D74-CA97-4246-B0FB-9EBC111F7461}" destId="{12AD48D9-AF84-48A2-AC3E-63172F5549A6}" srcOrd="2" destOrd="0" presId="urn:microsoft.com/office/officeart/2018/2/layout/IconVerticalSolidList"/>
    <dgm:cxn modelId="{89401FC6-8106-4588-9DE2-AC8EB0BB6163}" type="presParOf" srcId="{CCD08D74-CA97-4246-B0FB-9EBC111F7461}" destId="{AA84BE0B-4268-4C1F-BFC5-9C3DC64DDD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B259CF-4BD6-4F1D-9EDE-6BD1BF8CC7D4}">
      <dsp:nvSpPr>
        <dsp:cNvPr id="0" name=""/>
        <dsp:cNvSpPr/>
      </dsp:nvSpPr>
      <dsp:spPr>
        <a:xfrm>
          <a:off x="0" y="53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AE96A-6D0D-4CB7-B708-5657C628F628}">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B0E33A-6105-4EA7-A6E4-3BE622BE551B}">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1. Préparation : </a:t>
          </a:r>
        </a:p>
      </dsp:txBody>
      <dsp:txXfrm>
        <a:off x="1435590" y="531"/>
        <a:ext cx="4732020" cy="1242935"/>
      </dsp:txXfrm>
    </dsp:sp>
    <dsp:sp modelId="{718CACD9-1334-430C-A5A0-D7D19615C88B}">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90000"/>
            </a:lnSpc>
            <a:spcBef>
              <a:spcPct val="0"/>
            </a:spcBef>
            <a:spcAft>
              <a:spcPct val="35000"/>
            </a:spcAft>
            <a:buNone/>
          </a:pPr>
          <a:r>
            <a:rPr lang="en-US" sz="1800" kern="1200"/>
            <a:t>Séchage (</a:t>
          </a:r>
          <a:r>
            <a:rPr lang="fr-FR" sz="1800" kern="1200"/>
            <a:t>&lt;20</a:t>
          </a:r>
          <a:r>
            <a:rPr lang="en-US" sz="1800" kern="1200"/>
            <a:t> % </a:t>
          </a:r>
          <a:r>
            <a:rPr lang="fr-FR" sz="1800" kern="1200"/>
            <a:t>H2O</a:t>
          </a:r>
          <a:r>
            <a:rPr lang="en-US" sz="1800" kern="1200"/>
            <a:t>), </a:t>
          </a:r>
        </a:p>
        <a:p>
          <a:pPr marL="0" lvl="0" indent="0" algn="l" defTabSz="800100">
            <a:lnSpc>
              <a:spcPct val="90000"/>
            </a:lnSpc>
            <a:spcBef>
              <a:spcPct val="0"/>
            </a:spcBef>
            <a:spcAft>
              <a:spcPct val="35000"/>
            </a:spcAft>
            <a:buNone/>
          </a:pPr>
          <a:r>
            <a:rPr lang="fr-FR" sz="1800" kern="1200" dirty="0"/>
            <a:t>B</a:t>
          </a:r>
          <a:r>
            <a:rPr lang="en-US" sz="1800" kern="1200" dirty="0" err="1"/>
            <a:t>royage</a:t>
          </a:r>
          <a:r>
            <a:rPr lang="en-US" sz="1800" kern="1200" dirty="0"/>
            <a:t> (0,5-2 mm).</a:t>
          </a:r>
        </a:p>
      </dsp:txBody>
      <dsp:txXfrm>
        <a:off x="6167610" y="531"/>
        <a:ext cx="4347989" cy="1242935"/>
      </dsp:txXfrm>
    </dsp:sp>
    <dsp:sp modelId="{140E32E9-46B1-47DA-83A4-A5573928924E}">
      <dsp:nvSpPr>
        <dsp:cNvPr id="0" name=""/>
        <dsp:cNvSpPr/>
      </dsp:nvSpPr>
      <dsp:spPr>
        <a:xfrm>
          <a:off x="0" y="1554201"/>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70EA2D-D60C-462B-8AA4-BB4B7C880D7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2F7E09-440E-495E-992C-367560D1A3C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2. Compression :</a:t>
          </a:r>
        </a:p>
      </dsp:txBody>
      <dsp:txXfrm>
        <a:off x="1435590" y="1554201"/>
        <a:ext cx="9080009" cy="1242935"/>
      </dsp:txXfrm>
    </dsp:sp>
    <dsp:sp modelId="{2A4633DF-56BF-40C5-996F-312E103DAB29}">
      <dsp:nvSpPr>
        <dsp:cNvPr id="0" name=""/>
        <dsp:cNvSpPr/>
      </dsp:nvSpPr>
      <dsp:spPr>
        <a:xfrm>
          <a:off x="0" y="3107870"/>
          <a:ext cx="105156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5D3960-F3F0-44A3-A86E-2DDE7F409BF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84BE0B-4268-4C1F-BFC5-9C3DC64DDDA3}">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US" sz="2500" kern="1200"/>
            <a:t>3. Refroidissement et conditionnement</a:t>
          </a:r>
        </a:p>
      </dsp:txBody>
      <dsp:txXfrm>
        <a:off x="1435590" y="3107870"/>
        <a:ext cx="9080009"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35089303-2995-C4EE-D544-C09177116D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17CFD5D7-2A94-5A2A-AD3E-BD9BC669A2F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0F3558-F262-48E0-BA72-91AC8BA8D64A}" type="datetimeFigureOut">
              <a:rPr lang="da-DK" smtClean="0"/>
              <a:t>28-01-2025</a:t>
            </a:fld>
            <a:endParaRPr lang="da-DK"/>
          </a:p>
        </p:txBody>
      </p:sp>
      <p:sp>
        <p:nvSpPr>
          <p:cNvPr id="4" name="Pladsholder til sidefod 3">
            <a:extLst>
              <a:ext uri="{FF2B5EF4-FFF2-40B4-BE49-F238E27FC236}">
                <a16:creationId xmlns:a16="http://schemas.microsoft.com/office/drawing/2014/main" id="{B1D1C0E7-BB92-3902-FD6B-E773AD7E6F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8B79499A-E9C8-E1F8-C284-87624FC5F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F5C6AC-7F45-45F8-B7BE-A1FB5FCC5794}" type="slidenum">
              <a:rPr lang="da-DK" smtClean="0"/>
              <a:t>‹N°›</a:t>
            </a:fld>
            <a:endParaRPr lang="da-DK"/>
          </a:p>
        </p:txBody>
      </p:sp>
    </p:spTree>
    <p:extLst>
      <p:ext uri="{BB962C8B-B14F-4D97-AF65-F5344CB8AC3E}">
        <p14:creationId xmlns:p14="http://schemas.microsoft.com/office/powerpoint/2010/main" val="3799667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E0C70-3F46-4B87-BA3E-682732B2B380}" type="datetimeFigureOut">
              <a:rPr lang="da-DK" smtClean="0"/>
              <a:t>28-01-2025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434AF-9CA1-4B14-B47F-06E7507C1F9D}" type="slidenum">
              <a:rPr lang="da-DK" smtClean="0"/>
              <a:t>‹N°›</a:t>
            </a:fld>
            <a:endParaRPr lang="da-DK"/>
          </a:p>
        </p:txBody>
      </p:sp>
    </p:spTree>
    <p:extLst>
      <p:ext uri="{BB962C8B-B14F-4D97-AF65-F5344CB8AC3E}">
        <p14:creationId xmlns:p14="http://schemas.microsoft.com/office/powerpoint/2010/main" val="3091580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Joachim MULLER </a:t>
            </a:r>
            <a:r>
              <a:rPr lang="fr-FR" dirty="0" err="1"/>
              <a:t>presentation</a:t>
            </a:r>
            <a:endParaRPr lang="fr-FR" dirty="0"/>
          </a:p>
        </p:txBody>
      </p:sp>
      <p:sp>
        <p:nvSpPr>
          <p:cNvPr id="4" name="Espace réservé du numéro de diapositive 3"/>
          <p:cNvSpPr>
            <a:spLocks noGrp="1"/>
          </p:cNvSpPr>
          <p:nvPr>
            <p:ph type="sldNum" sz="quarter" idx="5"/>
          </p:nvPr>
        </p:nvSpPr>
        <p:spPr/>
        <p:txBody>
          <a:bodyPr/>
          <a:lstStyle/>
          <a:p>
            <a:fld id="{806434AF-9CA1-4B14-B47F-06E7507C1F9D}" type="slidenum">
              <a:rPr lang="da-DK" smtClean="0"/>
              <a:t>3</a:t>
            </a:fld>
            <a:endParaRPr lang="da-DK"/>
          </a:p>
        </p:txBody>
      </p:sp>
    </p:spTree>
    <p:extLst>
      <p:ext uri="{BB962C8B-B14F-4D97-AF65-F5344CB8AC3E}">
        <p14:creationId xmlns:p14="http://schemas.microsoft.com/office/powerpoint/2010/main" val="3309312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0.sv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5.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Billede 9" descr="Et billede, der indeholder udendørs, træ, sky, plante&#10;&#10;Automatisk genereret beskrivelse">
            <a:extLst>
              <a:ext uri="{FF2B5EF4-FFF2-40B4-BE49-F238E27FC236}">
                <a16:creationId xmlns:a16="http://schemas.microsoft.com/office/drawing/2014/main" id="{8FCE0449-D2C1-275A-3964-0FC7ECFF78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57942"/>
            <a:ext cx="12192000" cy="8001000"/>
          </a:xfrm>
          <a:prstGeom prst="rect">
            <a:avLst/>
          </a:prstGeom>
        </p:spPr>
      </p:pic>
      <p:sp>
        <p:nvSpPr>
          <p:cNvPr id="2" name="Title 1">
            <a:extLst>
              <a:ext uri="{FF2B5EF4-FFF2-40B4-BE49-F238E27FC236}">
                <a16:creationId xmlns:a16="http://schemas.microsoft.com/office/drawing/2014/main" id="{DF0CE1D4-96D3-4BDB-9239-66DB8D72AE15}"/>
              </a:ext>
            </a:extLst>
          </p:cNvPr>
          <p:cNvSpPr>
            <a:spLocks noGrp="1"/>
          </p:cNvSpPr>
          <p:nvPr>
            <p:ph type="ctrTitle"/>
          </p:nvPr>
        </p:nvSpPr>
        <p:spPr>
          <a:xfrm>
            <a:off x="4276894" y="2761454"/>
            <a:ext cx="5906197" cy="1451772"/>
          </a:xfrm>
        </p:spPr>
        <p:txBody>
          <a:bodyPr anchor="b">
            <a:normAutofit/>
          </a:bodyPr>
          <a:lstStyle>
            <a:lvl1pPr algn="l">
              <a:defRPr sz="4000">
                <a:solidFill>
                  <a:schemeClr val="bg1"/>
                </a:solidFill>
                <a:latin typeface="+mn-lt"/>
              </a:defRPr>
            </a:lvl1pPr>
          </a:lstStyle>
          <a:p>
            <a:r>
              <a:rPr lang="en-US"/>
              <a:t>Click to edit Master title style</a:t>
            </a:r>
            <a:endParaRPr lang="da-DK"/>
          </a:p>
        </p:txBody>
      </p:sp>
      <p:sp>
        <p:nvSpPr>
          <p:cNvPr id="3" name="Subtitle 2">
            <a:extLst>
              <a:ext uri="{FF2B5EF4-FFF2-40B4-BE49-F238E27FC236}">
                <a16:creationId xmlns:a16="http://schemas.microsoft.com/office/drawing/2014/main" id="{D6412511-3DCC-489F-A555-B1FE29DA5A01}"/>
              </a:ext>
            </a:extLst>
          </p:cNvPr>
          <p:cNvSpPr>
            <a:spLocks noGrp="1"/>
          </p:cNvSpPr>
          <p:nvPr>
            <p:ph type="subTitle" idx="1"/>
          </p:nvPr>
        </p:nvSpPr>
        <p:spPr>
          <a:xfrm>
            <a:off x="4276894" y="4305301"/>
            <a:ext cx="65532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5" name="Footer Placeholder 4">
            <a:extLst>
              <a:ext uri="{FF2B5EF4-FFF2-40B4-BE49-F238E27FC236}">
                <a16:creationId xmlns:a16="http://schemas.microsoft.com/office/drawing/2014/main" id="{ED192EE4-2A4A-45FC-BA5E-0728DFDE648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EFEB97D7-1F22-424B-AC1B-17C67E10635E}"/>
              </a:ext>
            </a:extLst>
          </p:cNvPr>
          <p:cNvSpPr>
            <a:spLocks noGrp="1"/>
          </p:cNvSpPr>
          <p:nvPr>
            <p:ph type="sldNum" sz="quarter" idx="12"/>
          </p:nvPr>
        </p:nvSpPr>
        <p:spPr/>
        <p:txBody>
          <a:bodyPr/>
          <a:lstStyle/>
          <a:p>
            <a:fld id="{EDC0587E-A000-4DC1-8280-1642D02508FD}" type="slidenum">
              <a:rPr lang="da-DK" smtClean="0"/>
              <a:t>‹N°›</a:t>
            </a:fld>
            <a:endParaRPr lang="da-DK" dirty="0"/>
          </a:p>
        </p:txBody>
      </p:sp>
      <p:sp>
        <p:nvSpPr>
          <p:cNvPr id="9" name="Subtitle 2">
            <a:extLst>
              <a:ext uri="{FF2B5EF4-FFF2-40B4-BE49-F238E27FC236}">
                <a16:creationId xmlns:a16="http://schemas.microsoft.com/office/drawing/2014/main" id="{63313E38-0938-4C4A-8243-3E4F72D946EB}"/>
              </a:ext>
            </a:extLst>
          </p:cNvPr>
          <p:cNvSpPr txBox="1">
            <a:spLocks/>
          </p:cNvSpPr>
          <p:nvPr userDrawn="1"/>
        </p:nvSpPr>
        <p:spPr>
          <a:xfrm>
            <a:off x="-93956" y="6378041"/>
            <a:ext cx="10839797" cy="12059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dirty="0"/>
              <a:t>www.Bio4Africa.eu</a:t>
            </a:r>
            <a:endParaRPr lang="da-DK" sz="2000" dirty="0"/>
          </a:p>
        </p:txBody>
      </p:sp>
      <p:pic>
        <p:nvPicPr>
          <p:cNvPr id="11" name="Picture 10">
            <a:extLst>
              <a:ext uri="{FF2B5EF4-FFF2-40B4-BE49-F238E27FC236}">
                <a16:creationId xmlns:a16="http://schemas.microsoft.com/office/drawing/2014/main" id="{F723A627-4CB3-4504-A79B-6924634770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14746" y="930219"/>
            <a:ext cx="3562136" cy="1205980"/>
          </a:xfrm>
          <a:prstGeom prst="rect">
            <a:avLst/>
          </a:prstGeom>
        </p:spPr>
      </p:pic>
      <p:cxnSp>
        <p:nvCxnSpPr>
          <p:cNvPr id="13" name="Straight Connector 12">
            <a:extLst>
              <a:ext uri="{FF2B5EF4-FFF2-40B4-BE49-F238E27FC236}">
                <a16:creationId xmlns:a16="http://schemas.microsoft.com/office/drawing/2014/main" id="{72AAD069-3002-4D0F-A3A2-DD203F1C6721}"/>
              </a:ext>
            </a:extLst>
          </p:cNvPr>
          <p:cNvCxnSpPr/>
          <p:nvPr userDrawn="1"/>
        </p:nvCxnSpPr>
        <p:spPr>
          <a:xfrm>
            <a:off x="4309583" y="6721475"/>
            <a:ext cx="2032718" cy="0"/>
          </a:xfrm>
          <a:prstGeom prst="line">
            <a:avLst/>
          </a:prstGeom>
          <a:ln w="19050">
            <a:solidFill>
              <a:srgbClr val="F5CC1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406FC73-7F40-4062-9D1C-10BE012EF7A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10600" y="6356350"/>
            <a:ext cx="2248239" cy="390998"/>
          </a:xfrm>
          <a:prstGeom prst="rect">
            <a:avLst/>
          </a:prstGeom>
        </p:spPr>
      </p:pic>
      <p:sp>
        <p:nvSpPr>
          <p:cNvPr id="4" name="Date Placeholder 3">
            <a:extLst>
              <a:ext uri="{FF2B5EF4-FFF2-40B4-BE49-F238E27FC236}">
                <a16:creationId xmlns:a16="http://schemas.microsoft.com/office/drawing/2014/main" id="{76B3EEF9-5311-483C-A17F-68F5069FD5D4}"/>
              </a:ext>
            </a:extLst>
          </p:cNvPr>
          <p:cNvSpPr>
            <a:spLocks noGrp="1"/>
          </p:cNvSpPr>
          <p:nvPr>
            <p:ph type="dt" sz="half" idx="10"/>
          </p:nvPr>
        </p:nvSpPr>
        <p:spPr/>
        <p:txBody>
          <a:bodyPr/>
          <a:lstStyle>
            <a:lvl1pPr>
              <a:defRPr>
                <a:solidFill>
                  <a:schemeClr val="bg1"/>
                </a:solidFill>
              </a:defRPr>
            </a:lvl1pPr>
          </a:lstStyle>
          <a:p>
            <a:fld id="{FCE9E097-3E9A-4D7F-BA01-459243EC3021}" type="datetimeFigureOut">
              <a:rPr lang="da-DK" smtClean="0"/>
              <a:pPr/>
              <a:t>28-01-2025</a:t>
            </a:fld>
            <a:endParaRPr lang="da-DK" dirty="0"/>
          </a:p>
        </p:txBody>
      </p:sp>
    </p:spTree>
    <p:extLst>
      <p:ext uri="{BB962C8B-B14F-4D97-AF65-F5344CB8AC3E}">
        <p14:creationId xmlns:p14="http://schemas.microsoft.com/office/powerpoint/2010/main" val="956424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0378-00E0-4994-9332-775E312E5D0E}"/>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C580B117-FBB5-48D6-93DC-05DCBACB45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00B65E44-7AD8-493D-9DBF-4EACE6C0EB54}"/>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5" name="Footer Placeholder 4">
            <a:extLst>
              <a:ext uri="{FF2B5EF4-FFF2-40B4-BE49-F238E27FC236}">
                <a16:creationId xmlns:a16="http://schemas.microsoft.com/office/drawing/2014/main" id="{44F5F9E1-0C88-4DCB-8940-2E0E6F6D8575}"/>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5720350F-27C2-4242-A091-4C0306A6F6C6}"/>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299086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EE799D-2DD4-46CE-AE39-5F5EAB4A9945}"/>
              </a:ext>
            </a:extLst>
          </p:cNvPr>
          <p:cNvSpPr>
            <a:spLocks noGrp="1"/>
          </p:cNvSpPr>
          <p:nvPr>
            <p:ph type="title" orient="vert"/>
          </p:nvPr>
        </p:nvSpPr>
        <p:spPr>
          <a:xfrm>
            <a:off x="8724900" y="1213658"/>
            <a:ext cx="2628900" cy="4671754"/>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8C152599-65F3-478F-BC2F-EFB640241D5E}"/>
              </a:ext>
            </a:extLst>
          </p:cNvPr>
          <p:cNvSpPr>
            <a:spLocks noGrp="1"/>
          </p:cNvSpPr>
          <p:nvPr>
            <p:ph type="body" orient="vert" idx="1"/>
          </p:nvPr>
        </p:nvSpPr>
        <p:spPr>
          <a:xfrm>
            <a:off x="838200" y="1213657"/>
            <a:ext cx="7734300" cy="46717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EF455A02-6C43-40F4-9699-DBC3D3651F2E}"/>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5" name="Footer Placeholder 4">
            <a:extLst>
              <a:ext uri="{FF2B5EF4-FFF2-40B4-BE49-F238E27FC236}">
                <a16:creationId xmlns:a16="http://schemas.microsoft.com/office/drawing/2014/main" id="{370C45DA-E47D-4293-AE2B-424D9C83E38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83F2572E-1674-4CDF-ABD3-B1D945319B61}"/>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210712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E10FD2-07C3-4EEA-B236-C9F12741752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2111"/>
            <a:ext cx="12191999" cy="6858000"/>
          </a:xfrm>
          <a:prstGeom prst="rect">
            <a:avLst/>
          </a:prstGeom>
        </p:spPr>
      </p:pic>
      <p:sp>
        <p:nvSpPr>
          <p:cNvPr id="4" name="Date Placeholder 3">
            <a:extLst>
              <a:ext uri="{FF2B5EF4-FFF2-40B4-BE49-F238E27FC236}">
                <a16:creationId xmlns:a16="http://schemas.microsoft.com/office/drawing/2014/main" id="{76B3EEF9-5311-483C-A17F-68F5069FD5D4}"/>
              </a:ext>
            </a:extLst>
          </p:cNvPr>
          <p:cNvSpPr>
            <a:spLocks noGrp="1"/>
          </p:cNvSpPr>
          <p:nvPr>
            <p:ph type="dt" sz="half" idx="10"/>
          </p:nvPr>
        </p:nvSpPr>
        <p:spPr/>
        <p:txBody>
          <a:bodyPr/>
          <a:lstStyle>
            <a:lvl1pPr algn="ctr">
              <a:defRPr/>
            </a:lvl1pPr>
          </a:lstStyle>
          <a:p>
            <a:fld id="{FCE9E097-3E9A-4D7F-BA01-459243EC3021}" type="datetimeFigureOut">
              <a:rPr lang="da-DK" smtClean="0"/>
              <a:pPr/>
              <a:t>28-01-2025</a:t>
            </a:fld>
            <a:endParaRPr lang="da-DK"/>
          </a:p>
        </p:txBody>
      </p:sp>
      <p:sp>
        <p:nvSpPr>
          <p:cNvPr id="5" name="Footer Placeholder 4">
            <a:extLst>
              <a:ext uri="{FF2B5EF4-FFF2-40B4-BE49-F238E27FC236}">
                <a16:creationId xmlns:a16="http://schemas.microsoft.com/office/drawing/2014/main" id="{ED192EE4-2A4A-45FC-BA5E-0728DFDE648A}"/>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EFEB97D7-1F22-424B-AC1B-17C67E10635E}"/>
              </a:ext>
            </a:extLst>
          </p:cNvPr>
          <p:cNvSpPr>
            <a:spLocks noGrp="1"/>
          </p:cNvSpPr>
          <p:nvPr>
            <p:ph type="sldNum" sz="quarter" idx="12"/>
          </p:nvPr>
        </p:nvSpPr>
        <p:spPr/>
        <p:txBody>
          <a:bodyPr/>
          <a:lstStyle/>
          <a:p>
            <a:fld id="{EDC0587E-A000-4DC1-8280-1642D02508FD}" type="slidenum">
              <a:rPr lang="da-DK" smtClean="0"/>
              <a:t>‹N°›</a:t>
            </a:fld>
            <a:endParaRPr lang="da-DK"/>
          </a:p>
        </p:txBody>
      </p:sp>
      <p:sp>
        <p:nvSpPr>
          <p:cNvPr id="9" name="Subtitle 2">
            <a:extLst>
              <a:ext uri="{FF2B5EF4-FFF2-40B4-BE49-F238E27FC236}">
                <a16:creationId xmlns:a16="http://schemas.microsoft.com/office/drawing/2014/main" id="{63313E38-0938-4C4A-8243-3E4F72D946EB}"/>
              </a:ext>
            </a:extLst>
          </p:cNvPr>
          <p:cNvSpPr txBox="1">
            <a:spLocks/>
          </p:cNvSpPr>
          <p:nvPr userDrawn="1"/>
        </p:nvSpPr>
        <p:spPr>
          <a:xfrm>
            <a:off x="-1" y="6201295"/>
            <a:ext cx="12192000" cy="120598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a:t>www.BIO4Africa.eu</a:t>
            </a:r>
            <a:endParaRPr lang="da-DK" sz="2000"/>
          </a:p>
        </p:txBody>
      </p:sp>
      <p:pic>
        <p:nvPicPr>
          <p:cNvPr id="11" name="Picture 10">
            <a:extLst>
              <a:ext uri="{FF2B5EF4-FFF2-40B4-BE49-F238E27FC236}">
                <a16:creationId xmlns:a16="http://schemas.microsoft.com/office/drawing/2014/main" id="{F723A627-4CB3-4504-A79B-6924634770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52128" y="1079171"/>
            <a:ext cx="4487743" cy="1519349"/>
          </a:xfrm>
          <a:prstGeom prst="rect">
            <a:avLst/>
          </a:prstGeom>
        </p:spPr>
      </p:pic>
      <p:cxnSp>
        <p:nvCxnSpPr>
          <p:cNvPr id="13" name="Straight Connector 12">
            <a:extLst>
              <a:ext uri="{FF2B5EF4-FFF2-40B4-BE49-F238E27FC236}">
                <a16:creationId xmlns:a16="http://schemas.microsoft.com/office/drawing/2014/main" id="{72AAD069-3002-4D0F-A3A2-DD203F1C6721}"/>
              </a:ext>
            </a:extLst>
          </p:cNvPr>
          <p:cNvCxnSpPr/>
          <p:nvPr userDrawn="1"/>
        </p:nvCxnSpPr>
        <p:spPr>
          <a:xfrm>
            <a:off x="5079641" y="6558740"/>
            <a:ext cx="2032718" cy="0"/>
          </a:xfrm>
          <a:prstGeom prst="line">
            <a:avLst/>
          </a:prstGeom>
          <a:ln w="19050">
            <a:solidFill>
              <a:srgbClr val="F5CC16"/>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F406FC73-7F40-4062-9D1C-10BE012EF7A8}"/>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47576" y="5245883"/>
            <a:ext cx="2496847" cy="434234"/>
          </a:xfrm>
          <a:prstGeom prst="rect">
            <a:avLst/>
          </a:prstGeom>
        </p:spPr>
      </p:pic>
      <p:pic>
        <p:nvPicPr>
          <p:cNvPr id="14" name="Graphic 13">
            <a:extLst>
              <a:ext uri="{FF2B5EF4-FFF2-40B4-BE49-F238E27FC236}">
                <a16:creationId xmlns:a16="http://schemas.microsoft.com/office/drawing/2014/main" id="{E5D6FE93-849C-41A1-876F-B1164A787DA1}"/>
              </a:ext>
            </a:extLst>
          </p:cNvPr>
          <p:cNvPicPr>
            <a:picLocks noChangeAspect="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129049" y="3205453"/>
            <a:ext cx="381000" cy="381000"/>
          </a:xfrm>
          <a:prstGeom prst="rect">
            <a:avLst/>
          </a:prstGeom>
        </p:spPr>
      </p:pic>
      <p:pic>
        <p:nvPicPr>
          <p:cNvPr id="19" name="Graphic 18">
            <a:extLst>
              <a:ext uri="{FF2B5EF4-FFF2-40B4-BE49-F238E27FC236}">
                <a16:creationId xmlns:a16="http://schemas.microsoft.com/office/drawing/2014/main" id="{8B2B36E4-0722-4091-B134-1ECACB765695}"/>
              </a:ext>
            </a:extLst>
          </p:cNvPr>
          <p:cNvPicPr>
            <a:picLocks noChangeAspect="1"/>
          </p:cNvPicPr>
          <p:nvPr userDrawn="1"/>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637815" y="4508933"/>
            <a:ext cx="428625" cy="419100"/>
          </a:xfrm>
          <a:prstGeom prst="rect">
            <a:avLst/>
          </a:prstGeom>
        </p:spPr>
      </p:pic>
      <p:sp>
        <p:nvSpPr>
          <p:cNvPr id="16" name="Subtitle 2">
            <a:extLst>
              <a:ext uri="{FF2B5EF4-FFF2-40B4-BE49-F238E27FC236}">
                <a16:creationId xmlns:a16="http://schemas.microsoft.com/office/drawing/2014/main" id="{D98B8122-1E10-43B3-85AA-6A81EDF568DF}"/>
              </a:ext>
            </a:extLst>
          </p:cNvPr>
          <p:cNvSpPr txBox="1">
            <a:spLocks/>
          </p:cNvSpPr>
          <p:nvPr userDrawn="1"/>
        </p:nvSpPr>
        <p:spPr>
          <a:xfrm>
            <a:off x="2936322" y="2978261"/>
            <a:ext cx="6553200" cy="2007033"/>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www.linkedin-com/company/bio4Africa</a:t>
            </a:r>
          </a:p>
          <a:p>
            <a:r>
              <a:rPr lang="en-US" dirty="0"/>
              <a:t>www.X.com/bio4Africa</a:t>
            </a:r>
          </a:p>
          <a:p>
            <a:r>
              <a:rPr lang="en-US" dirty="0"/>
              <a:t>www.facebook.com/bio4africa</a:t>
            </a:r>
            <a:endParaRPr lang="da-DK" dirty="0"/>
          </a:p>
        </p:txBody>
      </p:sp>
      <p:pic>
        <p:nvPicPr>
          <p:cNvPr id="3" name="Billede 2">
            <a:extLst>
              <a:ext uri="{FF2B5EF4-FFF2-40B4-BE49-F238E27FC236}">
                <a16:creationId xmlns:a16="http://schemas.microsoft.com/office/drawing/2014/main" id="{590DBD56-1C51-138E-556E-3059303E1331}"/>
              </a:ext>
            </a:extLst>
          </p:cNvPr>
          <p:cNvPicPr>
            <a:picLocks noChangeAspect="1"/>
          </p:cNvPicPr>
          <p:nvPr userDrawn="1"/>
        </p:nvPicPr>
        <p:blipFill>
          <a:blip r:embed="rId10"/>
          <a:stretch>
            <a:fillRect/>
          </a:stretch>
        </p:blipFill>
        <p:spPr>
          <a:xfrm>
            <a:off x="3540550" y="3871781"/>
            <a:ext cx="552527" cy="419158"/>
          </a:xfrm>
          <a:prstGeom prst="rect">
            <a:avLst/>
          </a:prstGeom>
        </p:spPr>
      </p:pic>
    </p:spTree>
    <p:extLst>
      <p:ext uri="{BB962C8B-B14F-4D97-AF65-F5344CB8AC3E}">
        <p14:creationId xmlns:p14="http://schemas.microsoft.com/office/powerpoint/2010/main" val="421376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C068-0A4B-499E-82F6-BA11771D639B}"/>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8AC5C049-A82A-4B38-8760-C032B569C1AB}"/>
              </a:ext>
            </a:extLst>
          </p:cNvPr>
          <p:cNvSpPr>
            <a:spLocks noGrp="1"/>
          </p:cNvSpPr>
          <p:nvPr>
            <p:ph idx="1"/>
          </p:nvPr>
        </p:nvSpPr>
        <p:spPr/>
        <p:txBody>
          <a:bodyPr/>
          <a:lstStyle>
            <a:lvl1pPr marL="228600" indent="-228600">
              <a:buFontTx/>
              <a:buBlip>
                <a:blip r:embed="rId2">
                  <a:extLst>
                    <a:ext uri="{96DAC541-7B7A-43D3-8B79-37D633B846F1}">
                      <asvg:svgBlip xmlns:asvg="http://schemas.microsoft.com/office/drawing/2016/SVG/main" r:embed="rId3"/>
                    </a:ext>
                  </a:extLst>
                </a:blip>
              </a:buBlip>
              <a:defRPr/>
            </a:lvl1pPr>
            <a:lvl2pPr marL="685800" indent="-228600">
              <a:buFontTx/>
              <a:buBlip>
                <a:blip r:embed="rId2">
                  <a:extLst>
                    <a:ext uri="{96DAC541-7B7A-43D3-8B79-37D633B846F1}">
                      <asvg:svgBlip xmlns:asvg="http://schemas.microsoft.com/office/drawing/2016/SVG/main" r:embed="rId3"/>
                    </a:ext>
                  </a:extLst>
                </a:blip>
              </a:buBlip>
              <a:defRPr/>
            </a:lvl2pPr>
            <a:lvl3pPr marL="1143000" indent="-228600">
              <a:buFontTx/>
              <a:buBlip>
                <a:blip r:embed="rId2">
                  <a:extLst>
                    <a:ext uri="{96DAC541-7B7A-43D3-8B79-37D633B846F1}">
                      <asvg:svgBlip xmlns:asvg="http://schemas.microsoft.com/office/drawing/2016/SVG/main" r:embed="rId3"/>
                    </a:ext>
                  </a:extLst>
                </a:blip>
              </a:buBlip>
              <a:defRPr/>
            </a:lvl3pPr>
            <a:lvl4pPr marL="1600200" indent="-228600">
              <a:buFontTx/>
              <a:buBlip>
                <a:blip r:embed="rId2">
                  <a:extLst>
                    <a:ext uri="{96DAC541-7B7A-43D3-8B79-37D633B846F1}">
                      <asvg:svgBlip xmlns:asvg="http://schemas.microsoft.com/office/drawing/2016/SVG/main" r:embed="rId3"/>
                    </a:ext>
                  </a:extLst>
                </a:blip>
              </a:buBlip>
              <a:defRPr/>
            </a:lvl4pPr>
            <a:lvl5pPr marL="2057400" indent="-228600">
              <a:buFontTx/>
              <a:buBlip>
                <a:blip r:embed="rId2">
                  <a:extLst>
                    <a:ext uri="{96DAC541-7B7A-43D3-8B79-37D633B846F1}">
                      <asvg:svgBlip xmlns:asvg="http://schemas.microsoft.com/office/drawing/2016/SVG/main" r:embed="rId3"/>
                    </a:ext>
                  </a:extLst>
                </a:blip>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4" name="Date Placeholder 3">
            <a:extLst>
              <a:ext uri="{FF2B5EF4-FFF2-40B4-BE49-F238E27FC236}">
                <a16:creationId xmlns:a16="http://schemas.microsoft.com/office/drawing/2014/main" id="{E918697F-A449-426E-8FA5-8360946EF54C}"/>
              </a:ext>
            </a:extLst>
          </p:cNvPr>
          <p:cNvSpPr>
            <a:spLocks noGrp="1"/>
          </p:cNvSpPr>
          <p:nvPr>
            <p:ph type="dt" sz="half" idx="10"/>
          </p:nvPr>
        </p:nvSpPr>
        <p:spPr/>
        <p:txBody>
          <a:bodyPr/>
          <a:lstStyle/>
          <a:p>
            <a:fld id="{FCE9E097-3E9A-4D7F-BA01-459243EC3021}" type="datetimeFigureOut">
              <a:rPr lang="da-DK" smtClean="0"/>
              <a:t>28-01-2025</a:t>
            </a:fld>
            <a:endParaRPr lang="da-DK" dirty="0"/>
          </a:p>
        </p:txBody>
      </p:sp>
      <p:sp>
        <p:nvSpPr>
          <p:cNvPr id="5" name="Footer Placeholder 4">
            <a:extLst>
              <a:ext uri="{FF2B5EF4-FFF2-40B4-BE49-F238E27FC236}">
                <a16:creationId xmlns:a16="http://schemas.microsoft.com/office/drawing/2014/main" id="{6307BF1F-C0EE-49EF-BBE7-331C472A197B}"/>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4EC40481-8CBA-4323-9DCD-F95E9880FA46}"/>
              </a:ext>
            </a:extLst>
          </p:cNvPr>
          <p:cNvSpPr>
            <a:spLocks noGrp="1"/>
          </p:cNvSpPr>
          <p:nvPr>
            <p:ph type="sldNum" sz="quarter" idx="12"/>
          </p:nvPr>
        </p:nvSpPr>
        <p:spPr>
          <a:xfrm>
            <a:off x="8610600" y="6356350"/>
            <a:ext cx="1472738" cy="365125"/>
          </a:xfrm>
        </p:spPr>
        <p:txBody>
          <a:bodyPr/>
          <a:lstStyle/>
          <a:p>
            <a:fld id="{EDC0587E-A000-4DC1-8280-1642D02508FD}" type="slidenum">
              <a:rPr lang="da-DK" smtClean="0"/>
              <a:t>‹N°›</a:t>
            </a:fld>
            <a:endParaRPr lang="da-DK" dirty="0"/>
          </a:p>
        </p:txBody>
      </p:sp>
    </p:spTree>
    <p:extLst>
      <p:ext uri="{BB962C8B-B14F-4D97-AF65-F5344CB8AC3E}">
        <p14:creationId xmlns:p14="http://schemas.microsoft.com/office/powerpoint/2010/main" val="2506569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2398A-5C18-4393-A0C3-D6DEB26CA162}"/>
              </a:ext>
            </a:extLst>
          </p:cNvPr>
          <p:cNvSpPr>
            <a:spLocks noGrp="1"/>
          </p:cNvSpPr>
          <p:nvPr>
            <p:ph type="title"/>
          </p:nvPr>
        </p:nvSpPr>
        <p:spPr>
          <a:xfrm>
            <a:off x="831850" y="1709738"/>
            <a:ext cx="10515600" cy="2852737"/>
          </a:xfrm>
        </p:spPr>
        <p:txBody>
          <a:bodyPr anchor="b">
            <a:normAutofit/>
          </a:bodyPr>
          <a:lstStyle>
            <a:lvl1pPr>
              <a:defRPr sz="4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DB975DBB-9F90-4CC9-9FF1-7B2EB0E314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B28F58-6C0C-4A99-9770-2B4E1C27F556}"/>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5" name="Footer Placeholder 4">
            <a:extLst>
              <a:ext uri="{FF2B5EF4-FFF2-40B4-BE49-F238E27FC236}">
                <a16:creationId xmlns:a16="http://schemas.microsoft.com/office/drawing/2014/main" id="{EACCFB9D-61B3-45B2-9A69-F1D3F59F125C}"/>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6B6C2B0E-DDAA-46B2-ACED-DD1FE11E4558}"/>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3926884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6A7C1-FAD3-4D58-A750-8908F96EABFB}"/>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3B923488-1A58-42E1-8222-3FEF885F23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1A62FE5A-70B3-48BA-BD22-EAC1FBB94B1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24F29F5D-70F8-42EA-AFFB-38A04DB007B6}"/>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6" name="Footer Placeholder 5">
            <a:extLst>
              <a:ext uri="{FF2B5EF4-FFF2-40B4-BE49-F238E27FC236}">
                <a16:creationId xmlns:a16="http://schemas.microsoft.com/office/drawing/2014/main" id="{7420C5FE-29A6-4368-9FD5-9173AEBCF17A}"/>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1F8EA32-49C1-4B56-9CEE-71A1AF4F5464}"/>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1546461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783C-28F2-43C5-B8BD-55CF434D3450}"/>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76CBEEDB-ABAA-44E1-B4B5-A6BC82BC62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D709DB-0686-42FF-BF49-46BEF93A73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6C8FD9F2-ED0B-46BA-BD64-50CF60C23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215770-9490-4568-93B8-4716D17683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A1CC4303-3CE2-47A8-B0CD-7319447E17C0}"/>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8" name="Footer Placeholder 7">
            <a:extLst>
              <a:ext uri="{FF2B5EF4-FFF2-40B4-BE49-F238E27FC236}">
                <a16:creationId xmlns:a16="http://schemas.microsoft.com/office/drawing/2014/main" id="{245D90A1-93EB-44FF-8E07-33067B90D4CF}"/>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C0FA44A5-D9FA-4D72-9038-E23E06B94ED7}"/>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4151103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DE8B-01A3-4646-9020-36E6CC6321A5}"/>
              </a:ext>
            </a:extLst>
          </p:cNvPr>
          <p:cNvSpPr>
            <a:spLocks noGrp="1"/>
          </p:cNvSpPr>
          <p:nvPr>
            <p:ph type="title"/>
          </p:nvPr>
        </p:nvSpPr>
        <p:spPr/>
        <p:txBody>
          <a:bodyPr>
            <a:normAutofit/>
          </a:bodyPr>
          <a:lstStyle>
            <a:lvl1pPr>
              <a:defRPr sz="3200"/>
            </a:lvl1pPr>
          </a:lstStyle>
          <a:p>
            <a:r>
              <a:rPr lang="en-US" dirty="0"/>
              <a:t>Click to edit Master title style</a:t>
            </a:r>
            <a:endParaRPr lang="da-DK" dirty="0"/>
          </a:p>
        </p:txBody>
      </p:sp>
      <p:sp>
        <p:nvSpPr>
          <p:cNvPr id="3" name="Date Placeholder 2">
            <a:extLst>
              <a:ext uri="{FF2B5EF4-FFF2-40B4-BE49-F238E27FC236}">
                <a16:creationId xmlns:a16="http://schemas.microsoft.com/office/drawing/2014/main" id="{82FFF80B-41E4-43E3-874B-AA804CED4270}"/>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4" name="Footer Placeholder 3">
            <a:extLst>
              <a:ext uri="{FF2B5EF4-FFF2-40B4-BE49-F238E27FC236}">
                <a16:creationId xmlns:a16="http://schemas.microsoft.com/office/drawing/2014/main" id="{E3C000B9-1D4F-4E16-A43E-E64A941B63ED}"/>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BD277854-B2F8-45FA-8468-84BFEFAE73DC}"/>
              </a:ext>
            </a:extLst>
          </p:cNvPr>
          <p:cNvSpPr>
            <a:spLocks noGrp="1"/>
          </p:cNvSpPr>
          <p:nvPr>
            <p:ph type="sldNum" sz="quarter" idx="12"/>
          </p:nvPr>
        </p:nvSpPr>
        <p:spPr>
          <a:xfrm>
            <a:off x="8610600" y="6356350"/>
            <a:ext cx="1464425" cy="365125"/>
          </a:xfrm>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356936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1A919A-4F87-42F0-9409-13CB4D35642C}"/>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3" name="Footer Placeholder 2">
            <a:extLst>
              <a:ext uri="{FF2B5EF4-FFF2-40B4-BE49-F238E27FC236}">
                <a16:creationId xmlns:a16="http://schemas.microsoft.com/office/drawing/2014/main" id="{EC895270-07D5-4E34-89B8-01BDA82B5788}"/>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07662869-3BF6-42E8-8B29-4AD0AD0D68A5}"/>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1826496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32EC1-BAA1-4314-8EDD-03C4715306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A5195F91-75E8-4E51-BBC5-AA85E9C48F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42F7963B-675C-41AE-BFD3-A68D64F1D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C33D0C-2698-4E9E-90AB-29E6C5F12A82}"/>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6" name="Footer Placeholder 5">
            <a:extLst>
              <a:ext uri="{FF2B5EF4-FFF2-40B4-BE49-F238E27FC236}">
                <a16:creationId xmlns:a16="http://schemas.microsoft.com/office/drawing/2014/main" id="{A3A63511-D0AC-4731-80D2-1891D50DC506}"/>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6454812-1FE1-49BA-B729-53C30E55DB69}"/>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37924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46269-2CEE-42E7-A363-CAAEF405D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536C717B-587C-438F-83E4-CAB93073E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258ECD68-5A04-480E-A00F-DBCAE8AE73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3562A5-0696-4EA7-ADA8-C7AC4433457B}"/>
              </a:ext>
            </a:extLst>
          </p:cNvPr>
          <p:cNvSpPr>
            <a:spLocks noGrp="1"/>
          </p:cNvSpPr>
          <p:nvPr>
            <p:ph type="dt" sz="half" idx="10"/>
          </p:nvPr>
        </p:nvSpPr>
        <p:spPr/>
        <p:txBody>
          <a:bodyPr/>
          <a:lstStyle/>
          <a:p>
            <a:fld id="{FCE9E097-3E9A-4D7F-BA01-459243EC3021}" type="datetimeFigureOut">
              <a:rPr lang="da-DK" smtClean="0"/>
              <a:t>28-01-2025</a:t>
            </a:fld>
            <a:endParaRPr lang="da-DK"/>
          </a:p>
        </p:txBody>
      </p:sp>
      <p:sp>
        <p:nvSpPr>
          <p:cNvPr id="6" name="Footer Placeholder 5">
            <a:extLst>
              <a:ext uri="{FF2B5EF4-FFF2-40B4-BE49-F238E27FC236}">
                <a16:creationId xmlns:a16="http://schemas.microsoft.com/office/drawing/2014/main" id="{94646336-DF19-42C7-BB6A-0DC603707A52}"/>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D7CF2339-2E43-4937-BC44-389BCAF5C2F5}"/>
              </a:ext>
            </a:extLst>
          </p:cNvPr>
          <p:cNvSpPr>
            <a:spLocks noGrp="1"/>
          </p:cNvSpPr>
          <p:nvPr>
            <p:ph type="sldNum" sz="quarter" idx="12"/>
          </p:nvPr>
        </p:nvSpPr>
        <p:spPr/>
        <p:txBody>
          <a:bodyPr/>
          <a:lstStyle/>
          <a:p>
            <a:fld id="{EDC0587E-A000-4DC1-8280-1642D02508FD}" type="slidenum">
              <a:rPr lang="da-DK" smtClean="0"/>
              <a:t>‹N°›</a:t>
            </a:fld>
            <a:endParaRPr lang="da-DK"/>
          </a:p>
        </p:txBody>
      </p:sp>
    </p:spTree>
    <p:extLst>
      <p:ext uri="{BB962C8B-B14F-4D97-AF65-F5344CB8AC3E}">
        <p14:creationId xmlns:p14="http://schemas.microsoft.com/office/powerpoint/2010/main" val="28602314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6.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88BC3C-945A-4BFE-8DAE-D55D778D11F8}"/>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CF7A8EE-1BD5-4E11-BFF8-755A95A708DC}"/>
              </a:ext>
            </a:extLst>
          </p:cNvPr>
          <p:cNvSpPr>
            <a:spLocks noGrp="1"/>
          </p:cNvSpPr>
          <p:nvPr>
            <p:ph type="title"/>
          </p:nvPr>
        </p:nvSpPr>
        <p:spPr>
          <a:xfrm>
            <a:off x="838200" y="365126"/>
            <a:ext cx="9162011" cy="1156104"/>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3037BB15-83CE-4D34-8D9A-BEF0F280B1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0ED55186-2D69-4E18-90FB-2EFE4A8B5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9E097-3E9A-4D7F-BA01-459243EC3021}" type="datetimeFigureOut">
              <a:rPr lang="da-DK" smtClean="0"/>
              <a:t>28-01-2025</a:t>
            </a:fld>
            <a:endParaRPr lang="da-DK" dirty="0"/>
          </a:p>
        </p:txBody>
      </p:sp>
      <p:sp>
        <p:nvSpPr>
          <p:cNvPr id="5" name="Footer Placeholder 4">
            <a:extLst>
              <a:ext uri="{FF2B5EF4-FFF2-40B4-BE49-F238E27FC236}">
                <a16:creationId xmlns:a16="http://schemas.microsoft.com/office/drawing/2014/main" id="{EDB12537-38DF-42A6-B8FD-3A2866CAE4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50222EDD-6734-4582-A908-90901D411AAA}"/>
              </a:ext>
            </a:extLst>
          </p:cNvPr>
          <p:cNvSpPr>
            <a:spLocks noGrp="1"/>
          </p:cNvSpPr>
          <p:nvPr>
            <p:ph type="sldNum" sz="quarter" idx="4"/>
          </p:nvPr>
        </p:nvSpPr>
        <p:spPr>
          <a:xfrm>
            <a:off x="8610600" y="6356350"/>
            <a:ext cx="14561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0587E-A000-4DC1-8280-1642D02508FD}" type="slidenum">
              <a:rPr lang="da-DK" smtClean="0"/>
              <a:t>‹N°›</a:t>
            </a:fld>
            <a:endParaRPr lang="da-DK"/>
          </a:p>
        </p:txBody>
      </p:sp>
      <p:pic>
        <p:nvPicPr>
          <p:cNvPr id="10" name="Picture 9">
            <a:extLst>
              <a:ext uri="{FF2B5EF4-FFF2-40B4-BE49-F238E27FC236}">
                <a16:creationId xmlns:a16="http://schemas.microsoft.com/office/drawing/2014/main" id="{D19F22A2-A182-47F2-B559-689292863D9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0066712" y="365125"/>
            <a:ext cx="1767840" cy="598511"/>
          </a:xfrm>
          <a:prstGeom prst="rect">
            <a:avLst/>
          </a:prstGeom>
        </p:spPr>
      </p:pic>
      <p:pic>
        <p:nvPicPr>
          <p:cNvPr id="12" name="Picture 11">
            <a:extLst>
              <a:ext uri="{FF2B5EF4-FFF2-40B4-BE49-F238E27FC236}">
                <a16:creationId xmlns:a16="http://schemas.microsoft.com/office/drawing/2014/main" id="{F6E3268C-314C-448B-87B4-BE4C5185B2CD}"/>
              </a:ext>
            </a:extLst>
          </p:cNvPr>
          <p:cNvPicPr>
            <a:picLocks noChangeAspect="1"/>
          </p:cNvPicPr>
          <p:nvPr userDrawn="1"/>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0072372" y="6311900"/>
            <a:ext cx="1762180" cy="306466"/>
          </a:xfrm>
          <a:prstGeom prst="rect">
            <a:avLst/>
          </a:prstGeom>
        </p:spPr>
      </p:pic>
    </p:spTree>
    <p:extLst>
      <p:ext uri="{BB962C8B-B14F-4D97-AF65-F5344CB8AC3E}">
        <p14:creationId xmlns:p14="http://schemas.microsoft.com/office/powerpoint/2010/main" val="3214643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600" b="1" kern="1200">
          <a:solidFill>
            <a:srgbClr val="482714"/>
          </a:solidFill>
          <a:latin typeface="+mn-lt"/>
          <a:ea typeface="+mj-ea"/>
          <a:cs typeface="+mj-cs"/>
        </a:defRPr>
      </a:lvl1pPr>
    </p:titleStyle>
    <p:bodyStyle>
      <a:lvl1pPr marL="228600" indent="-228600" algn="l" defTabSz="914400" rtl="0" eaLnBrk="1" latinLnBrk="0" hangingPunct="1">
        <a:lnSpc>
          <a:spcPct val="90000"/>
        </a:lnSpc>
        <a:spcBef>
          <a:spcPts val="1000"/>
        </a:spcBef>
        <a:buFontTx/>
        <a:buBlip>
          <a:blip r:embed="rId18">
            <a:extLst>
              <a:ext uri="{96DAC541-7B7A-43D3-8B79-37D633B846F1}">
                <asvg:svgBlip xmlns:asvg="http://schemas.microsoft.com/office/drawing/2016/SVG/main" r:embed="rId19"/>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18">
            <a:extLst>
              <a:ext uri="{96DAC541-7B7A-43D3-8B79-37D633B846F1}">
                <asvg:svgBlip xmlns:asvg="http://schemas.microsoft.com/office/drawing/2016/SVG/main" r:embed="rId19"/>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jpeg"/><Relationship Id="rId12" Type="http://schemas.openxmlformats.org/officeDocument/2006/relationships/image" Target="../media/image59.jpeg"/><Relationship Id="rId17" Type="http://schemas.microsoft.com/office/2007/relationships/hdphoto" Target="../media/hdphoto1.wdp"/><Relationship Id="rId2" Type="http://schemas.openxmlformats.org/officeDocument/2006/relationships/image" Target="../media/image49.jpeg"/><Relationship Id="rId16"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72.jpeg"/><Relationship Id="rId9" Type="http://schemas.openxmlformats.org/officeDocument/2006/relationships/image" Target="../media/image7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www.ragt.fr/" TargetMode="Externa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EE9046-1C69-4DEC-B396-FEC6275F2CA0}"/>
              </a:ext>
            </a:extLst>
          </p:cNvPr>
          <p:cNvSpPr>
            <a:spLocks noGrp="1"/>
          </p:cNvSpPr>
          <p:nvPr>
            <p:ph type="ctrTitle"/>
          </p:nvPr>
        </p:nvSpPr>
        <p:spPr>
          <a:xfrm>
            <a:off x="4276894" y="3322040"/>
            <a:ext cx="6553200" cy="891186"/>
          </a:xfr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r>
              <a:rPr lang="fr-FR" sz="3200" dirty="0">
                <a:effectLst/>
                <a:latin typeface="Calibri" panose="020F0502020204030204" pitchFamily="34" charset="0"/>
                <a:ea typeface="Times New Roman" panose="02020603050405020304" pitchFamily="18" charset="0"/>
              </a:rPr>
              <a:t>Problématique et enjeux du conditionnement de la biomasse</a:t>
            </a:r>
            <a:endParaRPr lang="da-DK" sz="3200" dirty="0">
              <a:solidFill>
                <a:schemeClr val="accent2">
                  <a:lumMod val="75000"/>
                </a:schemeClr>
              </a:solidFill>
              <a:ea typeface="+mn-ea"/>
              <a:cs typeface="+mn-cs"/>
            </a:endParaRPr>
          </a:p>
        </p:txBody>
      </p:sp>
      <p:sp>
        <p:nvSpPr>
          <p:cNvPr id="3" name="Undertitel 2">
            <a:extLst>
              <a:ext uri="{FF2B5EF4-FFF2-40B4-BE49-F238E27FC236}">
                <a16:creationId xmlns:a16="http://schemas.microsoft.com/office/drawing/2014/main" id="{E4721A70-2AD2-4AC0-8C58-49B3E4009A6A}"/>
              </a:ext>
            </a:extLst>
          </p:cNvPr>
          <p:cNvSpPr>
            <a:spLocks noGrp="1"/>
          </p:cNvSpPr>
          <p:nvPr>
            <p:ph type="subTitle" idx="1"/>
          </p:nvPr>
        </p:nvSpPr>
        <p:spPr>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2500" lnSpcReduction="10000"/>
          </a:bodyPr>
          <a:lstStyle/>
          <a:p>
            <a:r>
              <a:rPr lang="da-DK" dirty="0"/>
              <a:t>Matthieu Campargue</a:t>
            </a:r>
          </a:p>
          <a:p>
            <a:r>
              <a:rPr lang="da-DK" dirty="0"/>
              <a:t>RAGT Energie</a:t>
            </a:r>
          </a:p>
          <a:p>
            <a:r>
              <a:rPr lang="da-DK" dirty="0"/>
              <a:t>B4A Final Conference/BLP 2025, </a:t>
            </a:r>
          </a:p>
          <a:p>
            <a:r>
              <a:rPr lang="da-DK" dirty="0"/>
              <a:t>28-30 </a:t>
            </a:r>
            <a:r>
              <a:rPr lang="da-DK" dirty="0" err="1"/>
              <a:t>January</a:t>
            </a:r>
            <a:r>
              <a:rPr lang="da-DK" dirty="0"/>
              <a:t>, Montpellier</a:t>
            </a:r>
          </a:p>
        </p:txBody>
      </p:sp>
      <p:pic>
        <p:nvPicPr>
          <p:cNvPr id="5" name="Billede 4">
            <a:extLst>
              <a:ext uri="{FF2B5EF4-FFF2-40B4-BE49-F238E27FC236}">
                <a16:creationId xmlns:a16="http://schemas.microsoft.com/office/drawing/2014/main" id="{4C0619DB-8FC5-01D7-C41C-CD9981E85267}"/>
              </a:ext>
            </a:extLst>
          </p:cNvPr>
          <p:cNvPicPr>
            <a:picLocks noChangeAspect="1"/>
          </p:cNvPicPr>
          <p:nvPr/>
        </p:nvPicPr>
        <p:blipFill>
          <a:blip r:embed="rId2"/>
          <a:stretch>
            <a:fillRect/>
          </a:stretch>
        </p:blipFill>
        <p:spPr>
          <a:xfrm>
            <a:off x="0" y="-107431"/>
            <a:ext cx="7431265" cy="803105"/>
          </a:xfrm>
          <a:prstGeom prst="rect">
            <a:avLst/>
          </a:prstGeom>
        </p:spPr>
      </p:pic>
      <p:pic>
        <p:nvPicPr>
          <p:cNvPr id="7" name="Billede 6">
            <a:extLst>
              <a:ext uri="{FF2B5EF4-FFF2-40B4-BE49-F238E27FC236}">
                <a16:creationId xmlns:a16="http://schemas.microsoft.com/office/drawing/2014/main" id="{CF240E57-55B0-7EA0-1E45-39F893AD524A}"/>
              </a:ext>
            </a:extLst>
          </p:cNvPr>
          <p:cNvPicPr>
            <a:picLocks noChangeAspect="1"/>
          </p:cNvPicPr>
          <p:nvPr/>
        </p:nvPicPr>
        <p:blipFill>
          <a:blip r:embed="rId3"/>
          <a:stretch>
            <a:fillRect/>
          </a:stretch>
        </p:blipFill>
        <p:spPr>
          <a:xfrm>
            <a:off x="189187" y="5812492"/>
            <a:ext cx="2722852" cy="1199084"/>
          </a:xfrm>
          <a:prstGeom prst="rect">
            <a:avLst/>
          </a:prstGeom>
        </p:spPr>
      </p:pic>
    </p:spTree>
    <p:extLst>
      <p:ext uri="{BB962C8B-B14F-4D97-AF65-F5344CB8AC3E}">
        <p14:creationId xmlns:p14="http://schemas.microsoft.com/office/powerpoint/2010/main" val="4285935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39194C-BA38-F556-861F-6FF7E507D6F8}"/>
              </a:ext>
            </a:extLst>
          </p:cNvPr>
          <p:cNvSpPr>
            <a:spLocks noGrp="1"/>
          </p:cNvSpPr>
          <p:nvPr>
            <p:ph type="title"/>
          </p:nvPr>
        </p:nvSpPr>
        <p:spPr>
          <a:xfrm>
            <a:off x="0" y="-74069"/>
            <a:ext cx="9912662" cy="1156104"/>
          </a:xfrm>
        </p:spPr>
        <p:txBody>
          <a:bodyPr/>
          <a:lstStyle/>
          <a:p>
            <a:r>
              <a:rPr lang="fr-FR" dirty="0"/>
              <a:t>La densification, au cœur d’une chaîne de procédés</a:t>
            </a:r>
          </a:p>
        </p:txBody>
      </p:sp>
      <p:sp>
        <p:nvSpPr>
          <p:cNvPr id="4" name="Rectangle : coins arrondis 3">
            <a:extLst>
              <a:ext uri="{FF2B5EF4-FFF2-40B4-BE49-F238E27FC236}">
                <a16:creationId xmlns:a16="http://schemas.microsoft.com/office/drawing/2014/main" id="{DB9884A6-87A0-FB8B-894F-77C3AECD7C29}"/>
              </a:ext>
            </a:extLst>
          </p:cNvPr>
          <p:cNvSpPr/>
          <p:nvPr/>
        </p:nvSpPr>
        <p:spPr>
          <a:xfrm>
            <a:off x="1865077" y="2288242"/>
            <a:ext cx="1169330" cy="792716"/>
          </a:xfrm>
          <a:prstGeom prst="roundRect">
            <a:avLst/>
          </a:prstGeom>
          <a:solidFill>
            <a:schemeClr val="accent6"/>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Broyeur humide</a:t>
            </a:r>
          </a:p>
        </p:txBody>
      </p:sp>
      <p:sp>
        <p:nvSpPr>
          <p:cNvPr id="5" name="Rectangle : coins arrondis 4">
            <a:extLst>
              <a:ext uri="{FF2B5EF4-FFF2-40B4-BE49-F238E27FC236}">
                <a16:creationId xmlns:a16="http://schemas.microsoft.com/office/drawing/2014/main" id="{E3420C22-4B5E-C437-14B4-1E4A85666D30}"/>
              </a:ext>
            </a:extLst>
          </p:cNvPr>
          <p:cNvSpPr/>
          <p:nvPr/>
        </p:nvSpPr>
        <p:spPr>
          <a:xfrm>
            <a:off x="3338442" y="2288242"/>
            <a:ext cx="1169330" cy="792716"/>
          </a:xfrm>
          <a:prstGeom prst="roundRect">
            <a:avLst/>
          </a:prstGeom>
          <a:solidFill>
            <a:schemeClr val="accent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Sécheur</a:t>
            </a:r>
          </a:p>
        </p:txBody>
      </p:sp>
      <p:sp>
        <p:nvSpPr>
          <p:cNvPr id="6" name="Rectangle : coins arrondis 5">
            <a:extLst>
              <a:ext uri="{FF2B5EF4-FFF2-40B4-BE49-F238E27FC236}">
                <a16:creationId xmlns:a16="http://schemas.microsoft.com/office/drawing/2014/main" id="{6D50F57D-EE45-E3EA-FF02-BCCA23C28E6D}"/>
              </a:ext>
            </a:extLst>
          </p:cNvPr>
          <p:cNvSpPr/>
          <p:nvPr/>
        </p:nvSpPr>
        <p:spPr>
          <a:xfrm>
            <a:off x="4811807" y="2292875"/>
            <a:ext cx="1169330" cy="792716"/>
          </a:xfrm>
          <a:prstGeom prst="roundRect">
            <a:avLst/>
          </a:prstGeom>
          <a:solidFill>
            <a:schemeClr val="accent6"/>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Affineur</a:t>
            </a:r>
          </a:p>
        </p:txBody>
      </p:sp>
      <p:sp>
        <p:nvSpPr>
          <p:cNvPr id="7" name="Rectangle : coins arrondis 6">
            <a:extLst>
              <a:ext uri="{FF2B5EF4-FFF2-40B4-BE49-F238E27FC236}">
                <a16:creationId xmlns:a16="http://schemas.microsoft.com/office/drawing/2014/main" id="{9C8FFA54-DC9D-B03C-DCBF-E992DF6FFF29}"/>
              </a:ext>
            </a:extLst>
          </p:cNvPr>
          <p:cNvSpPr/>
          <p:nvPr/>
        </p:nvSpPr>
        <p:spPr>
          <a:xfrm>
            <a:off x="6285172" y="2301153"/>
            <a:ext cx="1169330" cy="792716"/>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Mélangeur</a:t>
            </a:r>
          </a:p>
        </p:txBody>
      </p:sp>
      <p:sp>
        <p:nvSpPr>
          <p:cNvPr id="8" name="Rectangle : coins arrondis 7">
            <a:extLst>
              <a:ext uri="{FF2B5EF4-FFF2-40B4-BE49-F238E27FC236}">
                <a16:creationId xmlns:a16="http://schemas.microsoft.com/office/drawing/2014/main" id="{9AC46132-2A76-22AC-5ED7-C16C52C9AD46}"/>
              </a:ext>
            </a:extLst>
          </p:cNvPr>
          <p:cNvSpPr/>
          <p:nvPr/>
        </p:nvSpPr>
        <p:spPr>
          <a:xfrm>
            <a:off x="7737674" y="2301153"/>
            <a:ext cx="1338320" cy="792716"/>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dirty="0"/>
              <a:t>Densification</a:t>
            </a:r>
          </a:p>
        </p:txBody>
      </p:sp>
      <p:sp>
        <p:nvSpPr>
          <p:cNvPr id="9" name="Rectangle : coins arrondis 8">
            <a:extLst>
              <a:ext uri="{FF2B5EF4-FFF2-40B4-BE49-F238E27FC236}">
                <a16:creationId xmlns:a16="http://schemas.microsoft.com/office/drawing/2014/main" id="{5261E789-E6EE-5C44-3496-D674380FB869}"/>
              </a:ext>
            </a:extLst>
          </p:cNvPr>
          <p:cNvSpPr/>
          <p:nvPr/>
        </p:nvSpPr>
        <p:spPr>
          <a:xfrm>
            <a:off x="9231900" y="2297573"/>
            <a:ext cx="1169330" cy="792716"/>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Refroidisseur &amp; tamiseur</a:t>
            </a:r>
          </a:p>
        </p:txBody>
      </p:sp>
      <p:sp>
        <p:nvSpPr>
          <p:cNvPr id="10" name="Rectangle : coins arrondis 9">
            <a:extLst>
              <a:ext uri="{FF2B5EF4-FFF2-40B4-BE49-F238E27FC236}">
                <a16:creationId xmlns:a16="http://schemas.microsoft.com/office/drawing/2014/main" id="{9E86E6A9-5E5B-9F6C-A5FB-C0626A75BB6A}"/>
              </a:ext>
            </a:extLst>
          </p:cNvPr>
          <p:cNvSpPr/>
          <p:nvPr/>
        </p:nvSpPr>
        <p:spPr>
          <a:xfrm>
            <a:off x="3355589" y="4168768"/>
            <a:ext cx="1169330" cy="792716"/>
          </a:xfrm>
          <a:prstGeom prst="round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Equipement de production de chaleur</a:t>
            </a:r>
          </a:p>
        </p:txBody>
      </p:sp>
      <p:sp>
        <p:nvSpPr>
          <p:cNvPr id="11" name="Rectangle : coins arrondis 10">
            <a:extLst>
              <a:ext uri="{FF2B5EF4-FFF2-40B4-BE49-F238E27FC236}">
                <a16:creationId xmlns:a16="http://schemas.microsoft.com/office/drawing/2014/main" id="{E1D8D709-83D9-D3DA-2138-6E84ABB70216}"/>
              </a:ext>
            </a:extLst>
          </p:cNvPr>
          <p:cNvSpPr/>
          <p:nvPr/>
        </p:nvSpPr>
        <p:spPr>
          <a:xfrm>
            <a:off x="9231902" y="3419555"/>
            <a:ext cx="1169330" cy="792716"/>
          </a:xfrm>
          <a:prstGeom prst="round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t>Ligne ensachage &amp; palettisation</a:t>
            </a:r>
          </a:p>
        </p:txBody>
      </p:sp>
      <p:sp>
        <p:nvSpPr>
          <p:cNvPr id="12" name="Rectangle : coins arrondis 11">
            <a:extLst>
              <a:ext uri="{FF2B5EF4-FFF2-40B4-BE49-F238E27FC236}">
                <a16:creationId xmlns:a16="http://schemas.microsoft.com/office/drawing/2014/main" id="{3F5EC0A8-4338-1D1C-709B-204D6E610342}"/>
              </a:ext>
            </a:extLst>
          </p:cNvPr>
          <p:cNvSpPr/>
          <p:nvPr/>
        </p:nvSpPr>
        <p:spPr>
          <a:xfrm>
            <a:off x="10713043" y="2297573"/>
            <a:ext cx="1169330" cy="792716"/>
          </a:xfrm>
          <a:prstGeom prst="round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Stockage en silo</a:t>
            </a:r>
          </a:p>
        </p:txBody>
      </p:sp>
      <p:sp>
        <p:nvSpPr>
          <p:cNvPr id="13" name="Rectangle : coins arrondis 12">
            <a:extLst>
              <a:ext uri="{FF2B5EF4-FFF2-40B4-BE49-F238E27FC236}">
                <a16:creationId xmlns:a16="http://schemas.microsoft.com/office/drawing/2014/main" id="{C851D5C9-0AF6-2643-DC5F-FC2EF1C477FA}"/>
              </a:ext>
            </a:extLst>
          </p:cNvPr>
          <p:cNvSpPr/>
          <p:nvPr/>
        </p:nvSpPr>
        <p:spPr>
          <a:xfrm>
            <a:off x="10705267" y="3419555"/>
            <a:ext cx="1169330" cy="792716"/>
          </a:xfrm>
          <a:prstGeom prst="round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Stockage en sacs sur palettes</a:t>
            </a:r>
          </a:p>
        </p:txBody>
      </p:sp>
      <p:sp>
        <p:nvSpPr>
          <p:cNvPr id="14" name="Rectangle : coins arrondis 13">
            <a:extLst>
              <a:ext uri="{FF2B5EF4-FFF2-40B4-BE49-F238E27FC236}">
                <a16:creationId xmlns:a16="http://schemas.microsoft.com/office/drawing/2014/main" id="{3F59AC99-6496-1C50-4F11-2C64A1ACBE0D}"/>
              </a:ext>
            </a:extLst>
          </p:cNvPr>
          <p:cNvSpPr/>
          <p:nvPr/>
        </p:nvSpPr>
        <p:spPr>
          <a:xfrm>
            <a:off x="10713043" y="1172181"/>
            <a:ext cx="1169330" cy="792716"/>
          </a:xfrm>
          <a:prstGeom prst="round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Stockage en vrac</a:t>
            </a:r>
          </a:p>
        </p:txBody>
      </p:sp>
      <p:sp>
        <p:nvSpPr>
          <p:cNvPr id="15" name="ZoneTexte 14">
            <a:extLst>
              <a:ext uri="{FF2B5EF4-FFF2-40B4-BE49-F238E27FC236}">
                <a16:creationId xmlns:a16="http://schemas.microsoft.com/office/drawing/2014/main" id="{383F1457-1F21-4107-84EC-9B21BC6F1373}"/>
              </a:ext>
            </a:extLst>
          </p:cNvPr>
          <p:cNvSpPr txBox="1"/>
          <p:nvPr/>
        </p:nvSpPr>
        <p:spPr>
          <a:xfrm>
            <a:off x="438865" y="4210765"/>
            <a:ext cx="1066800" cy="292388"/>
          </a:xfrm>
          <a:prstGeom prst="rect">
            <a:avLst/>
          </a:prstGeom>
          <a:noFill/>
        </p:spPr>
        <p:txBody>
          <a:bodyPr wrap="square" rtlCol="0">
            <a:spAutoFit/>
          </a:bodyPr>
          <a:lstStyle/>
          <a:p>
            <a:pPr algn="ctr"/>
            <a:r>
              <a:rPr lang="fr-FR" sz="1300"/>
              <a:t>Rondins</a:t>
            </a:r>
          </a:p>
        </p:txBody>
      </p:sp>
      <p:sp>
        <p:nvSpPr>
          <p:cNvPr id="16" name="ZoneTexte 15">
            <a:extLst>
              <a:ext uri="{FF2B5EF4-FFF2-40B4-BE49-F238E27FC236}">
                <a16:creationId xmlns:a16="http://schemas.microsoft.com/office/drawing/2014/main" id="{897566C8-C13D-FD06-6FB3-CA1BA6490B80}"/>
              </a:ext>
            </a:extLst>
          </p:cNvPr>
          <p:cNvSpPr txBox="1"/>
          <p:nvPr/>
        </p:nvSpPr>
        <p:spPr>
          <a:xfrm>
            <a:off x="3229204" y="5260212"/>
            <a:ext cx="1422100" cy="292388"/>
          </a:xfrm>
          <a:prstGeom prst="rect">
            <a:avLst/>
          </a:prstGeom>
          <a:noFill/>
        </p:spPr>
        <p:txBody>
          <a:bodyPr wrap="square" rtlCol="0">
            <a:spAutoFit/>
          </a:bodyPr>
          <a:lstStyle/>
          <a:p>
            <a:pPr algn="ctr"/>
            <a:r>
              <a:rPr lang="fr-FR" sz="1300" dirty="0"/>
              <a:t>Combustibles</a:t>
            </a:r>
          </a:p>
        </p:txBody>
      </p:sp>
      <p:cxnSp>
        <p:nvCxnSpPr>
          <p:cNvPr id="17" name="Connecteur droit avec flèche 16">
            <a:extLst>
              <a:ext uri="{FF2B5EF4-FFF2-40B4-BE49-F238E27FC236}">
                <a16:creationId xmlns:a16="http://schemas.microsoft.com/office/drawing/2014/main" id="{15DFB4ED-E514-E585-E61A-C7DF6B77F912}"/>
              </a:ext>
            </a:extLst>
          </p:cNvPr>
          <p:cNvCxnSpPr>
            <a:cxnSpLocks/>
            <a:stCxn id="16" idx="0"/>
            <a:endCxn id="10" idx="2"/>
          </p:cNvCxnSpPr>
          <p:nvPr/>
        </p:nvCxnSpPr>
        <p:spPr>
          <a:xfrm flipV="1">
            <a:off x="3940254" y="4961484"/>
            <a:ext cx="0" cy="298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320DD1C7-2983-C45F-70AF-EADC81AE3ECE}"/>
              </a:ext>
            </a:extLst>
          </p:cNvPr>
          <p:cNvCxnSpPr>
            <a:cxnSpLocks/>
            <a:stCxn id="4" idx="3"/>
            <a:endCxn id="5" idx="1"/>
          </p:cNvCxnSpPr>
          <p:nvPr/>
        </p:nvCxnSpPr>
        <p:spPr>
          <a:xfrm>
            <a:off x="3034407" y="2684600"/>
            <a:ext cx="3040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Connecteur droit avec flèche 18">
            <a:extLst>
              <a:ext uri="{FF2B5EF4-FFF2-40B4-BE49-F238E27FC236}">
                <a16:creationId xmlns:a16="http://schemas.microsoft.com/office/drawing/2014/main" id="{F401BB79-B1B9-AB5F-D4E3-1ECB8138179E}"/>
              </a:ext>
            </a:extLst>
          </p:cNvPr>
          <p:cNvCxnSpPr>
            <a:cxnSpLocks/>
            <a:stCxn id="5" idx="3"/>
            <a:endCxn id="6" idx="1"/>
          </p:cNvCxnSpPr>
          <p:nvPr/>
        </p:nvCxnSpPr>
        <p:spPr>
          <a:xfrm>
            <a:off x="4507772" y="2684600"/>
            <a:ext cx="304035" cy="463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Connecteur droit avec flèche 19">
            <a:extLst>
              <a:ext uri="{FF2B5EF4-FFF2-40B4-BE49-F238E27FC236}">
                <a16:creationId xmlns:a16="http://schemas.microsoft.com/office/drawing/2014/main" id="{D2639176-2B3F-8E0A-04D1-2F0C8B0452DA}"/>
              </a:ext>
            </a:extLst>
          </p:cNvPr>
          <p:cNvCxnSpPr>
            <a:cxnSpLocks/>
            <a:stCxn id="6" idx="3"/>
            <a:endCxn id="7" idx="1"/>
          </p:cNvCxnSpPr>
          <p:nvPr/>
        </p:nvCxnSpPr>
        <p:spPr>
          <a:xfrm>
            <a:off x="5981137" y="2689233"/>
            <a:ext cx="304035" cy="827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Connecteur droit avec flèche 20">
            <a:extLst>
              <a:ext uri="{FF2B5EF4-FFF2-40B4-BE49-F238E27FC236}">
                <a16:creationId xmlns:a16="http://schemas.microsoft.com/office/drawing/2014/main" id="{D73C0D67-BC94-834F-41E8-A6DA51EBCC00}"/>
              </a:ext>
            </a:extLst>
          </p:cNvPr>
          <p:cNvCxnSpPr>
            <a:cxnSpLocks/>
            <a:stCxn id="7" idx="3"/>
            <a:endCxn id="8" idx="1"/>
          </p:cNvCxnSpPr>
          <p:nvPr/>
        </p:nvCxnSpPr>
        <p:spPr>
          <a:xfrm>
            <a:off x="7454502" y="2697511"/>
            <a:ext cx="28317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Connecteur droit avec flèche 21">
            <a:extLst>
              <a:ext uri="{FF2B5EF4-FFF2-40B4-BE49-F238E27FC236}">
                <a16:creationId xmlns:a16="http://schemas.microsoft.com/office/drawing/2014/main" id="{44D28304-B8F3-9AEF-9D2D-6B3F5D88FEB6}"/>
              </a:ext>
            </a:extLst>
          </p:cNvPr>
          <p:cNvCxnSpPr>
            <a:cxnSpLocks/>
            <a:stCxn id="8" idx="3"/>
            <a:endCxn id="9" idx="1"/>
          </p:cNvCxnSpPr>
          <p:nvPr/>
        </p:nvCxnSpPr>
        <p:spPr>
          <a:xfrm flipV="1">
            <a:off x="9075994" y="2693931"/>
            <a:ext cx="155906" cy="358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Connecteur droit avec flèche 22">
            <a:extLst>
              <a:ext uri="{FF2B5EF4-FFF2-40B4-BE49-F238E27FC236}">
                <a16:creationId xmlns:a16="http://schemas.microsoft.com/office/drawing/2014/main" id="{2C92F8DD-B0F7-475F-DC8F-7FAB08BD885B}"/>
              </a:ext>
            </a:extLst>
          </p:cNvPr>
          <p:cNvCxnSpPr>
            <a:cxnSpLocks/>
            <a:stCxn id="9" idx="2"/>
            <a:endCxn id="11" idx="0"/>
          </p:cNvCxnSpPr>
          <p:nvPr/>
        </p:nvCxnSpPr>
        <p:spPr>
          <a:xfrm>
            <a:off x="9816565" y="3090289"/>
            <a:ext cx="2" cy="32926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4" name="Picture 2" descr="Rondin De Bois Sur Fond Blanc | Photo Premium">
            <a:extLst>
              <a:ext uri="{FF2B5EF4-FFF2-40B4-BE49-F238E27FC236}">
                <a16:creationId xmlns:a16="http://schemas.microsoft.com/office/drawing/2014/main" id="{7645C362-9E91-75C8-BDE4-DFC629D0BE1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92132" y="3418049"/>
            <a:ext cx="792716" cy="792716"/>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cteur droit avec flèche 24">
            <a:extLst>
              <a:ext uri="{FF2B5EF4-FFF2-40B4-BE49-F238E27FC236}">
                <a16:creationId xmlns:a16="http://schemas.microsoft.com/office/drawing/2014/main" id="{BD44E833-1A04-E8A9-027E-A4187BB84832}"/>
              </a:ext>
            </a:extLst>
          </p:cNvPr>
          <p:cNvCxnSpPr>
            <a:cxnSpLocks/>
            <a:stCxn id="10" idx="0"/>
            <a:endCxn id="5" idx="2"/>
          </p:cNvCxnSpPr>
          <p:nvPr/>
        </p:nvCxnSpPr>
        <p:spPr>
          <a:xfrm flipH="1" flipV="1">
            <a:off x="3923107" y="3080958"/>
            <a:ext cx="17147" cy="10878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6" name="Image 25" descr="feu.png">
            <a:extLst>
              <a:ext uri="{FF2B5EF4-FFF2-40B4-BE49-F238E27FC236}">
                <a16:creationId xmlns:a16="http://schemas.microsoft.com/office/drawing/2014/main" id="{5FD63B29-F522-0246-F933-F677959EB0A3}"/>
              </a:ext>
            </a:extLst>
          </p:cNvPr>
          <p:cNvPicPr>
            <a:picLocks noChangeAspect="1"/>
          </p:cNvPicPr>
          <p:nvPr/>
        </p:nvPicPr>
        <p:blipFill>
          <a:blip r:embed="rId3"/>
          <a:stretch>
            <a:fillRect/>
          </a:stretch>
        </p:blipFill>
        <p:spPr>
          <a:xfrm>
            <a:off x="4570135" y="4297153"/>
            <a:ext cx="434196" cy="535946"/>
          </a:xfrm>
          <a:prstGeom prst="rect">
            <a:avLst/>
          </a:prstGeom>
        </p:spPr>
      </p:pic>
      <p:grpSp>
        <p:nvGrpSpPr>
          <p:cNvPr id="27" name="Groupe 26">
            <a:extLst>
              <a:ext uri="{FF2B5EF4-FFF2-40B4-BE49-F238E27FC236}">
                <a16:creationId xmlns:a16="http://schemas.microsoft.com/office/drawing/2014/main" id="{66F564B8-A1FA-26C4-A131-CF0FA0ADE47C}"/>
              </a:ext>
            </a:extLst>
          </p:cNvPr>
          <p:cNvGrpSpPr/>
          <p:nvPr/>
        </p:nvGrpSpPr>
        <p:grpSpPr>
          <a:xfrm>
            <a:off x="6348519" y="4810446"/>
            <a:ext cx="5462727" cy="875373"/>
            <a:chOff x="5806734" y="5132699"/>
            <a:chExt cx="5802092" cy="875373"/>
          </a:xfrm>
        </p:grpSpPr>
        <p:pic>
          <p:nvPicPr>
            <p:cNvPr id="28" name="Image 4" descr="Une image contenant texte&#10;&#10;Description générée automatiquement">
              <a:extLst>
                <a:ext uri="{FF2B5EF4-FFF2-40B4-BE49-F238E27FC236}">
                  <a16:creationId xmlns:a16="http://schemas.microsoft.com/office/drawing/2014/main" id="{18D3A94F-E4C6-9D20-BB19-EA23512168A7}"/>
                </a:ext>
              </a:extLst>
            </p:cNvPr>
            <p:cNvPicPr>
              <a:picLocks noChangeAspect="1"/>
            </p:cNvPicPr>
            <p:nvPr/>
          </p:nvPicPr>
          <p:blipFill rotWithShape="1">
            <a:blip r:embed="rId4"/>
            <a:srcRect l="14052"/>
            <a:stretch/>
          </p:blipFill>
          <p:spPr>
            <a:xfrm>
              <a:off x="6854974" y="5132699"/>
              <a:ext cx="4753852" cy="875373"/>
            </a:xfrm>
            <a:prstGeom prst="rect">
              <a:avLst/>
            </a:prstGeom>
          </p:spPr>
        </p:pic>
        <p:sp>
          <p:nvSpPr>
            <p:cNvPr id="29" name="ZoneTexte 28">
              <a:extLst>
                <a:ext uri="{FF2B5EF4-FFF2-40B4-BE49-F238E27FC236}">
                  <a16:creationId xmlns:a16="http://schemas.microsoft.com/office/drawing/2014/main" id="{B14BF675-1B2B-4097-9993-079512E81235}"/>
                </a:ext>
              </a:extLst>
            </p:cNvPr>
            <p:cNvSpPr txBox="1"/>
            <p:nvPr/>
          </p:nvSpPr>
          <p:spPr>
            <a:xfrm>
              <a:off x="5806734" y="5420883"/>
              <a:ext cx="2438400" cy="323165"/>
            </a:xfrm>
            <a:prstGeom prst="rect">
              <a:avLst/>
            </a:prstGeom>
            <a:noFill/>
          </p:spPr>
          <p:txBody>
            <a:bodyPr wrap="square" rtlCol="0">
              <a:spAutoFit/>
            </a:bodyPr>
            <a:lstStyle/>
            <a:p>
              <a:r>
                <a:rPr lang="fr-FR" sz="1500"/>
                <a:t>Légende :</a:t>
              </a:r>
            </a:p>
          </p:txBody>
        </p:sp>
      </p:grpSp>
      <p:sp>
        <p:nvSpPr>
          <p:cNvPr id="30" name="Rectangle : coins arrondis 29">
            <a:extLst>
              <a:ext uri="{FF2B5EF4-FFF2-40B4-BE49-F238E27FC236}">
                <a16:creationId xmlns:a16="http://schemas.microsoft.com/office/drawing/2014/main" id="{5A480F1F-3FF2-4873-04BA-4FEA0415C9FC}"/>
              </a:ext>
            </a:extLst>
          </p:cNvPr>
          <p:cNvSpPr/>
          <p:nvPr/>
        </p:nvSpPr>
        <p:spPr>
          <a:xfrm>
            <a:off x="399763" y="4739707"/>
            <a:ext cx="1169330" cy="792716"/>
          </a:xfrm>
          <a:prstGeom prst="roundRect">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500"/>
              <a:t>Ecorceur</a:t>
            </a:r>
          </a:p>
        </p:txBody>
      </p:sp>
      <p:sp>
        <p:nvSpPr>
          <p:cNvPr id="31" name="Rectangle : coins arrondis 30">
            <a:extLst>
              <a:ext uri="{FF2B5EF4-FFF2-40B4-BE49-F238E27FC236}">
                <a16:creationId xmlns:a16="http://schemas.microsoft.com/office/drawing/2014/main" id="{7A84BB23-52E3-EA8A-4B47-D5A2B7622C92}"/>
              </a:ext>
            </a:extLst>
          </p:cNvPr>
          <p:cNvSpPr/>
          <p:nvPr/>
        </p:nvSpPr>
        <p:spPr>
          <a:xfrm>
            <a:off x="1870292" y="4736341"/>
            <a:ext cx="1169330" cy="792716"/>
          </a:xfrm>
          <a:prstGeom prst="roundRect">
            <a:avLst/>
          </a:prstGeom>
          <a:solidFill>
            <a:schemeClr val="accent6"/>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Déchiqueteur</a:t>
            </a:r>
          </a:p>
        </p:txBody>
      </p:sp>
      <p:cxnSp>
        <p:nvCxnSpPr>
          <p:cNvPr id="32" name="Connecteur droit avec flèche 31">
            <a:extLst>
              <a:ext uri="{FF2B5EF4-FFF2-40B4-BE49-F238E27FC236}">
                <a16:creationId xmlns:a16="http://schemas.microsoft.com/office/drawing/2014/main" id="{F5D06501-543E-A90C-F1D0-6FFA2DC76F6C}"/>
              </a:ext>
            </a:extLst>
          </p:cNvPr>
          <p:cNvCxnSpPr>
            <a:cxnSpLocks/>
            <a:endCxn id="31" idx="1"/>
          </p:cNvCxnSpPr>
          <p:nvPr/>
        </p:nvCxnSpPr>
        <p:spPr>
          <a:xfrm>
            <a:off x="1578839" y="5132699"/>
            <a:ext cx="29145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Connecteur droit avec flèche 32">
            <a:extLst>
              <a:ext uri="{FF2B5EF4-FFF2-40B4-BE49-F238E27FC236}">
                <a16:creationId xmlns:a16="http://schemas.microsoft.com/office/drawing/2014/main" id="{710DC4E4-995C-98C3-F55D-72A8254A6101}"/>
              </a:ext>
            </a:extLst>
          </p:cNvPr>
          <p:cNvCxnSpPr>
            <a:cxnSpLocks/>
            <a:stCxn id="31" idx="0"/>
            <a:endCxn id="4" idx="2"/>
          </p:cNvCxnSpPr>
          <p:nvPr/>
        </p:nvCxnSpPr>
        <p:spPr>
          <a:xfrm flipH="1" flipV="1">
            <a:off x="2449742" y="3080958"/>
            <a:ext cx="5215" cy="1655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Connecteur droit avec flèche 33">
            <a:extLst>
              <a:ext uri="{FF2B5EF4-FFF2-40B4-BE49-F238E27FC236}">
                <a16:creationId xmlns:a16="http://schemas.microsoft.com/office/drawing/2014/main" id="{F07622E6-F58C-B21C-721A-B851F5CF2C63}"/>
              </a:ext>
            </a:extLst>
          </p:cNvPr>
          <p:cNvCxnSpPr>
            <a:cxnSpLocks/>
          </p:cNvCxnSpPr>
          <p:nvPr/>
        </p:nvCxnSpPr>
        <p:spPr>
          <a:xfrm>
            <a:off x="10401230" y="2693931"/>
            <a:ext cx="31181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5" name="Connecteur droit avec flèche 34">
            <a:extLst>
              <a:ext uri="{FF2B5EF4-FFF2-40B4-BE49-F238E27FC236}">
                <a16:creationId xmlns:a16="http://schemas.microsoft.com/office/drawing/2014/main" id="{D5EB4D1B-0274-617D-4555-4AAB30CE8DBF}"/>
              </a:ext>
            </a:extLst>
          </p:cNvPr>
          <p:cNvCxnSpPr>
            <a:cxnSpLocks/>
          </p:cNvCxnSpPr>
          <p:nvPr/>
        </p:nvCxnSpPr>
        <p:spPr>
          <a:xfrm>
            <a:off x="10401232" y="3815913"/>
            <a:ext cx="3040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6" name="Connecteur : en angle 35">
            <a:extLst>
              <a:ext uri="{FF2B5EF4-FFF2-40B4-BE49-F238E27FC236}">
                <a16:creationId xmlns:a16="http://schemas.microsoft.com/office/drawing/2014/main" id="{A7A9492C-3607-A298-AC6A-E874B2ACD0C2}"/>
              </a:ext>
            </a:extLst>
          </p:cNvPr>
          <p:cNvCxnSpPr/>
          <p:nvPr/>
        </p:nvCxnSpPr>
        <p:spPr>
          <a:xfrm rot="5400000" flipH="1" flipV="1">
            <a:off x="9900287" y="1484817"/>
            <a:ext cx="729034" cy="896478"/>
          </a:xfrm>
          <a:prstGeom prst="bentConnector2">
            <a:avLst/>
          </a:prstGeom>
          <a:ln>
            <a:tailEnd type="triangle"/>
          </a:ln>
        </p:spPr>
        <p:style>
          <a:lnRef idx="3">
            <a:schemeClr val="dk1"/>
          </a:lnRef>
          <a:fillRef idx="0">
            <a:schemeClr val="dk1"/>
          </a:fillRef>
          <a:effectRef idx="2">
            <a:schemeClr val="dk1"/>
          </a:effectRef>
          <a:fontRef idx="minor">
            <a:schemeClr val="tx1"/>
          </a:fontRef>
        </p:style>
      </p:cxnSp>
      <p:cxnSp>
        <p:nvCxnSpPr>
          <p:cNvPr id="37" name="Connecteur droit avec flèche 36">
            <a:extLst>
              <a:ext uri="{FF2B5EF4-FFF2-40B4-BE49-F238E27FC236}">
                <a16:creationId xmlns:a16="http://schemas.microsoft.com/office/drawing/2014/main" id="{932EB0DB-6427-59CD-C7AE-661A705F3ABE}"/>
              </a:ext>
            </a:extLst>
          </p:cNvPr>
          <p:cNvCxnSpPr>
            <a:cxnSpLocks/>
            <a:stCxn id="15" idx="0"/>
            <a:endCxn id="30" idx="0"/>
          </p:cNvCxnSpPr>
          <p:nvPr/>
        </p:nvCxnSpPr>
        <p:spPr>
          <a:xfrm>
            <a:off x="972265" y="4210765"/>
            <a:ext cx="12163" cy="52894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8" name="Image 37">
            <a:extLst>
              <a:ext uri="{FF2B5EF4-FFF2-40B4-BE49-F238E27FC236}">
                <a16:creationId xmlns:a16="http://schemas.microsoft.com/office/drawing/2014/main" id="{C04DAF6D-24CA-77DE-F463-555DFE0F7E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8059" y="4047529"/>
            <a:ext cx="683133" cy="416559"/>
          </a:xfrm>
          <a:prstGeom prst="rect">
            <a:avLst/>
          </a:prstGeom>
        </p:spPr>
      </p:pic>
      <p:pic>
        <p:nvPicPr>
          <p:cNvPr id="39" name="Image 38">
            <a:extLst>
              <a:ext uri="{FF2B5EF4-FFF2-40B4-BE49-F238E27FC236}">
                <a16:creationId xmlns:a16="http://schemas.microsoft.com/office/drawing/2014/main" id="{DC7233F1-D5E7-AA1C-4F29-8798703E1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8059" y="2873469"/>
            <a:ext cx="683133" cy="416559"/>
          </a:xfrm>
          <a:prstGeom prst="rect">
            <a:avLst/>
          </a:prstGeom>
        </p:spPr>
      </p:pic>
      <p:pic>
        <p:nvPicPr>
          <p:cNvPr id="40" name="Image 39">
            <a:extLst>
              <a:ext uri="{FF2B5EF4-FFF2-40B4-BE49-F238E27FC236}">
                <a16:creationId xmlns:a16="http://schemas.microsoft.com/office/drawing/2014/main" id="{6BA9D4F0-06D2-11D8-DD47-C71080D15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8065" y="1710269"/>
            <a:ext cx="683133" cy="416559"/>
          </a:xfrm>
          <a:prstGeom prst="rect">
            <a:avLst/>
          </a:prstGeom>
        </p:spPr>
      </p:pic>
      <p:pic>
        <p:nvPicPr>
          <p:cNvPr id="41" name="Picture 8">
            <a:extLst>
              <a:ext uri="{FF2B5EF4-FFF2-40B4-BE49-F238E27FC236}">
                <a16:creationId xmlns:a16="http://schemas.microsoft.com/office/drawing/2014/main" id="{F5DED79E-40E5-D7EC-33CB-5C1A5BA045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2101" y="5416972"/>
            <a:ext cx="1066800" cy="6093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9">
            <a:extLst>
              <a:ext uri="{FF2B5EF4-FFF2-40B4-BE49-F238E27FC236}">
                <a16:creationId xmlns:a16="http://schemas.microsoft.com/office/drawing/2014/main" id="{B4E4BA75-716C-CDE3-D7D1-409EB64ECF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3048" y="5418242"/>
            <a:ext cx="975394" cy="61424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Production de plaquettes forestières | Bresse Bois Energie">
            <a:extLst>
              <a:ext uri="{FF2B5EF4-FFF2-40B4-BE49-F238E27FC236}">
                <a16:creationId xmlns:a16="http://schemas.microsoft.com/office/drawing/2014/main" id="{08F5579F-0FE7-2D41-BDAE-2B3CAA1EB51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464567" y="876452"/>
            <a:ext cx="1029268" cy="48649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 coins arrondis 47">
            <a:extLst>
              <a:ext uri="{FF2B5EF4-FFF2-40B4-BE49-F238E27FC236}">
                <a16:creationId xmlns:a16="http://schemas.microsoft.com/office/drawing/2014/main" id="{54F25897-BDA4-A18F-35D8-4237388140A2}"/>
              </a:ext>
            </a:extLst>
          </p:cNvPr>
          <p:cNvSpPr/>
          <p:nvPr/>
        </p:nvSpPr>
        <p:spPr>
          <a:xfrm>
            <a:off x="3132640" y="847627"/>
            <a:ext cx="3000826" cy="1087388"/>
          </a:xfrm>
          <a:prstGeom prst="roundRect">
            <a:avLst/>
          </a:prstGeom>
          <a:noFill/>
          <a:ln w="28575">
            <a:solidFill>
              <a:srgbClr val="C0684B"/>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sz="1400" i="1">
              <a:highlight>
                <a:srgbClr val="FF00FF"/>
              </a:highlight>
            </a:endParaRPr>
          </a:p>
        </p:txBody>
      </p:sp>
      <p:pic>
        <p:nvPicPr>
          <p:cNvPr id="49" name="Picture 10" descr="Sciure de bois : 88 632 images, photos de stock, objets 3D et images  vectorielles | Shutterstock">
            <a:extLst>
              <a:ext uri="{FF2B5EF4-FFF2-40B4-BE49-F238E27FC236}">
                <a16:creationId xmlns:a16="http://schemas.microsoft.com/office/drawing/2014/main" id="{C98FD7BB-6611-C156-1C9B-D8503D2294A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3498605" y="1398118"/>
            <a:ext cx="846585" cy="4659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lm Kernel Shell as Bio-fertilizer | Everchem Fertilizer Company">
            <a:extLst>
              <a:ext uri="{FF2B5EF4-FFF2-40B4-BE49-F238E27FC236}">
                <a16:creationId xmlns:a16="http://schemas.microsoft.com/office/drawing/2014/main" id="{5B92D261-1632-42ED-E1D3-E86AC0F9E5F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02702" y="904758"/>
            <a:ext cx="701067" cy="46894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icture of cashew nut shells showing a honeycomb structure | Download  Scientific Diagram">
            <a:extLst>
              <a:ext uri="{FF2B5EF4-FFF2-40B4-BE49-F238E27FC236}">
                <a16:creationId xmlns:a16="http://schemas.microsoft.com/office/drawing/2014/main" id="{ADB38A54-D00E-7D84-8CCB-5D02F700A9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2702" y="1395011"/>
            <a:ext cx="701067" cy="4691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ndnut Husk Latest Price from Manufacturers, Suppliers &amp; Traders">
            <a:extLst>
              <a:ext uri="{FF2B5EF4-FFF2-40B4-BE49-F238E27FC236}">
                <a16:creationId xmlns:a16="http://schemas.microsoft.com/office/drawing/2014/main" id="{6473FFE4-3E80-8C53-767A-44DC9634FB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8683" y="1129964"/>
            <a:ext cx="595555" cy="396255"/>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Connecteur droit avec flèche 50">
            <a:extLst>
              <a:ext uri="{FF2B5EF4-FFF2-40B4-BE49-F238E27FC236}">
                <a16:creationId xmlns:a16="http://schemas.microsoft.com/office/drawing/2014/main" id="{16E26FC3-9301-46D6-4353-5A00D3E917C4}"/>
              </a:ext>
            </a:extLst>
          </p:cNvPr>
          <p:cNvCxnSpPr>
            <a:stCxn id="48" idx="2"/>
            <a:endCxn id="5" idx="0"/>
          </p:cNvCxnSpPr>
          <p:nvPr/>
        </p:nvCxnSpPr>
        <p:spPr>
          <a:xfrm flipH="1">
            <a:off x="3923107" y="1935015"/>
            <a:ext cx="709946" cy="353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4214BADA-A56C-7821-F726-CBFDFC44B1D5}"/>
              </a:ext>
            </a:extLst>
          </p:cNvPr>
          <p:cNvCxnSpPr>
            <a:stCxn id="48" idx="2"/>
            <a:endCxn id="6" idx="0"/>
          </p:cNvCxnSpPr>
          <p:nvPr/>
        </p:nvCxnSpPr>
        <p:spPr>
          <a:xfrm>
            <a:off x="4633053" y="1935015"/>
            <a:ext cx="763419" cy="357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6" name="Image 4" descr="Une image contenant diagramme&#10;&#10;Description générée automatiquement">
            <a:extLst>
              <a:ext uri="{FF2B5EF4-FFF2-40B4-BE49-F238E27FC236}">
                <a16:creationId xmlns:a16="http://schemas.microsoft.com/office/drawing/2014/main" id="{40A9724A-7267-252F-4D58-F561AF2E1AE9}"/>
              </a:ext>
            </a:extLst>
          </p:cNvPr>
          <p:cNvPicPr>
            <a:picLocks noChangeAspect="1"/>
          </p:cNvPicPr>
          <p:nvPr/>
        </p:nvPicPr>
        <p:blipFill rotWithShape="1">
          <a:blip r:embed="rId13"/>
          <a:srcRect t="4580" b="6870"/>
          <a:stretch/>
        </p:blipFill>
        <p:spPr>
          <a:xfrm>
            <a:off x="5157811" y="2724203"/>
            <a:ext cx="1002887" cy="868795"/>
          </a:xfrm>
          <a:prstGeom prst="rect">
            <a:avLst/>
          </a:prstGeom>
        </p:spPr>
      </p:pic>
      <p:pic>
        <p:nvPicPr>
          <p:cNvPr id="62" name="Image 12">
            <a:extLst>
              <a:ext uri="{FF2B5EF4-FFF2-40B4-BE49-F238E27FC236}">
                <a16:creationId xmlns:a16="http://schemas.microsoft.com/office/drawing/2014/main" id="{30FDCA44-57B5-9558-C758-A124867DD634}"/>
              </a:ext>
            </a:extLst>
          </p:cNvPr>
          <p:cNvPicPr>
            <a:picLocks noChangeAspect="1"/>
          </p:cNvPicPr>
          <p:nvPr/>
        </p:nvPicPr>
        <p:blipFill>
          <a:blip r:embed="rId14"/>
          <a:stretch>
            <a:fillRect/>
          </a:stretch>
        </p:blipFill>
        <p:spPr>
          <a:xfrm>
            <a:off x="2998909" y="2915523"/>
            <a:ext cx="866065" cy="477878"/>
          </a:xfrm>
          <a:prstGeom prst="rect">
            <a:avLst/>
          </a:prstGeom>
        </p:spPr>
      </p:pic>
      <p:pic>
        <p:nvPicPr>
          <p:cNvPr id="63" name="Image 15" descr="Une image contenant plein air, bâtiment&#10;&#10;Description générée automatiquement">
            <a:extLst>
              <a:ext uri="{FF2B5EF4-FFF2-40B4-BE49-F238E27FC236}">
                <a16:creationId xmlns:a16="http://schemas.microsoft.com/office/drawing/2014/main" id="{97C8813F-4DB0-1428-0F59-ED3A45254DD3}"/>
              </a:ext>
            </a:extLst>
          </p:cNvPr>
          <p:cNvPicPr>
            <a:picLocks noChangeAspect="1"/>
          </p:cNvPicPr>
          <p:nvPr/>
        </p:nvPicPr>
        <p:blipFill>
          <a:blip r:embed="rId15"/>
          <a:stretch>
            <a:fillRect/>
          </a:stretch>
        </p:blipFill>
        <p:spPr>
          <a:xfrm>
            <a:off x="4020880" y="2933171"/>
            <a:ext cx="733358" cy="368823"/>
          </a:xfrm>
          <a:prstGeom prst="rect">
            <a:avLst/>
          </a:prstGeom>
        </p:spPr>
      </p:pic>
      <p:sp>
        <p:nvSpPr>
          <p:cNvPr id="2053" name="ZoneTexte 2052">
            <a:extLst>
              <a:ext uri="{FF2B5EF4-FFF2-40B4-BE49-F238E27FC236}">
                <a16:creationId xmlns:a16="http://schemas.microsoft.com/office/drawing/2014/main" id="{5BE7FBBF-B251-49CE-2A3A-A3DC4E907D74}"/>
              </a:ext>
            </a:extLst>
          </p:cNvPr>
          <p:cNvSpPr txBox="1"/>
          <p:nvPr/>
        </p:nvSpPr>
        <p:spPr>
          <a:xfrm>
            <a:off x="1931692" y="6125903"/>
            <a:ext cx="919053" cy="369332"/>
          </a:xfrm>
          <a:prstGeom prst="rect">
            <a:avLst/>
          </a:prstGeom>
          <a:noFill/>
        </p:spPr>
        <p:txBody>
          <a:bodyPr wrap="square" rtlCol="0">
            <a:spAutoFit/>
          </a:bodyPr>
          <a:lstStyle/>
          <a:p>
            <a:r>
              <a:rPr lang="fr-FR" sz="900" dirty="0"/>
              <a:t>Déchiquetage lent ou rapide</a:t>
            </a:r>
          </a:p>
        </p:txBody>
      </p:sp>
      <p:sp>
        <p:nvSpPr>
          <p:cNvPr id="2054" name="ZoneTexte 2053">
            <a:extLst>
              <a:ext uri="{FF2B5EF4-FFF2-40B4-BE49-F238E27FC236}">
                <a16:creationId xmlns:a16="http://schemas.microsoft.com/office/drawing/2014/main" id="{4754FB44-EDE7-559C-D689-6F6F31730134}"/>
              </a:ext>
            </a:extLst>
          </p:cNvPr>
          <p:cNvSpPr txBox="1"/>
          <p:nvPr/>
        </p:nvSpPr>
        <p:spPr>
          <a:xfrm>
            <a:off x="5250873" y="3567775"/>
            <a:ext cx="1213859" cy="230832"/>
          </a:xfrm>
          <a:prstGeom prst="rect">
            <a:avLst/>
          </a:prstGeom>
          <a:noFill/>
        </p:spPr>
        <p:txBody>
          <a:bodyPr wrap="square" rtlCol="0">
            <a:spAutoFit/>
          </a:bodyPr>
          <a:lstStyle/>
          <a:p>
            <a:r>
              <a:rPr lang="fr-FR" sz="900" dirty="0"/>
              <a:t>Broyeur à Marteaux</a:t>
            </a:r>
          </a:p>
        </p:txBody>
      </p:sp>
      <p:pic>
        <p:nvPicPr>
          <p:cNvPr id="2056" name="Image 2055">
            <a:extLst>
              <a:ext uri="{FF2B5EF4-FFF2-40B4-BE49-F238E27FC236}">
                <a16:creationId xmlns:a16="http://schemas.microsoft.com/office/drawing/2014/main" id="{634600CA-107C-B021-6B5E-C0424C259A21}"/>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8058" b="97554" l="1647" r="89671">
                        <a14:foregroundMark x1="54790" y1="8345" x2="67066" y2="8058"/>
                        <a14:foregroundMark x1="6737" y1="61007" x2="8383" y2="55396"/>
                        <a14:foregroundMark x1="2395" y1="59712" x2="1796" y2="56259"/>
                        <a14:foregroundMark x1="89820" y1="58273" x2="89820" y2="58273"/>
                        <a14:foregroundMark x1="31886" y1="93957" x2="31886" y2="93957"/>
                        <a14:foregroundMark x1="30389" y1="97554" x2="30389" y2="97554"/>
                      </a14:backgroundRemoval>
                    </a14:imgEffect>
                  </a14:imgLayer>
                </a14:imgProps>
              </a:ext>
              <a:ext uri="{28A0092B-C50C-407E-A947-70E740481C1C}">
                <a14:useLocalDpi xmlns:a14="http://schemas.microsoft.com/office/drawing/2010/main" val="0"/>
              </a:ext>
            </a:extLst>
          </a:blip>
          <a:stretch>
            <a:fillRect/>
          </a:stretch>
        </p:blipFill>
        <p:spPr>
          <a:xfrm>
            <a:off x="9945062" y="2769546"/>
            <a:ext cx="656999" cy="683554"/>
          </a:xfrm>
          <a:prstGeom prst="rect">
            <a:avLst/>
          </a:prstGeom>
        </p:spPr>
      </p:pic>
    </p:spTree>
    <p:extLst>
      <p:ext uri="{BB962C8B-B14F-4D97-AF65-F5344CB8AC3E}">
        <p14:creationId xmlns:p14="http://schemas.microsoft.com/office/powerpoint/2010/main" val="7348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56AA2-40C9-7835-88F1-02FCF7C74270}"/>
              </a:ext>
            </a:extLst>
          </p:cNvPr>
          <p:cNvSpPr>
            <a:spLocks noGrp="1"/>
          </p:cNvSpPr>
          <p:nvPr>
            <p:ph type="title"/>
          </p:nvPr>
        </p:nvSpPr>
        <p:spPr/>
        <p:txBody>
          <a:bodyPr/>
          <a:lstStyle/>
          <a:p>
            <a:r>
              <a:rPr lang="fr-FR" dirty="0"/>
              <a:t>Les principales technologies de densification</a:t>
            </a:r>
          </a:p>
        </p:txBody>
      </p:sp>
      <p:sp>
        <p:nvSpPr>
          <p:cNvPr id="3" name="Espace réservé du contenu 2">
            <a:extLst>
              <a:ext uri="{FF2B5EF4-FFF2-40B4-BE49-F238E27FC236}">
                <a16:creationId xmlns:a16="http://schemas.microsoft.com/office/drawing/2014/main" id="{61EF2040-DC14-FC58-C28C-C7383711416A}"/>
              </a:ext>
            </a:extLst>
          </p:cNvPr>
          <p:cNvSpPr>
            <a:spLocks noGrp="1"/>
          </p:cNvSpPr>
          <p:nvPr>
            <p:ph idx="1"/>
          </p:nvPr>
        </p:nvSpPr>
        <p:spPr/>
        <p:txBody>
          <a:bodyPr/>
          <a:lstStyle/>
          <a:p>
            <a:r>
              <a:rPr lang="fr-FR" dirty="0" err="1"/>
              <a:t>Pelletization</a:t>
            </a:r>
            <a:r>
              <a:rPr lang="fr-FR" dirty="0"/>
              <a:t> / Granulation</a:t>
            </a:r>
          </a:p>
          <a:p>
            <a:r>
              <a:rPr lang="fr-FR" dirty="0"/>
              <a:t>Briquetage</a:t>
            </a:r>
          </a:p>
          <a:p>
            <a:r>
              <a:rPr lang="fr-FR" dirty="0"/>
              <a:t>Extrusion</a:t>
            </a:r>
          </a:p>
        </p:txBody>
      </p:sp>
    </p:spTree>
    <p:extLst>
      <p:ext uri="{BB962C8B-B14F-4D97-AF65-F5344CB8AC3E}">
        <p14:creationId xmlns:p14="http://schemas.microsoft.com/office/powerpoint/2010/main" val="3644546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B2FA11-5956-3B22-274A-4988C71EB288}"/>
              </a:ext>
            </a:extLst>
          </p:cNvPr>
          <p:cNvSpPr>
            <a:spLocks noGrp="1"/>
          </p:cNvSpPr>
          <p:nvPr>
            <p:ph type="title"/>
          </p:nvPr>
        </p:nvSpPr>
        <p:spPr/>
        <p:txBody>
          <a:bodyPr/>
          <a:lstStyle/>
          <a:p>
            <a:r>
              <a:rPr lang="fr-FR" dirty="0" err="1"/>
              <a:t>Pelletization</a:t>
            </a:r>
            <a:r>
              <a:rPr lang="fr-FR" dirty="0"/>
              <a:t>/Granulation</a:t>
            </a:r>
          </a:p>
        </p:txBody>
      </p:sp>
      <p:sp>
        <p:nvSpPr>
          <p:cNvPr id="3" name="Espace réservé du contenu 2">
            <a:extLst>
              <a:ext uri="{FF2B5EF4-FFF2-40B4-BE49-F238E27FC236}">
                <a16:creationId xmlns:a16="http://schemas.microsoft.com/office/drawing/2014/main" id="{C00F7E7A-D5D8-B6BE-34EF-1A2142675C49}"/>
              </a:ext>
            </a:extLst>
          </p:cNvPr>
          <p:cNvSpPr>
            <a:spLocks noGrp="1"/>
          </p:cNvSpPr>
          <p:nvPr>
            <p:ph idx="1"/>
          </p:nvPr>
        </p:nvSpPr>
        <p:spPr>
          <a:xfrm>
            <a:off x="838199" y="1410511"/>
            <a:ext cx="11136549" cy="4766452"/>
          </a:xfrm>
        </p:spPr>
        <p:txBody>
          <a:bodyPr>
            <a:normAutofit/>
          </a:bodyPr>
          <a:lstStyle/>
          <a:p>
            <a:r>
              <a:rPr lang="fr-FR" sz="2000" dirty="0"/>
              <a:t>Objectif : densifier des matières pour obtenir un granulé homogène de diamètres compris entre 2 et 12mm, dense (entre 600 et 700kg/m3) et sec (&lt;10% H2O)</a:t>
            </a:r>
          </a:p>
          <a:p>
            <a:r>
              <a:rPr lang="fr-FR" sz="2000" dirty="0"/>
              <a:t>Technologies : </a:t>
            </a:r>
          </a:p>
          <a:p>
            <a:endParaRPr lang="fr-FR" sz="2000" dirty="0"/>
          </a:p>
          <a:p>
            <a:endParaRPr lang="fr-FR" sz="2000" dirty="0"/>
          </a:p>
          <a:p>
            <a:endParaRPr lang="fr-FR" sz="2000" dirty="0"/>
          </a:p>
          <a:p>
            <a:endParaRPr lang="fr-FR" sz="2000" dirty="0"/>
          </a:p>
          <a:p>
            <a:r>
              <a:rPr lang="fr-FR" sz="2000" dirty="0"/>
              <a:t>Marchés : alimentation animale, énergie (domestique et industriel), fertilisants, biochar…</a:t>
            </a:r>
          </a:p>
          <a:p>
            <a:r>
              <a:rPr lang="fr-FR" sz="2000" dirty="0"/>
              <a:t>Débit compris entre qq centaines de kilos à 15t/h</a:t>
            </a:r>
          </a:p>
          <a:p>
            <a:r>
              <a:rPr lang="fr-FR" sz="2000" dirty="0"/>
              <a:t>Procédé industriel demandant une puissance électrique élevé et une chaine de procédé autour</a:t>
            </a:r>
          </a:p>
          <a:p>
            <a:r>
              <a:rPr lang="fr-FR" sz="2000" dirty="0"/>
              <a:t>Adapté au marché Africain</a:t>
            </a:r>
          </a:p>
          <a:p>
            <a:r>
              <a:rPr lang="fr-FR" sz="2000" dirty="0"/>
              <a:t>Principaux fabricants : CPM, </a:t>
            </a:r>
            <a:r>
              <a:rPr lang="fr-FR" sz="2000" dirty="0" err="1"/>
              <a:t>Promill</a:t>
            </a:r>
            <a:r>
              <a:rPr lang="fr-FR" sz="2000" dirty="0"/>
              <a:t>, </a:t>
            </a:r>
            <a:r>
              <a:rPr lang="fr-FR" sz="2000" dirty="0" err="1"/>
              <a:t>Andritz</a:t>
            </a:r>
            <a:r>
              <a:rPr lang="fr-FR" sz="2000" dirty="0"/>
              <a:t>, </a:t>
            </a:r>
            <a:r>
              <a:rPr lang="fr-FR" sz="2000" dirty="0" err="1"/>
              <a:t>Kahl</a:t>
            </a:r>
            <a:r>
              <a:rPr lang="fr-FR" sz="2000" dirty="0"/>
              <a:t> mais également de nombreuses marques asiatiques</a:t>
            </a:r>
          </a:p>
          <a:p>
            <a:endParaRPr lang="fr-FR" sz="2000" dirty="0"/>
          </a:p>
          <a:p>
            <a:endParaRPr lang="fr-FR" sz="2000" dirty="0"/>
          </a:p>
          <a:p>
            <a:endParaRPr lang="fr-FR" sz="2000" dirty="0"/>
          </a:p>
          <a:p>
            <a:endParaRPr lang="fr-FR" sz="2000" dirty="0"/>
          </a:p>
        </p:txBody>
      </p:sp>
      <p:pic>
        <p:nvPicPr>
          <p:cNvPr id="4" name="Picture 2" descr="Designs and operating principles of pellets mill, ring die pellet mills">
            <a:extLst>
              <a:ext uri="{FF2B5EF4-FFF2-40B4-BE49-F238E27FC236}">
                <a16:creationId xmlns:a16="http://schemas.microsoft.com/office/drawing/2014/main" id="{7019B443-F87F-82BA-7D89-F75259807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5624" y="2175699"/>
            <a:ext cx="2889114" cy="17232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esigns and operationg principles of pellet mills, flat die pellet mill">
            <a:extLst>
              <a:ext uri="{FF2B5EF4-FFF2-40B4-BE49-F238E27FC236}">
                <a16:creationId xmlns:a16="http://schemas.microsoft.com/office/drawing/2014/main" id="{219EDD27-EBC4-D170-6A12-608814DBC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673" y="2126738"/>
            <a:ext cx="3146140" cy="1772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5842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212209-376C-6213-50E4-8E2F0792E6C7}"/>
              </a:ext>
            </a:extLst>
          </p:cNvPr>
          <p:cNvSpPr>
            <a:spLocks noGrp="1"/>
          </p:cNvSpPr>
          <p:nvPr>
            <p:ph type="title"/>
          </p:nvPr>
        </p:nvSpPr>
        <p:spPr/>
        <p:txBody>
          <a:bodyPr/>
          <a:lstStyle/>
          <a:p>
            <a:r>
              <a:rPr lang="fr-FR" dirty="0"/>
              <a:t>Briquetage</a:t>
            </a:r>
          </a:p>
        </p:txBody>
      </p:sp>
      <p:sp>
        <p:nvSpPr>
          <p:cNvPr id="3" name="Espace réservé du contenu 2">
            <a:extLst>
              <a:ext uri="{FF2B5EF4-FFF2-40B4-BE49-F238E27FC236}">
                <a16:creationId xmlns:a16="http://schemas.microsoft.com/office/drawing/2014/main" id="{5E49D91A-D4EC-A4FC-F05B-CA9D5B6C63FE}"/>
              </a:ext>
            </a:extLst>
          </p:cNvPr>
          <p:cNvSpPr>
            <a:spLocks noGrp="1"/>
          </p:cNvSpPr>
          <p:nvPr>
            <p:ph idx="1"/>
          </p:nvPr>
        </p:nvSpPr>
        <p:spPr/>
        <p:txBody>
          <a:bodyPr>
            <a:normAutofit lnSpcReduction="10000"/>
          </a:bodyPr>
          <a:lstStyle/>
          <a:p>
            <a:r>
              <a:rPr lang="fr-FR" sz="2000" dirty="0"/>
              <a:t>Objectif : densifier des matières pour obtenir une buchette, une briquette densifiée </a:t>
            </a:r>
          </a:p>
          <a:p>
            <a:r>
              <a:rPr lang="fr-FR" sz="2000" dirty="0"/>
              <a:t>Technologies : mécanique ou hydraulique </a:t>
            </a:r>
          </a:p>
          <a:p>
            <a:endParaRPr lang="fr-FR" sz="2000" dirty="0"/>
          </a:p>
          <a:p>
            <a:endParaRPr lang="fr-FR" sz="2000" dirty="0"/>
          </a:p>
          <a:p>
            <a:endParaRPr lang="fr-FR" sz="2000" dirty="0"/>
          </a:p>
          <a:p>
            <a:endParaRPr lang="fr-FR" sz="2000" dirty="0"/>
          </a:p>
          <a:p>
            <a:r>
              <a:rPr lang="fr-FR" sz="2000" dirty="0"/>
              <a:t>Marchés : énergie domestique</a:t>
            </a:r>
          </a:p>
          <a:p>
            <a:r>
              <a:rPr lang="fr-FR" sz="2000" dirty="0"/>
              <a:t>Débit compris entre qq dizaines de kilos à 1t/h</a:t>
            </a:r>
          </a:p>
          <a:p>
            <a:r>
              <a:rPr lang="fr-FR" sz="2000" dirty="0"/>
              <a:t>Procédé semi - industriel </a:t>
            </a:r>
          </a:p>
          <a:p>
            <a:r>
              <a:rPr lang="fr-FR" sz="2000" dirty="0"/>
              <a:t>Adapté au marché Africain</a:t>
            </a:r>
          </a:p>
          <a:p>
            <a:r>
              <a:rPr lang="fr-FR" sz="2000" dirty="0"/>
              <a:t>Principaux fabricants : </a:t>
            </a:r>
            <a:r>
              <a:rPr lang="fr-FR" sz="2000" dirty="0" err="1"/>
              <a:t>Dipiu</a:t>
            </a:r>
            <a:r>
              <a:rPr lang="fr-FR" sz="2000" dirty="0"/>
              <a:t>, </a:t>
            </a:r>
            <a:r>
              <a:rPr lang="fr-FR" sz="2000" dirty="0" err="1"/>
              <a:t>Muetek</a:t>
            </a:r>
            <a:r>
              <a:rPr lang="fr-FR" sz="2000" dirty="0"/>
              <a:t>, </a:t>
            </a:r>
            <a:r>
              <a:rPr lang="fr-FR" sz="2000" dirty="0" err="1"/>
              <a:t>Reinbold</a:t>
            </a:r>
            <a:r>
              <a:rPr lang="fr-FR" sz="2000" dirty="0"/>
              <a:t>, </a:t>
            </a:r>
            <a:r>
              <a:rPr lang="fr-FR" sz="2000" dirty="0" err="1"/>
              <a:t>Ruf</a:t>
            </a:r>
            <a:endParaRPr lang="fr-FR" sz="2000" dirty="0"/>
          </a:p>
          <a:p>
            <a:endParaRPr lang="fr-FR" sz="2000" dirty="0"/>
          </a:p>
        </p:txBody>
      </p:sp>
      <p:pic>
        <p:nvPicPr>
          <p:cNvPr id="5" name="Image 4">
            <a:extLst>
              <a:ext uri="{FF2B5EF4-FFF2-40B4-BE49-F238E27FC236}">
                <a16:creationId xmlns:a16="http://schemas.microsoft.com/office/drawing/2014/main" id="{50637550-EC4C-F1A4-1D04-C1DC13998BFB}"/>
              </a:ext>
            </a:extLst>
          </p:cNvPr>
          <p:cNvPicPr>
            <a:picLocks noChangeAspect="1"/>
          </p:cNvPicPr>
          <p:nvPr/>
        </p:nvPicPr>
        <p:blipFill>
          <a:blip r:embed="rId2"/>
          <a:stretch>
            <a:fillRect/>
          </a:stretch>
        </p:blipFill>
        <p:spPr>
          <a:xfrm>
            <a:off x="1453638" y="2638657"/>
            <a:ext cx="3294659" cy="1220962"/>
          </a:xfrm>
          <a:prstGeom prst="rect">
            <a:avLst/>
          </a:prstGeom>
        </p:spPr>
      </p:pic>
      <p:pic>
        <p:nvPicPr>
          <p:cNvPr id="7" name="Image 6">
            <a:extLst>
              <a:ext uri="{FF2B5EF4-FFF2-40B4-BE49-F238E27FC236}">
                <a16:creationId xmlns:a16="http://schemas.microsoft.com/office/drawing/2014/main" id="{E7187897-2442-4679-DCD2-F45AE4D00B63}"/>
              </a:ext>
            </a:extLst>
          </p:cNvPr>
          <p:cNvPicPr>
            <a:picLocks noChangeAspect="1"/>
          </p:cNvPicPr>
          <p:nvPr/>
        </p:nvPicPr>
        <p:blipFill>
          <a:blip r:embed="rId3"/>
          <a:stretch>
            <a:fillRect/>
          </a:stretch>
        </p:blipFill>
        <p:spPr>
          <a:xfrm>
            <a:off x="7982614" y="2406565"/>
            <a:ext cx="2563844" cy="1560682"/>
          </a:xfrm>
          <a:prstGeom prst="rect">
            <a:avLst/>
          </a:prstGeom>
        </p:spPr>
      </p:pic>
      <p:pic>
        <p:nvPicPr>
          <p:cNvPr id="9" name="Image 8">
            <a:extLst>
              <a:ext uri="{FF2B5EF4-FFF2-40B4-BE49-F238E27FC236}">
                <a16:creationId xmlns:a16="http://schemas.microsoft.com/office/drawing/2014/main" id="{A94D715B-4992-D548-CF15-EBE279511801}"/>
              </a:ext>
            </a:extLst>
          </p:cNvPr>
          <p:cNvPicPr>
            <a:picLocks noChangeAspect="1"/>
          </p:cNvPicPr>
          <p:nvPr/>
        </p:nvPicPr>
        <p:blipFill>
          <a:blip r:embed="rId4"/>
          <a:stretch>
            <a:fillRect/>
          </a:stretch>
        </p:blipFill>
        <p:spPr>
          <a:xfrm>
            <a:off x="5169701" y="2834763"/>
            <a:ext cx="881476" cy="1188473"/>
          </a:xfrm>
          <a:prstGeom prst="rect">
            <a:avLst/>
          </a:prstGeom>
        </p:spPr>
      </p:pic>
      <p:pic>
        <p:nvPicPr>
          <p:cNvPr id="10" name="Image 9">
            <a:extLst>
              <a:ext uri="{FF2B5EF4-FFF2-40B4-BE49-F238E27FC236}">
                <a16:creationId xmlns:a16="http://schemas.microsoft.com/office/drawing/2014/main" id="{9A7699E3-31C3-C378-538C-C27DDC74002B}"/>
              </a:ext>
            </a:extLst>
          </p:cNvPr>
          <p:cNvPicPr>
            <a:picLocks noChangeAspect="1"/>
          </p:cNvPicPr>
          <p:nvPr/>
        </p:nvPicPr>
        <p:blipFill>
          <a:blip r:embed="rId5"/>
          <a:stretch>
            <a:fillRect/>
          </a:stretch>
        </p:blipFill>
        <p:spPr>
          <a:xfrm>
            <a:off x="10799377" y="2784375"/>
            <a:ext cx="1235724" cy="1216919"/>
          </a:xfrm>
          <a:prstGeom prst="rect">
            <a:avLst/>
          </a:prstGeom>
        </p:spPr>
      </p:pic>
    </p:spTree>
    <p:extLst>
      <p:ext uri="{BB962C8B-B14F-4D97-AF65-F5344CB8AC3E}">
        <p14:creationId xmlns:p14="http://schemas.microsoft.com/office/powerpoint/2010/main" val="2892824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01486-96F9-E49C-5F45-47DC84F6C64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87B1B79-390B-28DC-F882-7319F6877348}"/>
              </a:ext>
            </a:extLst>
          </p:cNvPr>
          <p:cNvSpPr>
            <a:spLocks noGrp="1"/>
          </p:cNvSpPr>
          <p:nvPr>
            <p:ph type="title"/>
          </p:nvPr>
        </p:nvSpPr>
        <p:spPr/>
        <p:txBody>
          <a:bodyPr/>
          <a:lstStyle/>
          <a:p>
            <a:r>
              <a:rPr lang="fr-FR" dirty="0"/>
              <a:t>Extrusion</a:t>
            </a:r>
          </a:p>
        </p:txBody>
      </p:sp>
      <p:sp>
        <p:nvSpPr>
          <p:cNvPr id="3" name="Espace réservé du contenu 2">
            <a:extLst>
              <a:ext uri="{FF2B5EF4-FFF2-40B4-BE49-F238E27FC236}">
                <a16:creationId xmlns:a16="http://schemas.microsoft.com/office/drawing/2014/main" id="{81C62E30-D48C-4B74-36AA-9FFE3125A239}"/>
              </a:ext>
            </a:extLst>
          </p:cNvPr>
          <p:cNvSpPr>
            <a:spLocks noGrp="1"/>
          </p:cNvSpPr>
          <p:nvPr>
            <p:ph idx="1"/>
          </p:nvPr>
        </p:nvSpPr>
        <p:spPr>
          <a:xfrm>
            <a:off x="838200" y="1825625"/>
            <a:ext cx="9677400" cy="4189095"/>
          </a:xfrm>
        </p:spPr>
        <p:txBody>
          <a:bodyPr>
            <a:normAutofit/>
          </a:bodyPr>
          <a:lstStyle/>
          <a:p>
            <a:r>
              <a:rPr lang="fr-FR" sz="2000" dirty="0"/>
              <a:t>Objectif : Transformer thermiquement et </a:t>
            </a:r>
            <a:r>
              <a:rPr lang="fr-FR" sz="2000" dirty="0" err="1"/>
              <a:t>mecaniquement</a:t>
            </a:r>
            <a:r>
              <a:rPr lang="fr-FR" sz="2000" dirty="0"/>
              <a:t> des matières pour former des aliments </a:t>
            </a:r>
          </a:p>
          <a:p>
            <a:r>
              <a:rPr lang="fr-FR" sz="2000" dirty="0"/>
              <a:t>Technologies : </a:t>
            </a:r>
          </a:p>
          <a:p>
            <a:endParaRPr lang="fr-FR" sz="2000" dirty="0"/>
          </a:p>
          <a:p>
            <a:endParaRPr lang="fr-FR" sz="2000" dirty="0"/>
          </a:p>
          <a:p>
            <a:r>
              <a:rPr lang="fr-FR" sz="2000" dirty="0"/>
              <a:t>Marchés : Fish </a:t>
            </a:r>
            <a:r>
              <a:rPr lang="fr-FR" sz="2000" dirty="0" err="1"/>
              <a:t>feed</a:t>
            </a:r>
            <a:r>
              <a:rPr lang="fr-FR" sz="2000" dirty="0"/>
              <a:t>, pet </a:t>
            </a:r>
            <a:r>
              <a:rPr lang="fr-FR" sz="2000" dirty="0" err="1"/>
              <a:t>food</a:t>
            </a:r>
            <a:r>
              <a:rPr lang="fr-FR" sz="2000" dirty="0"/>
              <a:t>…</a:t>
            </a:r>
          </a:p>
          <a:p>
            <a:r>
              <a:rPr lang="fr-FR" sz="2000" dirty="0"/>
              <a:t>Débit compris entre qq centaines de kilos et des t/h</a:t>
            </a:r>
          </a:p>
          <a:p>
            <a:r>
              <a:rPr lang="fr-FR" sz="2000" dirty="0"/>
              <a:t>Procédé industriel </a:t>
            </a:r>
          </a:p>
          <a:p>
            <a:r>
              <a:rPr lang="fr-FR" sz="2000" dirty="0"/>
              <a:t>Adapté au marché Africain mais avec une vigilance sur les utilités à avoir disponible (</a:t>
            </a:r>
            <a:r>
              <a:rPr lang="fr-FR" sz="2000" dirty="0" err="1"/>
              <a:t>electrique</a:t>
            </a:r>
            <a:r>
              <a:rPr lang="fr-FR" sz="2000" dirty="0"/>
              <a:t>, chaleur, vapeur…)</a:t>
            </a:r>
          </a:p>
          <a:p>
            <a:r>
              <a:rPr lang="fr-FR" sz="2000" dirty="0"/>
              <a:t>Principaux fabricants : </a:t>
            </a:r>
            <a:r>
              <a:rPr lang="fr-FR" sz="2000" dirty="0" err="1"/>
              <a:t>Buhler</a:t>
            </a:r>
            <a:r>
              <a:rPr lang="fr-FR" sz="2000" dirty="0"/>
              <a:t>, </a:t>
            </a:r>
            <a:r>
              <a:rPr lang="fr-FR" sz="2000" dirty="0" err="1"/>
              <a:t>Clextral</a:t>
            </a:r>
            <a:r>
              <a:rPr lang="fr-FR" sz="2000" dirty="0"/>
              <a:t>..</a:t>
            </a:r>
          </a:p>
          <a:p>
            <a:endParaRPr lang="fr-FR" sz="2000" dirty="0"/>
          </a:p>
        </p:txBody>
      </p:sp>
      <p:pic>
        <p:nvPicPr>
          <p:cNvPr id="6146" name="Picture 2">
            <a:extLst>
              <a:ext uri="{FF2B5EF4-FFF2-40B4-BE49-F238E27FC236}">
                <a16:creationId xmlns:a16="http://schemas.microsoft.com/office/drawing/2014/main" id="{9F36A5EE-0738-04FC-3FA8-65AC72C88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7440" y="2220765"/>
            <a:ext cx="3766360" cy="241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981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AA9AB-0D9A-833F-4540-D9E73A695865}"/>
              </a:ext>
            </a:extLst>
          </p:cNvPr>
          <p:cNvSpPr>
            <a:spLocks noGrp="1"/>
          </p:cNvSpPr>
          <p:nvPr>
            <p:ph type="title"/>
          </p:nvPr>
        </p:nvSpPr>
        <p:spPr>
          <a:xfrm>
            <a:off x="145916" y="365126"/>
            <a:ext cx="9854296" cy="924358"/>
          </a:xfrm>
        </p:spPr>
        <p:txBody>
          <a:bodyPr>
            <a:noAutofit/>
          </a:bodyPr>
          <a:lstStyle/>
          <a:p>
            <a:r>
              <a:rPr lang="fr-FR" sz="2800" dirty="0"/>
              <a:t>Quelques exemples de densification dans le projet Bio4Africa</a:t>
            </a:r>
          </a:p>
        </p:txBody>
      </p:sp>
      <p:pic>
        <p:nvPicPr>
          <p:cNvPr id="1026" name="Picture 2">
            <a:extLst>
              <a:ext uri="{FF2B5EF4-FFF2-40B4-BE49-F238E27FC236}">
                <a16:creationId xmlns:a16="http://schemas.microsoft.com/office/drawing/2014/main" id="{D9209463-3888-80BF-8047-ECBA8A12AB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6522"/>
          <a:stretch/>
        </p:blipFill>
        <p:spPr bwMode="auto">
          <a:xfrm>
            <a:off x="277843" y="1431232"/>
            <a:ext cx="2129141" cy="2369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9EB2C07-F538-6C30-AE71-70B44DC1A8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7225" y="4897826"/>
            <a:ext cx="1806102" cy="13545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0FCE5D-02B6-5090-936A-FEFDAC676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843" y="4077037"/>
            <a:ext cx="1889598" cy="25194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0DE2043-610A-D1D5-1123-08DE13DEF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1543" y="1570096"/>
            <a:ext cx="2221028" cy="16657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13C220F-C92F-F971-4426-3882FE3EBF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7878" y="3801066"/>
            <a:ext cx="2924693" cy="219352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8BAB109D-CF8D-98EF-861F-AF2818207E4E}"/>
              </a:ext>
            </a:extLst>
          </p:cNvPr>
          <p:cNvPicPr>
            <a:picLocks noChangeAspect="1"/>
          </p:cNvPicPr>
          <p:nvPr/>
        </p:nvPicPr>
        <p:blipFill>
          <a:blip r:embed="rId7"/>
          <a:stretch>
            <a:fillRect/>
          </a:stretch>
        </p:blipFill>
        <p:spPr>
          <a:xfrm>
            <a:off x="2709558" y="1499010"/>
            <a:ext cx="4437020" cy="2029647"/>
          </a:xfrm>
          <a:prstGeom prst="rect">
            <a:avLst/>
          </a:prstGeom>
        </p:spPr>
      </p:pic>
      <p:pic>
        <p:nvPicPr>
          <p:cNvPr id="1036" name="Picture 12">
            <a:extLst>
              <a:ext uri="{FF2B5EF4-FFF2-40B4-BE49-F238E27FC236}">
                <a16:creationId xmlns:a16="http://schemas.microsoft.com/office/drawing/2014/main" id="{69FD4C12-ECFB-A325-0F27-46FA737406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66044" y="4080414"/>
            <a:ext cx="1498794" cy="2664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FF1528B3-9C70-1B99-2565-E45C0662C8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5693751" y="4660987"/>
            <a:ext cx="2667899" cy="1499999"/>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5E8A3889-E1D2-0474-8451-91D93056723F}"/>
              </a:ext>
            </a:extLst>
          </p:cNvPr>
          <p:cNvSpPr txBox="1"/>
          <p:nvPr/>
        </p:nvSpPr>
        <p:spPr>
          <a:xfrm>
            <a:off x="2267690" y="4065523"/>
            <a:ext cx="1498794" cy="646331"/>
          </a:xfrm>
          <a:prstGeom prst="rect">
            <a:avLst/>
          </a:prstGeom>
          <a:noFill/>
        </p:spPr>
        <p:txBody>
          <a:bodyPr wrap="square" rtlCol="0">
            <a:spAutoFit/>
          </a:bodyPr>
          <a:lstStyle/>
          <a:p>
            <a:r>
              <a:rPr lang="fr-FR" dirty="0"/>
              <a:t>Briquettes au </a:t>
            </a:r>
            <a:r>
              <a:rPr lang="fr-FR" dirty="0" err="1"/>
              <a:t>Senegal</a:t>
            </a:r>
            <a:endParaRPr lang="fr-FR" dirty="0"/>
          </a:p>
        </p:txBody>
      </p:sp>
      <p:sp>
        <p:nvSpPr>
          <p:cNvPr id="7" name="ZoneTexte 6">
            <a:extLst>
              <a:ext uri="{FF2B5EF4-FFF2-40B4-BE49-F238E27FC236}">
                <a16:creationId xmlns:a16="http://schemas.microsoft.com/office/drawing/2014/main" id="{D3C92ADC-B4EB-2F41-AF6D-C1B3EF2001D7}"/>
              </a:ext>
            </a:extLst>
          </p:cNvPr>
          <p:cNvSpPr txBox="1"/>
          <p:nvPr/>
        </p:nvSpPr>
        <p:spPr>
          <a:xfrm>
            <a:off x="4704803" y="3521733"/>
            <a:ext cx="2677869" cy="369332"/>
          </a:xfrm>
          <a:prstGeom prst="rect">
            <a:avLst/>
          </a:prstGeom>
          <a:noFill/>
        </p:spPr>
        <p:txBody>
          <a:bodyPr wrap="square" rtlCol="0">
            <a:spAutoFit/>
          </a:bodyPr>
          <a:lstStyle/>
          <a:p>
            <a:r>
              <a:rPr lang="fr-FR" dirty="0"/>
              <a:t>Buchettes en Ouganda</a:t>
            </a:r>
          </a:p>
        </p:txBody>
      </p:sp>
      <p:sp>
        <p:nvSpPr>
          <p:cNvPr id="8" name="ZoneTexte 7">
            <a:extLst>
              <a:ext uri="{FF2B5EF4-FFF2-40B4-BE49-F238E27FC236}">
                <a16:creationId xmlns:a16="http://schemas.microsoft.com/office/drawing/2014/main" id="{39B6282C-29EE-4F59-E775-1D966DC299FD}"/>
              </a:ext>
            </a:extLst>
          </p:cNvPr>
          <p:cNvSpPr txBox="1"/>
          <p:nvPr/>
        </p:nvSpPr>
        <p:spPr>
          <a:xfrm>
            <a:off x="8112868" y="5960139"/>
            <a:ext cx="4079132" cy="369332"/>
          </a:xfrm>
          <a:prstGeom prst="rect">
            <a:avLst/>
          </a:prstGeom>
          <a:noFill/>
        </p:spPr>
        <p:txBody>
          <a:bodyPr wrap="square" rtlCol="0">
            <a:spAutoFit/>
          </a:bodyPr>
          <a:lstStyle/>
          <a:p>
            <a:r>
              <a:rPr lang="fr-FR" dirty="0" err="1"/>
              <a:t>Pelletization</a:t>
            </a:r>
            <a:r>
              <a:rPr lang="fr-FR" dirty="0"/>
              <a:t> au Ghana et en Cote d’Ivoire</a:t>
            </a:r>
          </a:p>
        </p:txBody>
      </p:sp>
      <p:pic>
        <p:nvPicPr>
          <p:cNvPr id="1040" name="Picture 16">
            <a:extLst>
              <a:ext uri="{FF2B5EF4-FFF2-40B4-BE49-F238E27FC236}">
                <a16:creationId xmlns:a16="http://schemas.microsoft.com/office/drawing/2014/main" id="{DEEDA15C-13D5-52C8-78B8-92B000697C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82672" y="1570096"/>
            <a:ext cx="1827083" cy="182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52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10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3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3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2913BE-5810-5E0E-9377-108F64B76BE8}"/>
              </a:ext>
            </a:extLst>
          </p:cNvPr>
          <p:cNvSpPr>
            <a:spLocks noGrp="1"/>
          </p:cNvSpPr>
          <p:nvPr>
            <p:ph type="title"/>
          </p:nvPr>
        </p:nvSpPr>
        <p:spPr>
          <a:xfrm>
            <a:off x="838200" y="384582"/>
            <a:ext cx="9162011" cy="1156104"/>
          </a:xfrm>
        </p:spPr>
        <p:txBody>
          <a:bodyPr/>
          <a:lstStyle/>
          <a:p>
            <a:r>
              <a:rPr lang="fr-FR" dirty="0"/>
              <a:t>Les enjeux du conditionnement de la biomasse </a:t>
            </a:r>
          </a:p>
        </p:txBody>
      </p:sp>
      <p:sp>
        <p:nvSpPr>
          <p:cNvPr id="3" name="Espace réservé du contenu 2">
            <a:extLst>
              <a:ext uri="{FF2B5EF4-FFF2-40B4-BE49-F238E27FC236}">
                <a16:creationId xmlns:a16="http://schemas.microsoft.com/office/drawing/2014/main" id="{F847CFCF-7721-3BA6-5129-1F78CC95A09A}"/>
              </a:ext>
            </a:extLst>
          </p:cNvPr>
          <p:cNvSpPr>
            <a:spLocks noGrp="1"/>
          </p:cNvSpPr>
          <p:nvPr>
            <p:ph idx="1"/>
          </p:nvPr>
        </p:nvSpPr>
        <p:spPr>
          <a:xfrm>
            <a:off x="136187" y="1468877"/>
            <a:ext cx="11919626" cy="5165387"/>
          </a:xfrm>
        </p:spPr>
        <p:txBody>
          <a:bodyPr vert="horz" lIns="91440" tIns="45720" rIns="91440" bIns="45720" rtlCol="0">
            <a:normAutofit fontScale="70000" lnSpcReduction="20000"/>
          </a:bodyPr>
          <a:lstStyle/>
          <a:p>
            <a:r>
              <a:rPr lang="fr-FR" b="1" dirty="0"/>
              <a:t> Environnementaux :</a:t>
            </a:r>
          </a:p>
          <a:p>
            <a:pPr lvl="1"/>
            <a:r>
              <a:rPr lang="fr-FR" b="1" i="1" dirty="0"/>
              <a:t>Réduction des émissions de CO₂ fossile et GES </a:t>
            </a:r>
            <a:r>
              <a:rPr lang="fr-FR" i="1" dirty="0"/>
              <a:t> </a:t>
            </a:r>
            <a:r>
              <a:rPr lang="fr-FR" dirty="0"/>
              <a:t>par le remplacement des combustibles fossiles pour le chauffage et la production d'énergie.</a:t>
            </a:r>
          </a:p>
          <a:p>
            <a:pPr lvl="1"/>
            <a:r>
              <a:rPr lang="fr-FR" b="1" i="1" dirty="0"/>
              <a:t>Valorisation des déchets </a:t>
            </a:r>
            <a:r>
              <a:rPr lang="fr-FR" dirty="0"/>
              <a:t>: Utiliser des résidus agricoles, forestiers et industriels comme biomasse réduit le gaspillage et favorise l’économie circulaire. Le principal enjeu reste la mobilisation</a:t>
            </a:r>
          </a:p>
          <a:p>
            <a:pPr lvl="1"/>
            <a:r>
              <a:rPr lang="fr-FR" b="1" i="1" dirty="0"/>
              <a:t>Réduction de la déforestation </a:t>
            </a:r>
            <a:r>
              <a:rPr lang="fr-FR" dirty="0"/>
              <a:t>: En offrant une alternative aux combustibles ligneux traditionnels, la densification de biomasse peut contribuer à limiter l’abattage des arbres.</a:t>
            </a:r>
          </a:p>
          <a:p>
            <a:pPr lvl="1"/>
            <a:r>
              <a:rPr lang="fr-FR" b="1" dirty="0"/>
              <a:t>Stabiliser les coproduits de cultures </a:t>
            </a:r>
            <a:r>
              <a:rPr lang="fr-FR" dirty="0"/>
              <a:t>pour les stocker et les valoriser en alimentation animale, en amendement, en énergie pour des applications individuelles ou industrielles</a:t>
            </a:r>
          </a:p>
          <a:p>
            <a:pPr lvl="1"/>
            <a:r>
              <a:rPr lang="fr-FR" b="1" dirty="0"/>
              <a:t>Produire une énergie locale et décentralisé </a:t>
            </a:r>
            <a:r>
              <a:rPr lang="fr-FR" dirty="0"/>
              <a:t>pour des applications chaleur ou électrique</a:t>
            </a:r>
          </a:p>
          <a:p>
            <a:pPr lvl="1"/>
            <a:endParaRPr lang="fr-FR" dirty="0"/>
          </a:p>
          <a:p>
            <a:r>
              <a:rPr lang="fr-FR" dirty="0"/>
              <a:t> </a:t>
            </a:r>
            <a:r>
              <a:rPr lang="fr-FR" b="1" dirty="0"/>
              <a:t>Économiques :</a:t>
            </a:r>
          </a:p>
          <a:p>
            <a:pPr lvl="1"/>
            <a:r>
              <a:rPr lang="fr-FR" b="1" i="1" dirty="0"/>
              <a:t>Efficacité du transport et du stockage </a:t>
            </a:r>
            <a:r>
              <a:rPr lang="fr-FR" dirty="0"/>
              <a:t>: La biomasse densifiée est plus compacte, réduisant ainsi les coûts logistiques.</a:t>
            </a:r>
          </a:p>
          <a:p>
            <a:pPr lvl="1"/>
            <a:r>
              <a:rPr lang="fr-FR" b="1" i="1" dirty="0"/>
              <a:t>Opportunités de marché dans l'énergie (chaleur et électricité): </a:t>
            </a:r>
            <a:r>
              <a:rPr lang="fr-FR" dirty="0"/>
              <a:t>Ouverture de nouvelles perspectives pour les agriculteurs, les industriels, et les entreprises énergétiques.</a:t>
            </a:r>
          </a:p>
          <a:p>
            <a:pPr lvl="1"/>
            <a:r>
              <a:rPr lang="fr-FR" b="1" dirty="0"/>
              <a:t>Accessibilité énergétique : </a:t>
            </a:r>
            <a:r>
              <a:rPr lang="fr-FR" dirty="0"/>
              <a:t>Dans les zones rurales ou isolées, elle offre une source d'énergie locale et abordable.</a:t>
            </a:r>
          </a:p>
          <a:p>
            <a:pPr lvl="1"/>
            <a:endParaRPr lang="fr-FR" dirty="0"/>
          </a:p>
          <a:p>
            <a:r>
              <a:rPr lang="fr-FR" dirty="0"/>
              <a:t> </a:t>
            </a:r>
            <a:r>
              <a:rPr lang="fr-FR" b="1" dirty="0"/>
              <a:t>Énergétiques :</a:t>
            </a:r>
          </a:p>
          <a:p>
            <a:pPr lvl="1"/>
            <a:r>
              <a:rPr lang="fr-FR" b="1" i="1" dirty="0"/>
              <a:t>Amélioration de la densité énergétique </a:t>
            </a:r>
            <a:r>
              <a:rPr lang="fr-FR" dirty="0"/>
              <a:t>: La biomasse densifiée a une densité énergétique plus élevée que les matières brutes, ce qui la rend plus efficace pour la combustion.</a:t>
            </a:r>
          </a:p>
          <a:p>
            <a:pPr lvl="1"/>
            <a:r>
              <a:rPr lang="fr-FR" b="1" i="1" dirty="0"/>
              <a:t>Stockage longue durée : </a:t>
            </a:r>
            <a:r>
              <a:rPr lang="fr-FR" dirty="0"/>
              <a:t>Les formes densifiées, comme les pellets, sont moins sensibles à l’humidité et à la dégradation.</a:t>
            </a:r>
          </a:p>
          <a:p>
            <a:endParaRPr lang="fr-FR" dirty="0"/>
          </a:p>
        </p:txBody>
      </p:sp>
    </p:spTree>
    <p:extLst>
      <p:ext uri="{BB962C8B-B14F-4D97-AF65-F5344CB8AC3E}">
        <p14:creationId xmlns:p14="http://schemas.microsoft.com/office/powerpoint/2010/main" val="36975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81839D-C3FE-CE34-37CC-2554318D1794}"/>
              </a:ext>
            </a:extLst>
          </p:cNvPr>
          <p:cNvSpPr>
            <a:spLocks noGrp="1"/>
          </p:cNvSpPr>
          <p:nvPr>
            <p:ph type="title"/>
          </p:nvPr>
        </p:nvSpPr>
        <p:spPr/>
        <p:txBody>
          <a:bodyPr/>
          <a:lstStyle/>
          <a:p>
            <a:r>
              <a:rPr lang="fr-FR" dirty="0"/>
              <a:t>Problématiques du conditionnement de la biomasse</a:t>
            </a:r>
          </a:p>
        </p:txBody>
      </p:sp>
      <p:sp>
        <p:nvSpPr>
          <p:cNvPr id="3" name="Espace réservé du contenu 2">
            <a:extLst>
              <a:ext uri="{FF2B5EF4-FFF2-40B4-BE49-F238E27FC236}">
                <a16:creationId xmlns:a16="http://schemas.microsoft.com/office/drawing/2014/main" id="{A297C6B3-FF28-FE9A-5869-5E3E56218B9F}"/>
              </a:ext>
            </a:extLst>
          </p:cNvPr>
          <p:cNvSpPr>
            <a:spLocks noGrp="1"/>
          </p:cNvSpPr>
          <p:nvPr>
            <p:ph idx="1"/>
          </p:nvPr>
        </p:nvSpPr>
        <p:spPr>
          <a:xfrm>
            <a:off x="400454" y="1728348"/>
            <a:ext cx="11661843" cy="4351338"/>
          </a:xfrm>
        </p:spPr>
        <p:txBody>
          <a:bodyPr>
            <a:noAutofit/>
          </a:bodyPr>
          <a:lstStyle/>
          <a:p>
            <a:r>
              <a:rPr lang="fr-FR" sz="2000" b="1" dirty="0"/>
              <a:t>Mobilisation de la biomasse : </a:t>
            </a:r>
          </a:p>
          <a:p>
            <a:pPr lvl="1"/>
            <a:r>
              <a:rPr lang="fr-FR" sz="2000" dirty="0"/>
              <a:t>Saisonnalité : Mise en place et organisation de logistiques efficace pour éviter une dégradation rapide de la matière suites aux récoltes et procédés industriels</a:t>
            </a:r>
          </a:p>
          <a:p>
            <a:pPr lvl="1"/>
            <a:r>
              <a:rPr lang="fr-FR" sz="2000" dirty="0"/>
              <a:t>Approvisionnement durable en respectant les cascades d’usage et le retour au sol pour les besoins agronomiques</a:t>
            </a:r>
          </a:p>
          <a:p>
            <a:r>
              <a:rPr lang="fr-FR" sz="2000" b="1" dirty="0"/>
              <a:t>Technologiques et opérationnelles :</a:t>
            </a:r>
          </a:p>
          <a:p>
            <a:pPr lvl="1"/>
            <a:r>
              <a:rPr lang="fr-FR" sz="2000" dirty="0"/>
              <a:t>Prétraitement adapté de la biomasse (séchage, broyage)</a:t>
            </a:r>
          </a:p>
          <a:p>
            <a:pPr lvl="1"/>
            <a:r>
              <a:rPr lang="fr-FR" sz="2000" dirty="0"/>
              <a:t> Nécessité de mettre en place des chaines semi industrielles à industrielles avec un besoin d'énergie électrique qui peut être important (disponibilité en </a:t>
            </a:r>
            <a:r>
              <a:rPr lang="fr-FR" sz="2000" dirty="0" err="1"/>
              <a:t>energie</a:t>
            </a:r>
            <a:r>
              <a:rPr lang="fr-FR" sz="2000" dirty="0"/>
              <a:t>)</a:t>
            </a:r>
          </a:p>
          <a:p>
            <a:pPr lvl="1"/>
            <a:r>
              <a:rPr lang="fr-FR" sz="2000" dirty="0"/>
              <a:t>Les équipements de densification sont flexibles mais nécessitent d’être adaptés selon les biomasses (exemple : taux de compression de filière en granulation)</a:t>
            </a:r>
          </a:p>
          <a:p>
            <a:pPr lvl="1"/>
            <a:r>
              <a:rPr lang="fr-FR" sz="2000" dirty="0"/>
              <a:t>Investissement important nécessitant des engagements sur les marchés énergétiques, aliments…</a:t>
            </a:r>
          </a:p>
          <a:p>
            <a:r>
              <a:rPr lang="fr-FR" sz="2000" b="1" dirty="0"/>
              <a:t>Energétiques : </a:t>
            </a:r>
            <a:r>
              <a:rPr lang="fr-FR" sz="2000" dirty="0"/>
              <a:t>veiller au bilan énergétique de la transformation de biomasse, de la collecte à la consommation finale</a:t>
            </a:r>
          </a:p>
          <a:p>
            <a:endParaRPr lang="fr-FR" sz="2000" dirty="0"/>
          </a:p>
          <a:p>
            <a:endParaRPr lang="fr-FR" sz="2000" dirty="0"/>
          </a:p>
        </p:txBody>
      </p:sp>
    </p:spTree>
    <p:extLst>
      <p:ext uri="{BB962C8B-B14F-4D97-AF65-F5344CB8AC3E}">
        <p14:creationId xmlns:p14="http://schemas.microsoft.com/office/powerpoint/2010/main" val="278172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68C64-AD1E-5130-9FB2-CA97E3659E13}"/>
              </a:ext>
            </a:extLst>
          </p:cNvPr>
          <p:cNvSpPr>
            <a:spLocks noGrp="1"/>
          </p:cNvSpPr>
          <p:nvPr>
            <p:ph type="title"/>
          </p:nvPr>
        </p:nvSpPr>
        <p:spPr>
          <a:xfrm>
            <a:off x="94844" y="258122"/>
            <a:ext cx="12002311" cy="1156104"/>
          </a:xfrm>
        </p:spPr>
        <p:txBody>
          <a:bodyPr>
            <a:normAutofit fontScale="90000"/>
          </a:bodyPr>
          <a:lstStyle/>
          <a:p>
            <a:r>
              <a:rPr lang="fr-FR" sz="3600" b="1" kern="100" dirty="0">
                <a:effectLst/>
                <a:latin typeface="Aptos" panose="020B0004020202020204" pitchFamily="34" charset="0"/>
                <a:ea typeface="Aptos" panose="020B0004020202020204" pitchFamily="34" charset="0"/>
                <a:cs typeface="Times New Roman" panose="02020603050405020304" pitchFamily="18" charset="0"/>
              </a:rPr>
              <a:t>Solutions et voies d’amélioration de la densification de biomasse:</a:t>
            </a:r>
            <a:br>
              <a:rPr lang="fr-FR" sz="3600" kern="100" dirty="0">
                <a:effectLst/>
                <a:latin typeface="Aptos" panose="020B0004020202020204" pitchFamily="34" charset="0"/>
                <a:ea typeface="Aptos" panose="020B0004020202020204" pitchFamily="34" charset="0"/>
                <a:cs typeface="Times New Roman" panose="02020603050405020304" pitchFamily="18" charset="0"/>
              </a:rPr>
            </a:br>
            <a:endParaRPr lang="fr-FR" dirty="0"/>
          </a:p>
        </p:txBody>
      </p:sp>
      <p:sp>
        <p:nvSpPr>
          <p:cNvPr id="3" name="Espace réservé du contenu 2">
            <a:extLst>
              <a:ext uri="{FF2B5EF4-FFF2-40B4-BE49-F238E27FC236}">
                <a16:creationId xmlns:a16="http://schemas.microsoft.com/office/drawing/2014/main" id="{7BEF02F1-627A-6B0F-A57A-E1109F4B0AE4}"/>
              </a:ext>
            </a:extLst>
          </p:cNvPr>
          <p:cNvSpPr>
            <a:spLocks noGrp="1"/>
          </p:cNvSpPr>
          <p:nvPr>
            <p:ph idx="1"/>
          </p:nvPr>
        </p:nvSpPr>
        <p:spPr>
          <a:xfrm>
            <a:off x="573931" y="1556425"/>
            <a:ext cx="10472637" cy="4532989"/>
          </a:xfrm>
        </p:spPr>
        <p:txBody>
          <a:bodyPr>
            <a:normAutofit/>
          </a:bodyPr>
          <a:lstStyle/>
          <a:p>
            <a:pPr marL="342900" lvl="0" indent="-342900">
              <a:lnSpc>
                <a:spcPct val="107000"/>
              </a:lnSpc>
              <a:spcAft>
                <a:spcPts val="800"/>
              </a:spcAft>
              <a:buSzPts val="1000"/>
              <a:buFont typeface="Symbol" panose="05050102010706020507" pitchFamily="18" charset="2"/>
              <a:buChar char=""/>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Innovation technologique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 Développer des machines adaptées aux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besoinx</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locaux en limitant les besoins énergétiques tout en restant accessibles financièrement.</a:t>
            </a:r>
          </a:p>
          <a:p>
            <a:pPr marL="342900" lvl="0" indent="-342900">
              <a:lnSpc>
                <a:spcPct val="107000"/>
              </a:lnSpc>
              <a:spcAft>
                <a:spcPts val="800"/>
              </a:spcAft>
              <a:buSzPts val="1000"/>
              <a:buFont typeface="Symbol" panose="05050102010706020507" pitchFamily="18" charset="2"/>
              <a:buChar char=""/>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Approches circulaires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 mise en place de « filières dédiées » intégrant la mobilisation de la ressource, la logistique, la production de matériaux densifiés et le développement de marché. Dans la filière énergie, un retour </a:t>
            </a:r>
            <a:r>
              <a:rPr lang="fr-FR" sz="1800" kern="100" dirty="0">
                <a:latin typeface="Aptos" panose="020B0004020202020204" pitchFamily="34" charset="0"/>
                <a:ea typeface="Aptos" panose="020B0004020202020204" pitchFamily="34" charset="0"/>
                <a:cs typeface="Times New Roman" panose="02020603050405020304" pitchFamily="18" charset="0"/>
              </a:rPr>
              <a:t>au sol des cendres.</a:t>
            </a:r>
          </a:p>
          <a:p>
            <a:pPr marL="342900" lvl="0" indent="-342900">
              <a:lnSpc>
                <a:spcPct val="107000"/>
              </a:lnSpc>
              <a:spcAft>
                <a:spcPts val="800"/>
              </a:spcAft>
              <a:buSzPts val="1000"/>
              <a:buFont typeface="Symbol" panose="05050102010706020507" pitchFamily="18" charset="2"/>
              <a:buChar char=""/>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Politiques incitatives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 Encourager l'utilisation de biomasse densifiée via des subventions, des crédits carbones ou des programmes de sensibilisation.</a:t>
            </a:r>
          </a:p>
          <a:p>
            <a:pPr marL="342900" lvl="0" indent="-342900">
              <a:lnSpc>
                <a:spcPct val="107000"/>
              </a:lnSpc>
              <a:spcAft>
                <a:spcPts val="800"/>
              </a:spcAft>
              <a:buSzPts val="1000"/>
              <a:buFont typeface="Symbol" panose="05050102010706020507" pitchFamily="18" charset="2"/>
              <a:buChar char=""/>
              <a:tabLst>
                <a:tab pos="457200" algn="l"/>
              </a:tabLst>
            </a:pPr>
            <a:r>
              <a:rPr lang="fr-FR" sz="1800" b="1" kern="100" dirty="0">
                <a:effectLst/>
                <a:latin typeface="Aptos" panose="020B0004020202020204" pitchFamily="34" charset="0"/>
                <a:ea typeface="Aptos" panose="020B0004020202020204" pitchFamily="34" charset="0"/>
                <a:cs typeface="Times New Roman" panose="02020603050405020304" pitchFamily="18" charset="0"/>
              </a:rPr>
              <a:t>Recherche sur les ressources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 Explorer toutes les sources alternatives de biomasse pour réduire la pression sur les ressources forestières et agricoles.</a:t>
            </a:r>
          </a:p>
          <a:p>
            <a:pPr marL="342900" lvl="0" indent="-342900">
              <a:lnSpc>
                <a:spcPct val="107000"/>
              </a:lnSpc>
              <a:spcAft>
                <a:spcPts val="800"/>
              </a:spcAft>
              <a:buSzPts val="1000"/>
              <a:buFont typeface="Symbol" panose="05050102010706020507" pitchFamily="18" charset="2"/>
              <a:buChar char=""/>
              <a:tabLst>
                <a:tab pos="457200" algn="l"/>
              </a:tabLst>
            </a:pPr>
            <a:r>
              <a:rPr lang="fr-FR" sz="1800" b="1" kern="100" dirty="0">
                <a:latin typeface="Aptos" panose="020B0004020202020204" pitchFamily="34" charset="0"/>
                <a:ea typeface="Aptos" panose="020B0004020202020204" pitchFamily="34" charset="0"/>
                <a:cs typeface="Times New Roman" panose="02020603050405020304" pitchFamily="18" charset="0"/>
              </a:rPr>
              <a:t>Exploration de nouveaux marchés : </a:t>
            </a:r>
            <a:r>
              <a:rPr lang="fr-FR" sz="1800" kern="100" dirty="0">
                <a:latin typeface="Aptos" panose="020B0004020202020204" pitchFamily="34" charset="0"/>
                <a:ea typeface="Aptos" panose="020B0004020202020204" pitchFamily="34" charset="0"/>
                <a:cs typeface="Times New Roman" panose="02020603050405020304" pitchFamily="18" charset="0"/>
              </a:rPr>
              <a:t>alimentation animale, chaleur, électricité mais aussi la chimie du végétal, le biochar et ses nombreuses applications (sol, métallurgie, béton, filtration…)</a:t>
            </a:r>
            <a:endParaRPr lang="fr-FR"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125822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7F2C77-BDA9-0EB3-F7AB-6A0B683D8C2E}"/>
              </a:ext>
            </a:extLst>
          </p:cNvPr>
          <p:cNvSpPr>
            <a:spLocks noGrp="1"/>
          </p:cNvSpPr>
          <p:nvPr>
            <p:ph type="title"/>
          </p:nvPr>
        </p:nvSpPr>
        <p:spPr/>
        <p:txBody>
          <a:bodyPr>
            <a:normAutofit/>
          </a:bodyPr>
          <a:lstStyle/>
          <a:p>
            <a:r>
              <a:rPr lang="fr-FR" dirty="0"/>
              <a:t>Les biomasses agricoles sont l’avenir de la filière énergie dans le monde</a:t>
            </a:r>
          </a:p>
        </p:txBody>
      </p:sp>
      <p:sp>
        <p:nvSpPr>
          <p:cNvPr id="3" name="Espace réservé du contenu 2">
            <a:extLst>
              <a:ext uri="{FF2B5EF4-FFF2-40B4-BE49-F238E27FC236}">
                <a16:creationId xmlns:a16="http://schemas.microsoft.com/office/drawing/2014/main" id="{9FECA8ED-49B2-1958-6898-D0C8C4EB4084}"/>
              </a:ext>
            </a:extLst>
          </p:cNvPr>
          <p:cNvSpPr>
            <a:spLocks noGrp="1"/>
          </p:cNvSpPr>
          <p:nvPr>
            <p:ph idx="1"/>
          </p:nvPr>
        </p:nvSpPr>
        <p:spPr>
          <a:xfrm>
            <a:off x="5700281" y="1814466"/>
            <a:ext cx="6255013" cy="3305673"/>
          </a:xfrm>
        </p:spPr>
        <p:txBody>
          <a:bodyPr>
            <a:noAutofit/>
          </a:bodyPr>
          <a:lstStyle/>
          <a:p>
            <a:r>
              <a:rPr lang="fr-FR" sz="2000" dirty="0"/>
              <a:t>Le potentiel des biomasse agricoles dans le monde est très important et doit devenir le levier pour le développement des bioénergies</a:t>
            </a:r>
          </a:p>
          <a:p>
            <a:r>
              <a:rPr lang="fr-FR" sz="2000" dirty="0"/>
              <a:t>Des premiers exemples de projets structurants comme le projet de la Défense à Paris (RAGT approvisionne 35 000t d’</a:t>
            </a:r>
            <a:r>
              <a:rPr lang="fr-FR" sz="2000" dirty="0" err="1"/>
              <a:t>agropellet</a:t>
            </a:r>
            <a:r>
              <a:rPr lang="fr-FR" sz="2000" dirty="0"/>
              <a:t> pour le chauffage du quartier – 4 Millions de m2)</a:t>
            </a:r>
          </a:p>
          <a:p>
            <a:r>
              <a:rPr lang="fr-FR" sz="2000" dirty="0"/>
              <a:t>L’Afrique a un potentiel de développement très important à partir de ces biomasses agricoles</a:t>
            </a:r>
          </a:p>
          <a:p>
            <a:r>
              <a:rPr lang="fr-FR" sz="2000" dirty="0"/>
              <a:t>Les projets </a:t>
            </a:r>
            <a:r>
              <a:rPr lang="fr-FR" sz="2000" dirty="0" err="1"/>
              <a:t>Biostar</a:t>
            </a:r>
            <a:r>
              <a:rPr lang="fr-FR" sz="2000" dirty="0"/>
              <a:t> et Bio4Africa apportent une brique essentielle pour aider à ce développement</a:t>
            </a:r>
          </a:p>
          <a:p>
            <a:endParaRPr lang="fr-FR" sz="2000" dirty="0"/>
          </a:p>
        </p:txBody>
      </p:sp>
      <p:pic>
        <p:nvPicPr>
          <p:cNvPr id="4" name="Image 3">
            <a:extLst>
              <a:ext uri="{FF2B5EF4-FFF2-40B4-BE49-F238E27FC236}">
                <a16:creationId xmlns:a16="http://schemas.microsoft.com/office/drawing/2014/main" id="{C013EEE5-C43E-A223-703D-5331346358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18" t="1419" r="-312" b="9171"/>
          <a:stretch/>
        </p:blipFill>
        <p:spPr>
          <a:xfrm>
            <a:off x="114854" y="1776163"/>
            <a:ext cx="5118498" cy="3305673"/>
          </a:xfrm>
          <a:prstGeom prst="rect">
            <a:avLst/>
          </a:prstGeom>
        </p:spPr>
      </p:pic>
      <p:pic>
        <p:nvPicPr>
          <p:cNvPr id="5" name="Image 4">
            <a:extLst>
              <a:ext uri="{FF2B5EF4-FFF2-40B4-BE49-F238E27FC236}">
                <a16:creationId xmlns:a16="http://schemas.microsoft.com/office/drawing/2014/main" id="{9B0FEEA3-40C0-F871-F4E8-961557819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7350" y="5413375"/>
            <a:ext cx="1768929" cy="1444625"/>
          </a:xfrm>
          <a:prstGeom prst="rect">
            <a:avLst/>
          </a:prstGeom>
        </p:spPr>
      </p:pic>
    </p:spTree>
    <p:extLst>
      <p:ext uri="{BB962C8B-B14F-4D97-AF65-F5344CB8AC3E}">
        <p14:creationId xmlns:p14="http://schemas.microsoft.com/office/powerpoint/2010/main" val="3572365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12526C-C853-C6B0-48A3-C45CB04FFFC3}"/>
              </a:ext>
            </a:extLst>
          </p:cNvPr>
          <p:cNvSpPr>
            <a:spLocks noGrp="1"/>
          </p:cNvSpPr>
          <p:nvPr>
            <p:ph type="title"/>
          </p:nvPr>
        </p:nvSpPr>
        <p:spPr>
          <a:xfrm>
            <a:off x="838200" y="365126"/>
            <a:ext cx="5585943" cy="779111"/>
          </a:xfrm>
        </p:spPr>
        <p:txBody>
          <a:bodyPr/>
          <a:lstStyle/>
          <a:p>
            <a:r>
              <a:rPr lang="fr-FR" dirty="0"/>
              <a:t>RAGT</a:t>
            </a:r>
          </a:p>
        </p:txBody>
      </p:sp>
      <p:sp>
        <p:nvSpPr>
          <p:cNvPr id="3" name="Espace réservé du contenu 2">
            <a:extLst>
              <a:ext uri="{FF2B5EF4-FFF2-40B4-BE49-F238E27FC236}">
                <a16:creationId xmlns:a16="http://schemas.microsoft.com/office/drawing/2014/main" id="{9669AE80-D2A7-FE6C-C445-9B799A3C93BA}"/>
              </a:ext>
            </a:extLst>
          </p:cNvPr>
          <p:cNvSpPr>
            <a:spLocks noGrp="1"/>
          </p:cNvSpPr>
          <p:nvPr>
            <p:ph idx="1"/>
          </p:nvPr>
        </p:nvSpPr>
        <p:spPr/>
        <p:txBody>
          <a:bodyPr/>
          <a:lstStyle/>
          <a:p>
            <a:endParaRPr lang="fr-FR"/>
          </a:p>
        </p:txBody>
      </p:sp>
      <p:sp>
        <p:nvSpPr>
          <p:cNvPr id="6" name="Rectangle 5">
            <a:extLst>
              <a:ext uri="{FF2B5EF4-FFF2-40B4-BE49-F238E27FC236}">
                <a16:creationId xmlns:a16="http://schemas.microsoft.com/office/drawing/2014/main" id="{ABF2BDB8-FA11-2A18-B082-FCDA1F9A0166}"/>
              </a:ext>
            </a:extLst>
          </p:cNvPr>
          <p:cNvSpPr/>
          <p:nvPr/>
        </p:nvSpPr>
        <p:spPr>
          <a:xfrm>
            <a:off x="523875" y="1739667"/>
            <a:ext cx="11160000" cy="1177605"/>
          </a:xfrm>
          <a:prstGeom prst="rect">
            <a:avLst/>
          </a:prstGeom>
          <a:solidFill>
            <a:srgbClr val="2336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i="0" u="none" strike="noStrike" baseline="0" dirty="0">
                <a:solidFill>
                  <a:srgbClr val="FFFFFF"/>
                </a:solidFill>
                <a:latin typeface="Arial" panose="020B0604020202020204" pitchFamily="34" charset="0"/>
                <a:cs typeface="Arial" panose="020B0604020202020204" pitchFamily="34" charset="0"/>
              </a:rPr>
              <a:t>RAGT SA</a:t>
            </a:r>
          </a:p>
          <a:p>
            <a:pPr algn="ctr"/>
            <a:r>
              <a:rPr lang="fr-FR" sz="1200" i="0" u="none" strike="noStrike" baseline="0" dirty="0">
                <a:solidFill>
                  <a:srgbClr val="FFFFFF"/>
                </a:solidFill>
                <a:latin typeface="Arial" panose="020B0604020202020204" pitchFamily="34" charset="0"/>
                <a:cs typeface="Arial" panose="020B0604020202020204" pitchFamily="34" charset="0"/>
              </a:rPr>
              <a:t>Holding animatrice du Groupe</a:t>
            </a:r>
          </a:p>
          <a:p>
            <a:pPr algn="l"/>
            <a:endParaRPr lang="fr-FR" sz="1200" b="0" i="0" u="none" strike="noStrike" baseline="0" dirty="0">
              <a:solidFill>
                <a:srgbClr val="FFFFFF"/>
              </a:solidFill>
              <a:latin typeface="Arial" panose="020B0604020202020204" pitchFamily="34" charset="0"/>
              <a:cs typeface="Arial" panose="020B0604020202020204" pitchFamily="34" charset="0"/>
            </a:endParaRPr>
          </a:p>
          <a:p>
            <a:pPr algn="just"/>
            <a:r>
              <a:rPr lang="fr-FR" sz="1200" b="0" i="0" u="none" strike="noStrike" baseline="0" dirty="0">
                <a:solidFill>
                  <a:srgbClr val="FFFFFF"/>
                </a:solidFill>
                <a:latin typeface="Arial" panose="020B0604020202020204" pitchFamily="34" charset="0"/>
                <a:cs typeface="Arial" panose="020B0604020202020204" pitchFamily="34" charset="0"/>
              </a:rPr>
              <a:t>Regroupant l’ensemble des services supports : juridique, comptabilite, finance, ressources humaines, communication et partenariat, expertise immobilière et assurances, système d’informations, actionnariat.</a:t>
            </a:r>
            <a:endParaRPr lang="fr-FR" sz="1200" dirty="0">
              <a:highlight>
                <a:srgbClr val="273540"/>
              </a:highligh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AE2897B-D8B1-481B-4EA1-7B3B1BE38C75}"/>
              </a:ext>
            </a:extLst>
          </p:cNvPr>
          <p:cNvSpPr/>
          <p:nvPr/>
        </p:nvSpPr>
        <p:spPr>
          <a:xfrm>
            <a:off x="523875" y="3087772"/>
            <a:ext cx="3600000" cy="3005487"/>
          </a:xfrm>
          <a:prstGeom prst="rect">
            <a:avLst/>
          </a:prstGeom>
          <a:solidFill>
            <a:srgbClr val="54A7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latin typeface="Arial" panose="020B0604020202020204" pitchFamily="34" charset="0"/>
                <a:cs typeface="Arial" panose="020B0604020202020204" pitchFamily="34" charset="0"/>
              </a:rPr>
              <a:t>RAGT Plateau Central</a:t>
            </a:r>
          </a:p>
          <a:p>
            <a:pPr algn="ctr"/>
            <a:endParaRPr lang="fr-FR" b="1" dirty="0">
              <a:solidFill>
                <a:srgbClr val="FFFFFF"/>
              </a:solidFill>
              <a:latin typeface="Arial" panose="020B0604020202020204" pitchFamily="34" charset="0"/>
              <a:cs typeface="Arial" panose="020B0604020202020204" pitchFamily="34" charset="0"/>
            </a:endParaRPr>
          </a:p>
          <a:p>
            <a:pPr algn="ctr"/>
            <a:endParaRPr lang="fr-FR" b="1" dirty="0">
              <a:solidFill>
                <a:srgbClr val="FFFFFF"/>
              </a:solidFill>
              <a:latin typeface="Arial" panose="020B0604020202020204" pitchFamily="34" charset="0"/>
              <a:cs typeface="Arial" panose="020B0604020202020204" pitchFamily="34" charset="0"/>
            </a:endParaRPr>
          </a:p>
          <a:p>
            <a:pPr algn="just"/>
            <a:r>
              <a:rPr lang="fr-FR" sz="1200" dirty="0">
                <a:solidFill>
                  <a:srgbClr val="FFFFFF"/>
                </a:solidFill>
                <a:latin typeface="Arial" panose="020B0604020202020204" pitchFamily="34" charset="0"/>
                <a:cs typeface="Arial" panose="020B0604020202020204" pitchFamily="34" charset="0"/>
              </a:rPr>
              <a:t>RAGT Plateau Central développe des activités de vente et de conseils auprès des agriculteurs et du grand public en Occitanie.</a:t>
            </a:r>
          </a:p>
          <a:p>
            <a:pPr algn="just"/>
            <a:r>
              <a:rPr lang="fr-FR" sz="1200" dirty="0">
                <a:solidFill>
                  <a:srgbClr val="FFFFFF"/>
                </a:solidFill>
                <a:latin typeface="Arial" panose="020B0604020202020204" pitchFamily="34" charset="0"/>
                <a:cs typeface="Arial" panose="020B0604020202020204" pitchFamily="34" charset="0"/>
              </a:rPr>
              <a:t>Attentive à l’évolution des modèles agricoles et à l’écoute des attentes sociétales, elle se positionne et s’engage auprès des agriculteurs comme force de propositions et d’innovations dans tous les modes de production, en faveur d’une agriculture productive et durable.</a:t>
            </a:r>
          </a:p>
        </p:txBody>
      </p:sp>
      <p:sp>
        <p:nvSpPr>
          <p:cNvPr id="8" name="Rectangle 7">
            <a:extLst>
              <a:ext uri="{FF2B5EF4-FFF2-40B4-BE49-F238E27FC236}">
                <a16:creationId xmlns:a16="http://schemas.microsoft.com/office/drawing/2014/main" id="{B3887C7C-4F72-1232-BED6-2F6AB355B42F}"/>
              </a:ext>
            </a:extLst>
          </p:cNvPr>
          <p:cNvSpPr/>
          <p:nvPr/>
        </p:nvSpPr>
        <p:spPr>
          <a:xfrm>
            <a:off x="4303875" y="3087772"/>
            <a:ext cx="3600000" cy="3275844"/>
          </a:xfrm>
          <a:prstGeom prst="rect">
            <a:avLst/>
          </a:prstGeom>
          <a:solidFill>
            <a:srgbClr val="F4C6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latin typeface="Arial" panose="020B0604020202020204" pitchFamily="34" charset="0"/>
                <a:cs typeface="Arial" panose="020B0604020202020204" pitchFamily="34" charset="0"/>
              </a:rPr>
              <a:t>RAGT Semences</a:t>
            </a:r>
          </a:p>
          <a:p>
            <a:pPr algn="ctr"/>
            <a:endParaRPr lang="fr-FR" b="1" dirty="0">
              <a:solidFill>
                <a:srgbClr val="FFFFFF"/>
              </a:solidFill>
              <a:latin typeface="Arial" panose="020B0604020202020204" pitchFamily="34" charset="0"/>
              <a:cs typeface="Arial" panose="020B0604020202020204" pitchFamily="34" charset="0"/>
            </a:endParaRPr>
          </a:p>
          <a:p>
            <a:pPr algn="just"/>
            <a:r>
              <a:rPr lang="fr-FR" sz="1200" dirty="0">
                <a:solidFill>
                  <a:srgbClr val="FFFFFF"/>
                </a:solidFill>
                <a:latin typeface="Arial" panose="020B0604020202020204" pitchFamily="34" charset="0"/>
                <a:cs typeface="Arial" panose="020B0604020202020204" pitchFamily="34" charset="0"/>
              </a:rPr>
              <a:t>RAGT Semences crée, produit et commercialise des semences dans les espèces majeures de grandes cultures et d’élevage.</a:t>
            </a:r>
          </a:p>
          <a:p>
            <a:pPr algn="just"/>
            <a:r>
              <a:rPr lang="fr-FR" sz="1200" dirty="0">
                <a:solidFill>
                  <a:srgbClr val="FFFFFF"/>
                </a:solidFill>
                <a:latin typeface="Arial" panose="020B0604020202020204" pitchFamily="34" charset="0"/>
                <a:cs typeface="Arial" panose="020B0604020202020204" pitchFamily="34" charset="0"/>
              </a:rPr>
              <a:t>En investissant près de 18% de son chiffre d’affaires dans la recherche et l’innovation variétale, elle se donne des moyens à la hauteur de ses ambitions mondiales.</a:t>
            </a: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a:p>
            <a:pPr algn="just"/>
            <a:endParaRPr lang="fr-FR" sz="1200" dirty="0">
              <a:solidFill>
                <a:srgbClr val="FFFF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43D715A-66B0-E8C5-624B-4C1041E686B2}"/>
              </a:ext>
            </a:extLst>
          </p:cNvPr>
          <p:cNvSpPr/>
          <p:nvPr/>
        </p:nvSpPr>
        <p:spPr>
          <a:xfrm>
            <a:off x="8083875" y="3087772"/>
            <a:ext cx="3600000" cy="3005487"/>
          </a:xfrm>
          <a:prstGeom prst="rect">
            <a:avLst/>
          </a:prstGeom>
          <a:solidFill>
            <a:srgbClr val="D06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FFFF"/>
                </a:solidFill>
                <a:latin typeface="Arial" panose="020B0604020202020204" pitchFamily="34" charset="0"/>
                <a:cs typeface="Arial" panose="020B0604020202020204" pitchFamily="34" charset="0"/>
              </a:rPr>
              <a:t>RAGT Energie</a:t>
            </a:r>
          </a:p>
          <a:p>
            <a:pPr algn="ctr"/>
            <a:endParaRPr lang="fr-FR" sz="2400" b="1" dirty="0">
              <a:solidFill>
                <a:srgbClr val="FFFFFF"/>
              </a:solidFill>
              <a:latin typeface="Arial" panose="020B0604020202020204" pitchFamily="34" charset="0"/>
              <a:cs typeface="Arial" panose="020B0604020202020204" pitchFamily="34" charset="0"/>
            </a:endParaRPr>
          </a:p>
          <a:p>
            <a:pPr algn="just"/>
            <a:r>
              <a:rPr lang="fr-FR" sz="1200" dirty="0">
                <a:solidFill>
                  <a:srgbClr val="FFFFFF"/>
                </a:solidFill>
                <a:latin typeface="Arial" panose="020B0604020202020204" pitchFamily="34" charset="0"/>
                <a:cs typeface="Arial" panose="020B0604020202020204" pitchFamily="34" charset="0"/>
              </a:rPr>
              <a:t>RAGT Energie est une société de recherche et de conseil en valorisation énergétique de la biomasse, domaine qui relève de l’économie circulaire, source de valeur pour le monde agricole.</a:t>
            </a:r>
          </a:p>
          <a:p>
            <a:pPr algn="just"/>
            <a:r>
              <a:rPr lang="fr-FR" sz="1200" dirty="0">
                <a:solidFill>
                  <a:srgbClr val="FFFFFF"/>
                </a:solidFill>
                <a:latin typeface="Arial" panose="020B0604020202020204" pitchFamily="34" charset="0"/>
                <a:cs typeface="Arial" panose="020B0604020202020204" pitchFamily="34" charset="0"/>
              </a:rPr>
              <a:t>RAGT Energie développe son activité à partir des coproduits du bois, de l’agriculture et de l’industrie. C’est ainsi que l’</a:t>
            </a:r>
            <a:r>
              <a:rPr lang="fr-FR" sz="1200" dirty="0" err="1">
                <a:solidFill>
                  <a:srgbClr val="FFFFFF"/>
                </a:solidFill>
                <a:latin typeface="Arial" panose="020B0604020202020204" pitchFamily="34" charset="0"/>
                <a:cs typeface="Arial" panose="020B0604020202020204" pitchFamily="34" charset="0"/>
              </a:rPr>
              <a:t>agropellet</a:t>
            </a:r>
            <a:r>
              <a:rPr lang="fr-FR" sz="1200" dirty="0">
                <a:solidFill>
                  <a:srgbClr val="FFFFFF"/>
                </a:solidFill>
                <a:latin typeface="Arial" panose="020B0604020202020204" pitchFamily="34" charset="0"/>
                <a:cs typeface="Arial" panose="020B0604020202020204" pitchFamily="34" charset="0"/>
              </a:rPr>
              <a:t> </a:t>
            </a:r>
            <a:r>
              <a:rPr lang="fr-FR" sz="1200" dirty="0" err="1">
                <a:solidFill>
                  <a:srgbClr val="FFFFFF"/>
                </a:solidFill>
                <a:latin typeface="Arial" panose="020B0604020202020204" pitchFamily="34" charset="0"/>
                <a:cs typeface="Arial" panose="020B0604020202020204" pitchFamily="34" charset="0"/>
              </a:rPr>
              <a:t>Calys</a:t>
            </a:r>
            <a:r>
              <a:rPr lang="fr-FR" sz="1200" dirty="0">
                <a:solidFill>
                  <a:srgbClr val="FFFFFF"/>
                </a:solidFill>
                <a:latin typeface="Arial" panose="020B0604020202020204" pitchFamily="34" charset="0"/>
                <a:cs typeface="Arial" panose="020B0604020202020204" pitchFamily="34" charset="0"/>
              </a:rPr>
              <a:t>, formulé à partir de coproduits végétaux, permet une valorisation territoriale.</a:t>
            </a:r>
          </a:p>
        </p:txBody>
      </p:sp>
      <p:sp>
        <p:nvSpPr>
          <p:cNvPr id="10" name="ZoneTexte 9">
            <a:extLst>
              <a:ext uri="{FF2B5EF4-FFF2-40B4-BE49-F238E27FC236}">
                <a16:creationId xmlns:a16="http://schemas.microsoft.com/office/drawing/2014/main" id="{F46512B7-3621-2B2C-10D6-24699243EA86}"/>
              </a:ext>
            </a:extLst>
          </p:cNvPr>
          <p:cNvSpPr txBox="1"/>
          <p:nvPr/>
        </p:nvSpPr>
        <p:spPr>
          <a:xfrm>
            <a:off x="5751899" y="979433"/>
            <a:ext cx="1476375" cy="553998"/>
          </a:xfrm>
          <a:prstGeom prst="rect">
            <a:avLst/>
          </a:prstGeom>
          <a:noFill/>
        </p:spPr>
        <p:txBody>
          <a:bodyPr wrap="square" rtlCol="0">
            <a:spAutoFit/>
          </a:bodyPr>
          <a:lstStyle/>
          <a:p>
            <a:r>
              <a:rPr lang="fr-FR" b="1" dirty="0">
                <a:solidFill>
                  <a:srgbClr val="273540"/>
                </a:solidFill>
                <a:latin typeface="Arial" panose="020B0604020202020204" pitchFamily="34" charset="0"/>
                <a:cs typeface="Arial" panose="020B0604020202020204" pitchFamily="34" charset="0"/>
              </a:rPr>
              <a:t>1 547</a:t>
            </a:r>
          </a:p>
          <a:p>
            <a:r>
              <a:rPr lang="fr-FR" sz="1100" dirty="0">
                <a:solidFill>
                  <a:srgbClr val="273540"/>
                </a:solidFill>
                <a:latin typeface="Arial" panose="020B0604020202020204" pitchFamily="34" charset="0"/>
                <a:cs typeface="Arial" panose="020B0604020202020204" pitchFamily="34" charset="0"/>
              </a:rPr>
              <a:t>collaborateurs</a:t>
            </a:r>
          </a:p>
        </p:txBody>
      </p:sp>
      <p:pic>
        <p:nvPicPr>
          <p:cNvPr id="11" name="Image 10">
            <a:extLst>
              <a:ext uri="{FF2B5EF4-FFF2-40B4-BE49-F238E27FC236}">
                <a16:creationId xmlns:a16="http://schemas.microsoft.com/office/drawing/2014/main" id="{0C44790C-A017-8369-C2FC-17E07E0D4730}"/>
              </a:ext>
            </a:extLst>
          </p:cNvPr>
          <p:cNvPicPr>
            <a:picLocks noChangeAspect="1"/>
          </p:cNvPicPr>
          <p:nvPr/>
        </p:nvPicPr>
        <p:blipFill>
          <a:blip r:embed="rId2"/>
          <a:stretch>
            <a:fillRect/>
          </a:stretch>
        </p:blipFill>
        <p:spPr>
          <a:xfrm>
            <a:off x="4838700" y="636612"/>
            <a:ext cx="999150" cy="999150"/>
          </a:xfrm>
          <a:prstGeom prst="rect">
            <a:avLst/>
          </a:prstGeom>
        </p:spPr>
      </p:pic>
      <p:pic>
        <p:nvPicPr>
          <p:cNvPr id="12" name="Image 11">
            <a:extLst>
              <a:ext uri="{FF2B5EF4-FFF2-40B4-BE49-F238E27FC236}">
                <a16:creationId xmlns:a16="http://schemas.microsoft.com/office/drawing/2014/main" id="{E9AC19BA-B653-E25E-6BBC-27413452951B}"/>
              </a:ext>
            </a:extLst>
          </p:cNvPr>
          <p:cNvPicPr>
            <a:picLocks noChangeAspect="1"/>
          </p:cNvPicPr>
          <p:nvPr/>
        </p:nvPicPr>
        <p:blipFill>
          <a:blip r:embed="rId3"/>
          <a:stretch>
            <a:fillRect/>
          </a:stretch>
        </p:blipFill>
        <p:spPr>
          <a:xfrm>
            <a:off x="6925855" y="636612"/>
            <a:ext cx="1000800" cy="1000800"/>
          </a:xfrm>
          <a:prstGeom prst="rect">
            <a:avLst/>
          </a:prstGeom>
        </p:spPr>
      </p:pic>
      <p:sp>
        <p:nvSpPr>
          <p:cNvPr id="13" name="ZoneTexte 12">
            <a:extLst>
              <a:ext uri="{FF2B5EF4-FFF2-40B4-BE49-F238E27FC236}">
                <a16:creationId xmlns:a16="http://schemas.microsoft.com/office/drawing/2014/main" id="{BFAA7D1E-CA97-53AC-1B73-F6DB7E3FDA17}"/>
              </a:ext>
            </a:extLst>
          </p:cNvPr>
          <p:cNvSpPr txBox="1"/>
          <p:nvPr/>
        </p:nvSpPr>
        <p:spPr>
          <a:xfrm>
            <a:off x="7729986" y="979433"/>
            <a:ext cx="1476375" cy="538609"/>
          </a:xfrm>
          <a:prstGeom prst="rect">
            <a:avLst/>
          </a:prstGeom>
          <a:noFill/>
        </p:spPr>
        <p:txBody>
          <a:bodyPr wrap="square" rtlCol="0">
            <a:spAutoFit/>
          </a:bodyPr>
          <a:lstStyle/>
          <a:p>
            <a:r>
              <a:rPr lang="fr-FR" b="1" dirty="0">
                <a:solidFill>
                  <a:srgbClr val="273540"/>
                </a:solidFill>
                <a:latin typeface="Arial" panose="020B0604020202020204" pitchFamily="34" charset="0"/>
                <a:cs typeface="Arial" panose="020B0604020202020204" pitchFamily="34" charset="0"/>
              </a:rPr>
              <a:t>552 M€</a:t>
            </a:r>
          </a:p>
          <a:p>
            <a:r>
              <a:rPr lang="fr-FR" sz="1100" dirty="0">
                <a:solidFill>
                  <a:srgbClr val="273540"/>
                </a:solidFill>
                <a:latin typeface="Arial" panose="020B0604020202020204" pitchFamily="34" charset="0"/>
                <a:cs typeface="Arial" panose="020B0604020202020204" pitchFamily="34" charset="0"/>
              </a:rPr>
              <a:t>De chiffre d’affaires</a:t>
            </a:r>
          </a:p>
        </p:txBody>
      </p:sp>
      <p:pic>
        <p:nvPicPr>
          <p:cNvPr id="14" name="Image 13">
            <a:extLst>
              <a:ext uri="{FF2B5EF4-FFF2-40B4-BE49-F238E27FC236}">
                <a16:creationId xmlns:a16="http://schemas.microsoft.com/office/drawing/2014/main" id="{1E522602-D4B9-2943-E193-4B7567237A0A}"/>
              </a:ext>
            </a:extLst>
          </p:cNvPr>
          <p:cNvPicPr>
            <a:picLocks noChangeAspect="1"/>
          </p:cNvPicPr>
          <p:nvPr/>
        </p:nvPicPr>
        <p:blipFill>
          <a:blip r:embed="rId4"/>
          <a:stretch>
            <a:fillRect/>
          </a:stretch>
        </p:blipFill>
        <p:spPr>
          <a:xfrm>
            <a:off x="444500" y="6093259"/>
            <a:ext cx="595430" cy="595430"/>
          </a:xfrm>
          <a:prstGeom prst="rect">
            <a:avLst/>
          </a:prstGeom>
        </p:spPr>
      </p:pic>
      <p:sp>
        <p:nvSpPr>
          <p:cNvPr id="15" name="ZoneTexte 14">
            <a:extLst>
              <a:ext uri="{FF2B5EF4-FFF2-40B4-BE49-F238E27FC236}">
                <a16:creationId xmlns:a16="http://schemas.microsoft.com/office/drawing/2014/main" id="{FEB7064F-9C2B-7028-F9D3-936F27A6E638}"/>
              </a:ext>
            </a:extLst>
          </p:cNvPr>
          <p:cNvSpPr txBox="1"/>
          <p:nvPr/>
        </p:nvSpPr>
        <p:spPr>
          <a:xfrm>
            <a:off x="1039930" y="6263759"/>
            <a:ext cx="2074745" cy="369332"/>
          </a:xfrm>
          <a:prstGeom prst="rect">
            <a:avLst/>
          </a:prstGeom>
          <a:noFill/>
        </p:spPr>
        <p:txBody>
          <a:bodyPr wrap="square" rtlCol="0">
            <a:spAutoFit/>
          </a:bodyPr>
          <a:lstStyle/>
          <a:p>
            <a:r>
              <a:rPr lang="fr-FR" dirty="0">
                <a:solidFill>
                  <a:srgbClr val="273540"/>
                </a:solidFill>
                <a:hlinkClick r:id="rId5">
                  <a:extLst>
                    <a:ext uri="{A12FA001-AC4F-418D-AE19-62706E023703}">
                      <ahyp:hlinkClr xmlns:ahyp="http://schemas.microsoft.com/office/drawing/2018/hyperlinkcolor" val="tx"/>
                    </a:ext>
                  </a:extLst>
                </a:hlinkClick>
              </a:rPr>
              <a:t>www.ragt.fr</a:t>
            </a:r>
            <a:endParaRPr lang="fr-FR" dirty="0">
              <a:solidFill>
                <a:srgbClr val="273540"/>
              </a:solidFill>
            </a:endParaRPr>
          </a:p>
        </p:txBody>
      </p:sp>
      <p:sp>
        <p:nvSpPr>
          <p:cNvPr id="16" name="object 18">
            <a:extLst>
              <a:ext uri="{FF2B5EF4-FFF2-40B4-BE49-F238E27FC236}">
                <a16:creationId xmlns:a16="http://schemas.microsoft.com/office/drawing/2014/main" id="{F1FFC996-A4D9-BA51-DE74-90FFF49CBA1A}"/>
              </a:ext>
            </a:extLst>
          </p:cNvPr>
          <p:cNvSpPr txBox="1"/>
          <p:nvPr/>
        </p:nvSpPr>
        <p:spPr>
          <a:xfrm>
            <a:off x="4342665" y="4973469"/>
            <a:ext cx="3548478" cy="166712"/>
          </a:xfrm>
          <a:prstGeom prst="rect">
            <a:avLst/>
          </a:prstGeom>
        </p:spPr>
        <p:txBody>
          <a:bodyPr vert="horz" wrap="square" lIns="0" tIns="12700" rIns="0" bIns="0" rtlCol="0">
            <a:spAutoFit/>
          </a:bodyPr>
          <a:lstStyle/>
          <a:p>
            <a:r>
              <a:rPr lang="fr-FR" sz="1000" b="1" dirty="0">
                <a:latin typeface="Arial" panose="020B0604020202020204" pitchFamily="34" charset="0"/>
                <a:cs typeface="Arial" panose="020B0604020202020204" pitchFamily="34" charset="0"/>
              </a:rPr>
              <a:t>EUROPEAN LEADER IN CEREALS </a:t>
            </a:r>
          </a:p>
        </p:txBody>
      </p:sp>
      <p:sp>
        <p:nvSpPr>
          <p:cNvPr id="17" name="ZoneTexte 16">
            <a:extLst>
              <a:ext uri="{FF2B5EF4-FFF2-40B4-BE49-F238E27FC236}">
                <a16:creationId xmlns:a16="http://schemas.microsoft.com/office/drawing/2014/main" id="{1AA9705B-E8A7-D26A-3C91-D4FEA8331438}"/>
              </a:ext>
            </a:extLst>
          </p:cNvPr>
          <p:cNvSpPr txBox="1"/>
          <p:nvPr/>
        </p:nvSpPr>
        <p:spPr>
          <a:xfrm>
            <a:off x="6335397" y="4933714"/>
            <a:ext cx="3548478" cy="246221"/>
          </a:xfrm>
          <a:prstGeom prst="rect">
            <a:avLst/>
          </a:prstGeom>
          <a:noFill/>
        </p:spPr>
        <p:txBody>
          <a:bodyPr wrap="square" rtlCol="0">
            <a:spAutoFit/>
          </a:bodyPr>
          <a:lstStyle/>
          <a:p>
            <a:r>
              <a:rPr lang="fr-FR" sz="1000" b="1" dirty="0">
                <a:latin typeface="Arial" panose="020B0604020202020204" pitchFamily="34" charset="0"/>
                <a:cs typeface="Arial" panose="020B0604020202020204" pitchFamily="34" charset="0"/>
              </a:rPr>
              <a:t>… </a:t>
            </a:r>
            <a:r>
              <a:rPr lang="fr-FR" sz="1000" b="1" dirty="0" err="1">
                <a:latin typeface="Arial" panose="020B0604020202020204" pitchFamily="34" charset="0"/>
                <a:cs typeface="Arial" panose="020B0604020202020204" pitchFamily="34" charset="0"/>
              </a:rPr>
              <a:t>present</a:t>
            </a:r>
            <a:r>
              <a:rPr lang="fr-FR" sz="1000" b="1" dirty="0">
                <a:latin typeface="Arial" panose="020B0604020202020204" pitchFamily="34" charset="0"/>
                <a:cs typeface="Arial" panose="020B0604020202020204" pitchFamily="34" charset="0"/>
              </a:rPr>
              <a:t> in </a:t>
            </a:r>
            <a:r>
              <a:rPr lang="fr-FR" sz="1000" b="1" dirty="0" err="1">
                <a:latin typeface="Arial" panose="020B0604020202020204" pitchFamily="34" charset="0"/>
                <a:cs typeface="Arial" panose="020B0604020202020204" pitchFamily="34" charset="0"/>
              </a:rPr>
              <a:t>every</a:t>
            </a:r>
            <a:r>
              <a:rPr lang="fr-FR" sz="1000" b="1" dirty="0">
                <a:latin typeface="Arial" panose="020B0604020202020204" pitchFamily="34" charset="0"/>
                <a:cs typeface="Arial" panose="020B0604020202020204" pitchFamily="34" charset="0"/>
              </a:rPr>
              <a:t> plate</a:t>
            </a:r>
            <a:endParaRPr lang="fr-FR" sz="1000" dirty="0">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6DF86F50-64A2-1090-88D4-1144A175DD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8274" y="5218380"/>
            <a:ext cx="364275" cy="364275"/>
          </a:xfrm>
          <a:prstGeom prst="rect">
            <a:avLst/>
          </a:prstGeom>
        </p:spPr>
      </p:pic>
      <p:pic>
        <p:nvPicPr>
          <p:cNvPr id="19" name="Image 18">
            <a:extLst>
              <a:ext uri="{FF2B5EF4-FFF2-40B4-BE49-F238E27FC236}">
                <a16:creationId xmlns:a16="http://schemas.microsoft.com/office/drawing/2014/main" id="{28699EA6-66A9-C197-D428-16728BD308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562" y="5205480"/>
            <a:ext cx="399127" cy="404015"/>
          </a:xfrm>
          <a:prstGeom prst="rect">
            <a:avLst/>
          </a:prstGeom>
        </p:spPr>
      </p:pic>
      <p:pic>
        <p:nvPicPr>
          <p:cNvPr id="20" name="Image 19">
            <a:extLst>
              <a:ext uri="{FF2B5EF4-FFF2-40B4-BE49-F238E27FC236}">
                <a16:creationId xmlns:a16="http://schemas.microsoft.com/office/drawing/2014/main" id="{0CC1F89B-5CAE-4168-62DE-5F3AEB2ACD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9205" y="5150760"/>
            <a:ext cx="469317" cy="469317"/>
          </a:xfrm>
          <a:prstGeom prst="rect">
            <a:avLst/>
          </a:prstGeom>
        </p:spPr>
      </p:pic>
      <p:sp>
        <p:nvSpPr>
          <p:cNvPr id="21" name="ZoneTexte 20">
            <a:extLst>
              <a:ext uri="{FF2B5EF4-FFF2-40B4-BE49-F238E27FC236}">
                <a16:creationId xmlns:a16="http://schemas.microsoft.com/office/drawing/2014/main" id="{87D979D4-AF69-F2B5-CB43-A834902317DE}"/>
              </a:ext>
            </a:extLst>
          </p:cNvPr>
          <p:cNvSpPr txBox="1"/>
          <p:nvPr/>
        </p:nvSpPr>
        <p:spPr>
          <a:xfrm>
            <a:off x="4342665" y="5657202"/>
            <a:ext cx="987395" cy="630942"/>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8/10</a:t>
            </a:r>
          </a:p>
          <a:p>
            <a:pPr algn="ctr"/>
            <a:r>
              <a:rPr lang="fr-FR" sz="600" dirty="0">
                <a:latin typeface="Arial" panose="020B0604020202020204" pitchFamily="34" charset="0"/>
                <a:cs typeface="Arial" panose="020B0604020202020204" pitchFamily="34" charset="0"/>
              </a:rPr>
              <a:t>Pasta bag </a:t>
            </a:r>
            <a:r>
              <a:rPr lang="fr-FR" sz="600" dirty="0" err="1">
                <a:latin typeface="Arial" panose="020B0604020202020204" pitchFamily="34" charset="0"/>
                <a:cs typeface="Arial" panose="020B0604020202020204" pitchFamily="34" charset="0"/>
              </a:rPr>
              <a:t>sold</a:t>
            </a:r>
            <a:r>
              <a:rPr lang="fr-FR" sz="600" dirty="0">
                <a:latin typeface="Arial" panose="020B0604020202020204" pitchFamily="34" charset="0"/>
                <a:cs typeface="Arial" panose="020B0604020202020204" pitchFamily="34" charset="0"/>
              </a:rPr>
              <a:t> in France are </a:t>
            </a:r>
            <a:r>
              <a:rPr lang="fr-FR" sz="600" dirty="0" err="1">
                <a:latin typeface="Arial" panose="020B0604020202020204" pitchFamily="34" charset="0"/>
                <a:cs typeface="Arial" panose="020B0604020202020204" pitchFamily="34" charset="0"/>
              </a:rPr>
              <a:t>produced</a:t>
            </a:r>
            <a:r>
              <a:rPr lang="fr-FR" sz="600" dirty="0">
                <a:latin typeface="Arial" panose="020B0604020202020204" pitchFamily="34" charset="0"/>
                <a:cs typeface="Arial" panose="020B0604020202020204" pitchFamily="34" charset="0"/>
              </a:rPr>
              <a:t> </a:t>
            </a:r>
            <a:r>
              <a:rPr lang="fr-FR" sz="600" dirty="0" err="1">
                <a:latin typeface="Arial" panose="020B0604020202020204" pitchFamily="34" charset="0"/>
                <a:cs typeface="Arial" panose="020B0604020202020204" pitchFamily="34" charset="0"/>
              </a:rPr>
              <a:t>from</a:t>
            </a:r>
            <a:r>
              <a:rPr lang="fr-FR" sz="600" dirty="0">
                <a:latin typeface="Arial" panose="020B0604020202020204" pitchFamily="34" charset="0"/>
                <a:cs typeface="Arial" panose="020B0604020202020204" pitchFamily="34" charset="0"/>
              </a:rPr>
              <a:t> RAGT </a:t>
            </a:r>
            <a:r>
              <a:rPr lang="fr-FR" sz="600" dirty="0" err="1">
                <a:latin typeface="Arial" panose="020B0604020202020204" pitchFamily="34" charset="0"/>
                <a:cs typeface="Arial" panose="020B0604020202020204" pitchFamily="34" charset="0"/>
              </a:rPr>
              <a:t>durum</a:t>
            </a:r>
            <a:r>
              <a:rPr lang="fr-FR" sz="600" dirty="0">
                <a:latin typeface="Arial" panose="020B0604020202020204" pitchFamily="34" charset="0"/>
                <a:cs typeface="Arial" panose="020B0604020202020204" pitchFamily="34" charset="0"/>
              </a:rPr>
              <a:t> </a:t>
            </a:r>
            <a:r>
              <a:rPr lang="fr-FR" sz="600" dirty="0" err="1">
                <a:latin typeface="Arial" panose="020B0604020202020204" pitchFamily="34" charset="0"/>
                <a:cs typeface="Arial" panose="020B0604020202020204" pitchFamily="34" charset="0"/>
              </a:rPr>
              <a:t>wheat</a:t>
            </a:r>
            <a:r>
              <a:rPr lang="fr-FR" sz="600" dirty="0">
                <a:latin typeface="Arial" panose="020B0604020202020204" pitchFamily="34" charset="0"/>
                <a:cs typeface="Arial" panose="020B0604020202020204" pitchFamily="34" charset="0"/>
              </a:rPr>
              <a:t> </a:t>
            </a:r>
          </a:p>
        </p:txBody>
      </p:sp>
      <p:sp>
        <p:nvSpPr>
          <p:cNvPr id="22" name="ZoneTexte 21">
            <a:extLst>
              <a:ext uri="{FF2B5EF4-FFF2-40B4-BE49-F238E27FC236}">
                <a16:creationId xmlns:a16="http://schemas.microsoft.com/office/drawing/2014/main" id="{9E5198F7-BDDA-2341-6319-2E4CFBEDAB1B}"/>
              </a:ext>
            </a:extLst>
          </p:cNvPr>
          <p:cNvSpPr txBox="1"/>
          <p:nvPr/>
        </p:nvSpPr>
        <p:spPr>
          <a:xfrm>
            <a:off x="5439615" y="5674958"/>
            <a:ext cx="1257562" cy="446276"/>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1/2</a:t>
            </a:r>
          </a:p>
          <a:p>
            <a:pPr algn="ctr"/>
            <a:r>
              <a:rPr lang="fr-FR" sz="600" dirty="0">
                <a:latin typeface="Arial" panose="020B0604020202020204" pitchFamily="34" charset="0"/>
                <a:cs typeface="Arial" panose="020B0604020202020204" pitchFamily="34" charset="0"/>
              </a:rPr>
              <a:t>Beer </a:t>
            </a:r>
            <a:r>
              <a:rPr lang="fr-FR" sz="600" dirty="0" err="1">
                <a:latin typeface="Arial" panose="020B0604020202020204" pitchFamily="34" charset="0"/>
                <a:cs typeface="Arial" panose="020B0604020202020204" pitchFamily="34" charset="0"/>
              </a:rPr>
              <a:t>sold</a:t>
            </a:r>
            <a:r>
              <a:rPr lang="fr-FR" sz="600" dirty="0">
                <a:latin typeface="Arial" panose="020B0604020202020204" pitchFamily="34" charset="0"/>
                <a:cs typeface="Arial" panose="020B0604020202020204" pitchFamily="34" charset="0"/>
              </a:rPr>
              <a:t> in Europe </a:t>
            </a:r>
            <a:r>
              <a:rPr lang="fr-FR" sz="600" dirty="0" err="1">
                <a:latin typeface="Arial" panose="020B0604020202020204" pitchFamily="34" charset="0"/>
                <a:cs typeface="Arial" panose="020B0604020202020204" pitchFamily="34" charset="0"/>
              </a:rPr>
              <a:t>is</a:t>
            </a:r>
            <a:r>
              <a:rPr lang="fr-FR" sz="600" dirty="0">
                <a:latin typeface="Arial" panose="020B0604020202020204" pitchFamily="34" charset="0"/>
                <a:cs typeface="Arial" panose="020B0604020202020204" pitchFamily="34" charset="0"/>
              </a:rPr>
              <a:t> </a:t>
            </a:r>
            <a:r>
              <a:rPr lang="fr-FR" sz="600" dirty="0" err="1">
                <a:latin typeface="Arial" panose="020B0604020202020204" pitchFamily="34" charset="0"/>
                <a:cs typeface="Arial" panose="020B0604020202020204" pitchFamily="34" charset="0"/>
              </a:rPr>
              <a:t>based</a:t>
            </a:r>
            <a:r>
              <a:rPr lang="fr-FR" sz="600" dirty="0">
                <a:latin typeface="Arial" panose="020B0604020202020204" pitchFamily="34" charset="0"/>
                <a:cs typeface="Arial" panose="020B0604020202020204" pitchFamily="34" charset="0"/>
              </a:rPr>
              <a:t> on RAGT Spring </a:t>
            </a:r>
            <a:r>
              <a:rPr lang="fr-FR" sz="600" dirty="0" err="1">
                <a:latin typeface="Arial" panose="020B0604020202020204" pitchFamily="34" charset="0"/>
                <a:cs typeface="Arial" panose="020B0604020202020204" pitchFamily="34" charset="0"/>
              </a:rPr>
              <a:t>barley</a:t>
            </a:r>
            <a:endParaRPr lang="fr-FR" sz="600" dirty="0">
              <a:latin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383D6F5D-9F34-CCA8-521D-8321622E75C1}"/>
              </a:ext>
            </a:extLst>
          </p:cNvPr>
          <p:cNvSpPr txBox="1"/>
          <p:nvPr/>
        </p:nvSpPr>
        <p:spPr>
          <a:xfrm>
            <a:off x="6806732" y="5593095"/>
            <a:ext cx="1042605" cy="538609"/>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1/4</a:t>
            </a:r>
          </a:p>
          <a:p>
            <a:pPr algn="ctr"/>
            <a:r>
              <a:rPr lang="fr-FR" sz="600" dirty="0" err="1">
                <a:latin typeface="Arial" panose="020B0604020202020204" pitchFamily="34" charset="0"/>
                <a:cs typeface="Arial" panose="020B0604020202020204" pitchFamily="34" charset="0"/>
              </a:rPr>
              <a:t>Bread</a:t>
            </a:r>
            <a:r>
              <a:rPr lang="fr-FR" sz="600" dirty="0">
                <a:latin typeface="Arial" panose="020B0604020202020204" pitchFamily="34" charset="0"/>
                <a:cs typeface="Arial" panose="020B0604020202020204" pitchFamily="34" charset="0"/>
              </a:rPr>
              <a:t> sticks </a:t>
            </a:r>
            <a:r>
              <a:rPr lang="fr-FR" sz="600" dirty="0" err="1">
                <a:latin typeface="Arial" panose="020B0604020202020204" pitchFamily="34" charset="0"/>
                <a:cs typeface="Arial" panose="020B0604020202020204" pitchFamily="34" charset="0"/>
              </a:rPr>
              <a:t>sold</a:t>
            </a:r>
            <a:r>
              <a:rPr lang="fr-FR" sz="600" dirty="0">
                <a:latin typeface="Arial" panose="020B0604020202020204" pitchFamily="34" charset="0"/>
                <a:cs typeface="Arial" panose="020B0604020202020204" pitchFamily="34" charset="0"/>
              </a:rPr>
              <a:t> in Europe are </a:t>
            </a:r>
            <a:r>
              <a:rPr lang="fr-FR" sz="600" dirty="0" err="1">
                <a:latin typeface="Arial" panose="020B0604020202020204" pitchFamily="34" charset="0"/>
                <a:cs typeface="Arial" panose="020B0604020202020204" pitchFamily="34" charset="0"/>
              </a:rPr>
              <a:t>produced</a:t>
            </a:r>
            <a:r>
              <a:rPr lang="fr-FR" sz="600" dirty="0">
                <a:latin typeface="Arial" panose="020B0604020202020204" pitchFamily="34" charset="0"/>
                <a:cs typeface="Arial" panose="020B0604020202020204" pitchFamily="34" charset="0"/>
              </a:rPr>
              <a:t> </a:t>
            </a:r>
            <a:r>
              <a:rPr lang="fr-FR" sz="600" dirty="0" err="1">
                <a:latin typeface="Arial" panose="020B0604020202020204" pitchFamily="34" charset="0"/>
                <a:cs typeface="Arial" panose="020B0604020202020204" pitchFamily="34" charset="0"/>
              </a:rPr>
              <a:t>from</a:t>
            </a:r>
            <a:r>
              <a:rPr lang="fr-FR" sz="600" dirty="0">
                <a:latin typeface="Arial" panose="020B0604020202020204" pitchFamily="34" charset="0"/>
                <a:cs typeface="Arial" panose="020B0604020202020204" pitchFamily="34" charset="0"/>
              </a:rPr>
              <a:t> RAGT </a:t>
            </a:r>
            <a:r>
              <a:rPr lang="fr-FR" sz="600" dirty="0" err="1">
                <a:latin typeface="Arial" panose="020B0604020202020204" pitchFamily="34" charset="0"/>
                <a:cs typeface="Arial" panose="020B0604020202020204" pitchFamily="34" charset="0"/>
              </a:rPr>
              <a:t>wheat</a:t>
            </a:r>
            <a:endParaRPr lang="fr-FR" sz="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2840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700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934897-F14C-AFDE-DF11-A8F1514B5EFE}"/>
              </a:ext>
            </a:extLst>
          </p:cNvPr>
          <p:cNvSpPr>
            <a:spLocks noGrp="1"/>
          </p:cNvSpPr>
          <p:nvPr>
            <p:ph type="title"/>
          </p:nvPr>
        </p:nvSpPr>
        <p:spPr>
          <a:xfrm>
            <a:off x="838200" y="365126"/>
            <a:ext cx="9162011" cy="1156104"/>
          </a:xfrm>
        </p:spPr>
        <p:txBody>
          <a:bodyPr anchor="ctr">
            <a:normAutofit/>
          </a:bodyPr>
          <a:lstStyle/>
          <a:p>
            <a:r>
              <a:rPr lang="fr-FR" sz="3300" dirty="0"/>
              <a:t>La biomasse, une ressource essentielle pour la production d'énergie en Afrique </a:t>
            </a:r>
          </a:p>
        </p:txBody>
      </p:sp>
      <p:pic>
        <p:nvPicPr>
          <p:cNvPr id="18" name="Image 17">
            <a:extLst>
              <a:ext uri="{FF2B5EF4-FFF2-40B4-BE49-F238E27FC236}">
                <a16:creationId xmlns:a16="http://schemas.microsoft.com/office/drawing/2014/main" id="{95F0186B-B4AD-74DB-567D-27D5C4D11BE1}"/>
              </a:ext>
            </a:extLst>
          </p:cNvPr>
          <p:cNvPicPr>
            <a:picLocks noChangeAspect="1"/>
          </p:cNvPicPr>
          <p:nvPr/>
        </p:nvPicPr>
        <p:blipFill>
          <a:blip r:embed="rId3"/>
          <a:stretch>
            <a:fillRect/>
          </a:stretch>
        </p:blipFill>
        <p:spPr>
          <a:xfrm>
            <a:off x="833337" y="1848906"/>
            <a:ext cx="3453319" cy="2212393"/>
          </a:xfrm>
          <a:prstGeom prst="rect">
            <a:avLst/>
          </a:prstGeom>
        </p:spPr>
      </p:pic>
      <p:sp>
        <p:nvSpPr>
          <p:cNvPr id="19" name="ZoneTexte 18">
            <a:extLst>
              <a:ext uri="{FF2B5EF4-FFF2-40B4-BE49-F238E27FC236}">
                <a16:creationId xmlns:a16="http://schemas.microsoft.com/office/drawing/2014/main" id="{7C9F15CA-5F61-1A76-B45C-8DFA4E7ACF84}"/>
              </a:ext>
            </a:extLst>
          </p:cNvPr>
          <p:cNvSpPr txBox="1"/>
          <p:nvPr/>
        </p:nvSpPr>
        <p:spPr>
          <a:xfrm>
            <a:off x="272374" y="4721107"/>
            <a:ext cx="11783438" cy="1550168"/>
          </a:xfrm>
          <a:prstGeom prst="rect">
            <a:avLst/>
          </a:prstGeom>
          <a:noFill/>
        </p:spPr>
        <p:txBody>
          <a:bodyPr wrap="square" rtlCol="0">
            <a:spAutoFit/>
          </a:bodyPr>
          <a:lstStyle/>
          <a:p>
            <a:pPr marL="228600" indent="-228600">
              <a:lnSpc>
                <a:spcPct val="90000"/>
              </a:lnSpc>
              <a:spcBef>
                <a:spcPts val="1000"/>
              </a:spcBef>
              <a:buBlip>
                <a:blip r:embed="rId4">
                  <a:extLst>
                    <a:ext uri="{96DAC541-7B7A-43D3-8B79-37D633B846F1}">
                      <asvg:svgBlip xmlns:asvg="http://schemas.microsoft.com/office/drawing/2016/SVG/main" r:embed="rId5"/>
                    </a:ext>
                  </a:extLst>
                </a:blip>
              </a:buBlip>
            </a:pPr>
            <a:r>
              <a:rPr lang="fr-FR" sz="2400" dirty="0"/>
              <a:t>Bioénergie présente en Afrique mais sur un marché résidentiel, majoritairement à partir de bois énergie utilisé sur pour la cuisine</a:t>
            </a:r>
          </a:p>
          <a:p>
            <a:pPr marL="228600" indent="-228600">
              <a:lnSpc>
                <a:spcPct val="90000"/>
              </a:lnSpc>
              <a:spcBef>
                <a:spcPts val="1000"/>
              </a:spcBef>
              <a:buBlip>
                <a:blip r:embed="rId4">
                  <a:extLst>
                    <a:ext uri="{96DAC541-7B7A-43D3-8B79-37D633B846F1}">
                      <asvg:svgBlip xmlns:asvg="http://schemas.microsoft.com/office/drawing/2016/SVG/main" r:embed="rId5"/>
                    </a:ext>
                  </a:extLst>
                </a:blip>
              </a:buBlip>
            </a:pPr>
            <a:r>
              <a:rPr lang="fr-FR" sz="2400" dirty="0"/>
              <a:t>Les biomasses agricoles sont sous exploitées malgré un potentiel considérable, notamment dans les agro-industries à cause de difficultés de mobilisation</a:t>
            </a:r>
          </a:p>
        </p:txBody>
      </p:sp>
      <p:pic>
        <p:nvPicPr>
          <p:cNvPr id="16" name="Image 15">
            <a:extLst>
              <a:ext uri="{FF2B5EF4-FFF2-40B4-BE49-F238E27FC236}">
                <a16:creationId xmlns:a16="http://schemas.microsoft.com/office/drawing/2014/main" id="{D4EA9847-BD4C-A461-E1D2-DB29F84E03D1}"/>
              </a:ext>
            </a:extLst>
          </p:cNvPr>
          <p:cNvPicPr>
            <a:picLocks noChangeAspect="1"/>
          </p:cNvPicPr>
          <p:nvPr/>
        </p:nvPicPr>
        <p:blipFill>
          <a:blip r:embed="rId6"/>
          <a:srcRect t="9337"/>
          <a:stretch/>
        </p:blipFill>
        <p:spPr>
          <a:xfrm>
            <a:off x="6733151" y="1659594"/>
            <a:ext cx="4625512" cy="2805401"/>
          </a:xfrm>
          <a:prstGeom prst="rect">
            <a:avLst/>
          </a:prstGeom>
        </p:spPr>
      </p:pic>
    </p:spTree>
    <p:extLst>
      <p:ext uri="{BB962C8B-B14F-4D97-AF65-F5344CB8AC3E}">
        <p14:creationId xmlns:p14="http://schemas.microsoft.com/office/powerpoint/2010/main" val="408130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7BEFE-7761-D0DF-8F61-3D884160EC9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4AF889-B5BA-65C4-B632-8B92813B5BD1}"/>
              </a:ext>
            </a:extLst>
          </p:cNvPr>
          <p:cNvSpPr>
            <a:spLocks noGrp="1"/>
          </p:cNvSpPr>
          <p:nvPr>
            <p:ph type="title"/>
          </p:nvPr>
        </p:nvSpPr>
        <p:spPr>
          <a:xfrm>
            <a:off x="126460" y="365126"/>
            <a:ext cx="10262680" cy="1156104"/>
          </a:xfrm>
        </p:spPr>
        <p:txBody>
          <a:bodyPr anchor="ctr">
            <a:normAutofit/>
          </a:bodyPr>
          <a:lstStyle/>
          <a:p>
            <a:r>
              <a:rPr lang="fr-FR" sz="3200" dirty="0"/>
              <a:t>La biomasse, un levier important pour le développement des ENR en Afrique</a:t>
            </a:r>
          </a:p>
        </p:txBody>
      </p:sp>
      <p:grpSp>
        <p:nvGrpSpPr>
          <p:cNvPr id="14" name="Groupe 13">
            <a:extLst>
              <a:ext uri="{FF2B5EF4-FFF2-40B4-BE49-F238E27FC236}">
                <a16:creationId xmlns:a16="http://schemas.microsoft.com/office/drawing/2014/main" id="{97E1401C-9D71-87E2-09C6-22559DEA0616}"/>
              </a:ext>
            </a:extLst>
          </p:cNvPr>
          <p:cNvGrpSpPr/>
          <p:nvPr/>
        </p:nvGrpSpPr>
        <p:grpSpPr>
          <a:xfrm>
            <a:off x="671207" y="1521230"/>
            <a:ext cx="6111692" cy="5184842"/>
            <a:chOff x="0" y="1431042"/>
            <a:chExt cx="5661703" cy="5061832"/>
          </a:xfrm>
        </p:grpSpPr>
        <p:pic>
          <p:nvPicPr>
            <p:cNvPr id="12" name="Image 11">
              <a:extLst>
                <a:ext uri="{FF2B5EF4-FFF2-40B4-BE49-F238E27FC236}">
                  <a16:creationId xmlns:a16="http://schemas.microsoft.com/office/drawing/2014/main" id="{E2A524FA-8086-C238-A61F-0361DE7256E7}"/>
                </a:ext>
              </a:extLst>
            </p:cNvPr>
            <p:cNvPicPr>
              <a:picLocks noChangeAspect="1"/>
            </p:cNvPicPr>
            <p:nvPr/>
          </p:nvPicPr>
          <p:blipFill>
            <a:blip r:embed="rId2"/>
            <a:stretch>
              <a:fillRect/>
            </a:stretch>
          </p:blipFill>
          <p:spPr>
            <a:xfrm>
              <a:off x="0" y="1431042"/>
              <a:ext cx="5661703" cy="5061832"/>
            </a:xfrm>
            <a:prstGeom prst="rect">
              <a:avLst/>
            </a:prstGeom>
          </p:spPr>
        </p:pic>
        <p:sp>
          <p:nvSpPr>
            <p:cNvPr id="13" name="Rectangle 12">
              <a:extLst>
                <a:ext uri="{FF2B5EF4-FFF2-40B4-BE49-F238E27FC236}">
                  <a16:creationId xmlns:a16="http://schemas.microsoft.com/office/drawing/2014/main" id="{62C2B0BA-4CBA-BA14-1ADD-D39102D8F9B5}"/>
                </a:ext>
              </a:extLst>
            </p:cNvPr>
            <p:cNvSpPr/>
            <p:nvPr/>
          </p:nvSpPr>
          <p:spPr>
            <a:xfrm>
              <a:off x="0" y="5212080"/>
              <a:ext cx="2966720" cy="128079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ZoneTexte 2">
            <a:extLst>
              <a:ext uri="{FF2B5EF4-FFF2-40B4-BE49-F238E27FC236}">
                <a16:creationId xmlns:a16="http://schemas.microsoft.com/office/drawing/2014/main" id="{641ADA6A-8BBA-95D2-8E6B-BE8E3E4A99D7}"/>
              </a:ext>
            </a:extLst>
          </p:cNvPr>
          <p:cNvSpPr txBox="1"/>
          <p:nvPr/>
        </p:nvSpPr>
        <p:spPr>
          <a:xfrm>
            <a:off x="7327646" y="2084911"/>
            <a:ext cx="4322323" cy="3468642"/>
          </a:xfrm>
          <a:prstGeom prst="rect">
            <a:avLst/>
          </a:prstGeom>
          <a:noFill/>
        </p:spPr>
        <p:txBody>
          <a:bodyPr wrap="square" rtlCol="0">
            <a:spAutoFit/>
          </a:bodyPr>
          <a:lstStyle/>
          <a:p>
            <a:pPr marL="228600" indent="-228600">
              <a:lnSpc>
                <a:spcPct val="90000"/>
              </a:lnSpc>
              <a:spcBef>
                <a:spcPts val="1000"/>
              </a:spcBef>
              <a:buBlip>
                <a:blip r:embed="rId3">
                  <a:extLst>
                    <a:ext uri="{96DAC541-7B7A-43D3-8B79-37D633B846F1}">
                      <asvg:svgBlip xmlns:asvg="http://schemas.microsoft.com/office/drawing/2016/SVG/main" r:embed="rId4"/>
                    </a:ext>
                  </a:extLst>
                </a:blip>
              </a:buBlip>
            </a:pPr>
            <a:r>
              <a:rPr lang="fr-FR" sz="2400" dirty="0"/>
              <a:t>Développement important de la consommation</a:t>
            </a:r>
          </a:p>
          <a:p>
            <a:pPr marL="228600" indent="-228600">
              <a:lnSpc>
                <a:spcPct val="90000"/>
              </a:lnSpc>
              <a:spcBef>
                <a:spcPts val="1000"/>
              </a:spcBef>
              <a:buBlip>
                <a:blip r:embed="rId3">
                  <a:extLst>
                    <a:ext uri="{96DAC541-7B7A-43D3-8B79-37D633B846F1}">
                      <asvg:svgBlip xmlns:asvg="http://schemas.microsoft.com/office/drawing/2016/SVG/main" r:embed="rId4"/>
                    </a:ext>
                  </a:extLst>
                </a:blip>
              </a:buBlip>
            </a:pPr>
            <a:r>
              <a:rPr lang="fr-FR" sz="2400" dirty="0"/>
              <a:t>Développement de la biomasse sur le marché industriel</a:t>
            </a:r>
          </a:p>
          <a:p>
            <a:pPr marL="228600" indent="-228600">
              <a:lnSpc>
                <a:spcPct val="90000"/>
              </a:lnSpc>
              <a:spcBef>
                <a:spcPts val="1000"/>
              </a:spcBef>
              <a:buBlip>
                <a:blip r:embed="rId3">
                  <a:extLst>
                    <a:ext uri="{96DAC541-7B7A-43D3-8B79-37D633B846F1}">
                      <asvg:svgBlip xmlns:asvg="http://schemas.microsoft.com/office/drawing/2016/SVG/main" r:embed="rId4"/>
                    </a:ext>
                  </a:extLst>
                </a:blip>
              </a:buBlip>
            </a:pPr>
            <a:r>
              <a:rPr lang="fr-FR" sz="2400" dirty="0"/>
              <a:t>Besoin de mobiliser de la ressource hors bois</a:t>
            </a:r>
          </a:p>
          <a:p>
            <a:pPr marL="228600" indent="-228600">
              <a:lnSpc>
                <a:spcPct val="90000"/>
              </a:lnSpc>
              <a:spcBef>
                <a:spcPts val="1000"/>
              </a:spcBef>
              <a:buBlip>
                <a:blip r:embed="rId3">
                  <a:extLst>
                    <a:ext uri="{96DAC541-7B7A-43D3-8B79-37D633B846F1}">
                      <asvg:svgBlip xmlns:asvg="http://schemas.microsoft.com/office/drawing/2016/SVG/main" r:embed="rId4"/>
                    </a:ext>
                  </a:extLst>
                </a:blip>
              </a:buBlip>
            </a:pPr>
            <a:r>
              <a:rPr lang="fr-FR" sz="2400" dirty="0"/>
              <a:t>Comment valoriser la ressource agricole et notamment les agro résidus?</a:t>
            </a:r>
          </a:p>
        </p:txBody>
      </p:sp>
      <p:sp>
        <p:nvSpPr>
          <p:cNvPr id="4" name="ZoneTexte 3">
            <a:extLst>
              <a:ext uri="{FF2B5EF4-FFF2-40B4-BE49-F238E27FC236}">
                <a16:creationId xmlns:a16="http://schemas.microsoft.com/office/drawing/2014/main" id="{932C749C-C93A-BAC5-B283-F41EE880C7D2}"/>
              </a:ext>
            </a:extLst>
          </p:cNvPr>
          <p:cNvSpPr txBox="1"/>
          <p:nvPr/>
        </p:nvSpPr>
        <p:spPr>
          <a:xfrm>
            <a:off x="447472" y="5953328"/>
            <a:ext cx="2373549" cy="276999"/>
          </a:xfrm>
          <a:prstGeom prst="rect">
            <a:avLst/>
          </a:prstGeom>
          <a:noFill/>
        </p:spPr>
        <p:txBody>
          <a:bodyPr wrap="square" rtlCol="0">
            <a:spAutoFit/>
          </a:bodyPr>
          <a:lstStyle/>
          <a:p>
            <a:r>
              <a:rPr lang="fr-FR" sz="1200" dirty="0"/>
              <a:t>Source : IRENA</a:t>
            </a:r>
          </a:p>
        </p:txBody>
      </p:sp>
    </p:spTree>
    <p:extLst>
      <p:ext uri="{BB962C8B-B14F-4D97-AF65-F5344CB8AC3E}">
        <p14:creationId xmlns:p14="http://schemas.microsoft.com/office/powerpoint/2010/main" val="579352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0B9DD-3BA3-8E08-DEA4-D9C6E9C3A89E}"/>
              </a:ext>
            </a:extLst>
          </p:cNvPr>
          <p:cNvSpPr>
            <a:spLocks noGrp="1"/>
          </p:cNvSpPr>
          <p:nvPr>
            <p:ph type="title"/>
          </p:nvPr>
        </p:nvSpPr>
        <p:spPr/>
        <p:txBody>
          <a:bodyPr/>
          <a:lstStyle/>
          <a:p>
            <a:r>
              <a:rPr lang="fr-FR" dirty="0"/>
              <a:t>Les problématiques de la biomasse agricole</a:t>
            </a:r>
          </a:p>
        </p:txBody>
      </p:sp>
      <p:sp>
        <p:nvSpPr>
          <p:cNvPr id="3" name="Espace réservé du contenu 2">
            <a:extLst>
              <a:ext uri="{FF2B5EF4-FFF2-40B4-BE49-F238E27FC236}">
                <a16:creationId xmlns:a16="http://schemas.microsoft.com/office/drawing/2014/main" id="{9EE37D94-8240-9781-D68C-A5B4F7476492}"/>
              </a:ext>
            </a:extLst>
          </p:cNvPr>
          <p:cNvSpPr>
            <a:spLocks noGrp="1"/>
          </p:cNvSpPr>
          <p:nvPr>
            <p:ph idx="1"/>
          </p:nvPr>
        </p:nvSpPr>
        <p:spPr>
          <a:xfrm>
            <a:off x="3759200" y="1786714"/>
            <a:ext cx="8526834" cy="4351338"/>
          </a:xfrm>
        </p:spPr>
        <p:txBody>
          <a:bodyPr>
            <a:normAutofit/>
          </a:bodyPr>
          <a:lstStyle/>
          <a:p>
            <a:r>
              <a:rPr lang="fr-FR" dirty="0"/>
              <a:t>Saisonnalité importante</a:t>
            </a:r>
          </a:p>
          <a:p>
            <a:r>
              <a:rPr lang="fr-FR" dirty="0"/>
              <a:t>Une matière humide sujette au compostage rapide</a:t>
            </a:r>
          </a:p>
          <a:p>
            <a:r>
              <a:rPr lang="fr-FR" dirty="0"/>
              <a:t>Des difficultés de mobilisation </a:t>
            </a:r>
          </a:p>
          <a:p>
            <a:r>
              <a:rPr lang="fr-FR" dirty="0"/>
              <a:t>Une densité faible</a:t>
            </a:r>
          </a:p>
          <a:p>
            <a:r>
              <a:rPr lang="fr-FR" dirty="0"/>
              <a:t>Des caractéristiques très hétérogènes </a:t>
            </a:r>
          </a:p>
          <a:p>
            <a:endParaRPr lang="fr-FR" dirty="0"/>
          </a:p>
          <a:p>
            <a:pPr marL="0" indent="0">
              <a:buNone/>
            </a:pPr>
            <a:r>
              <a:rPr lang="fr-FR" dirty="0"/>
              <a:t> </a:t>
            </a:r>
            <a:r>
              <a:rPr lang="fr-FR" b="1" dirty="0"/>
              <a:t>La densification permet de maitriser ces limites dans la valorisation de la biomasse</a:t>
            </a:r>
          </a:p>
        </p:txBody>
      </p:sp>
      <p:pic>
        <p:nvPicPr>
          <p:cNvPr id="4" name="Picture 2" descr="Palm Kernel Shell as Bio-fertilizer | Everchem Fertilizer Company">
            <a:extLst>
              <a:ext uri="{FF2B5EF4-FFF2-40B4-BE49-F238E27FC236}">
                <a16:creationId xmlns:a16="http://schemas.microsoft.com/office/drawing/2014/main" id="{1F188E74-9014-1EA1-949E-BCFD30787153}"/>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90468" y="1695552"/>
            <a:ext cx="1244206" cy="831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ture of cashew nut shells showing a honeycomb structure | Download  Scientific Diagram">
            <a:extLst>
              <a:ext uri="{FF2B5EF4-FFF2-40B4-BE49-F238E27FC236}">
                <a16:creationId xmlns:a16="http://schemas.microsoft.com/office/drawing/2014/main" id="{71564187-34C5-08F8-BF35-B4910CC3A405}"/>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68365" y="1913565"/>
            <a:ext cx="1244206" cy="8311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Groundnut Husk Latest Price from Manufacturers, Suppliers &amp; Traders">
            <a:extLst>
              <a:ext uri="{FF2B5EF4-FFF2-40B4-BE49-F238E27FC236}">
                <a16:creationId xmlns:a16="http://schemas.microsoft.com/office/drawing/2014/main" id="{7F360F43-13C0-4A39-24AA-9D4B5E3117C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9544" y="2423573"/>
            <a:ext cx="1244206" cy="831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Rice husks: a future in biofuel production?">
            <a:extLst>
              <a:ext uri="{FF2B5EF4-FFF2-40B4-BE49-F238E27FC236}">
                <a16:creationId xmlns:a16="http://schemas.microsoft.com/office/drawing/2014/main" id="{1E1ABC92-E171-6CFD-2AA8-C692EC278BC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1007" y="3079740"/>
            <a:ext cx="1244205" cy="840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Conservation of maize stovers | Infonet Biovision Home.">
            <a:extLst>
              <a:ext uri="{FF2B5EF4-FFF2-40B4-BE49-F238E27FC236}">
                <a16:creationId xmlns:a16="http://schemas.microsoft.com/office/drawing/2014/main" id="{91A482A7-BEA0-9774-1EB9-05FBB271258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r="-18"/>
          <a:stretch/>
        </p:blipFill>
        <p:spPr bwMode="auto">
          <a:xfrm>
            <a:off x="998879" y="4247884"/>
            <a:ext cx="1244204" cy="8264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13">
            <a:extLst>
              <a:ext uri="{FF2B5EF4-FFF2-40B4-BE49-F238E27FC236}">
                <a16:creationId xmlns:a16="http://schemas.microsoft.com/office/drawing/2014/main" id="{0E9D8178-C6F1-DD8C-6BFB-B544422BF63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040"/>
          <a:stretch/>
        </p:blipFill>
        <p:spPr>
          <a:xfrm>
            <a:off x="599546" y="3689861"/>
            <a:ext cx="1244204" cy="761235"/>
          </a:xfrm>
          <a:prstGeom prst="rect">
            <a:avLst/>
          </a:prstGeom>
        </p:spPr>
      </p:pic>
      <p:pic>
        <p:nvPicPr>
          <p:cNvPr id="10" name="Picture 14" descr="Millet Stalks Photos - Free &amp; Royalty-Free Stock Photos from Dreamstime">
            <a:extLst>
              <a:ext uri="{FF2B5EF4-FFF2-40B4-BE49-F238E27FC236}">
                <a16:creationId xmlns:a16="http://schemas.microsoft.com/office/drawing/2014/main" id="{D562EF8B-67BE-D89E-C53E-F4124762F9D8}"/>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553123" y="4568116"/>
            <a:ext cx="1243168" cy="83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15C160-AC14-606A-78B8-39DB85893907}"/>
              </a:ext>
            </a:extLst>
          </p:cNvPr>
          <p:cNvSpPr>
            <a:spLocks noGrp="1"/>
          </p:cNvSpPr>
          <p:nvPr>
            <p:ph type="title"/>
          </p:nvPr>
        </p:nvSpPr>
        <p:spPr/>
        <p:txBody>
          <a:bodyPr>
            <a:normAutofit/>
          </a:bodyPr>
          <a:lstStyle/>
          <a:p>
            <a:r>
              <a:rPr lang="fr-FR" sz="3200" dirty="0"/>
              <a:t>Une densité faible qui contraint la mobilisation de ces biomasses agricoles </a:t>
            </a:r>
          </a:p>
        </p:txBody>
      </p:sp>
      <p:sp>
        <p:nvSpPr>
          <p:cNvPr id="3" name="Espace réservé du contenu 2">
            <a:extLst>
              <a:ext uri="{FF2B5EF4-FFF2-40B4-BE49-F238E27FC236}">
                <a16:creationId xmlns:a16="http://schemas.microsoft.com/office/drawing/2014/main" id="{CE054B05-0458-9A24-23C7-F0B6BD80D9AA}"/>
              </a:ext>
            </a:extLst>
          </p:cNvPr>
          <p:cNvSpPr>
            <a:spLocks noGrp="1"/>
          </p:cNvSpPr>
          <p:nvPr>
            <p:ph idx="1"/>
          </p:nvPr>
        </p:nvSpPr>
        <p:spPr>
          <a:xfrm>
            <a:off x="720339" y="1635734"/>
            <a:ext cx="11110607" cy="1359364"/>
          </a:xfrm>
        </p:spPr>
        <p:txBody>
          <a:bodyPr>
            <a:normAutofit/>
          </a:bodyPr>
          <a:lstStyle/>
          <a:p>
            <a:r>
              <a:rPr lang="fr-FR" sz="2000" dirty="0"/>
              <a:t>Masse volumique hétérogène et jusqu’à 10 fois plus faible que le charbon :</a:t>
            </a:r>
          </a:p>
          <a:p>
            <a:pPr lvl="1"/>
            <a:r>
              <a:rPr lang="fr-FR" sz="2000" dirty="0"/>
              <a:t>Valorisation limitée dans un périmètre restreint</a:t>
            </a:r>
          </a:p>
          <a:p>
            <a:pPr lvl="1"/>
            <a:r>
              <a:rPr lang="fr-FR" sz="2000" dirty="0"/>
              <a:t>Besoin de gros volume de stockage</a:t>
            </a:r>
          </a:p>
        </p:txBody>
      </p:sp>
      <p:pic>
        <p:nvPicPr>
          <p:cNvPr id="5" name="Image 4">
            <a:extLst>
              <a:ext uri="{FF2B5EF4-FFF2-40B4-BE49-F238E27FC236}">
                <a16:creationId xmlns:a16="http://schemas.microsoft.com/office/drawing/2014/main" id="{74A87255-7176-20B6-7948-AB4344BAFBC4}"/>
              </a:ext>
            </a:extLst>
          </p:cNvPr>
          <p:cNvPicPr>
            <a:picLocks noChangeAspect="1"/>
          </p:cNvPicPr>
          <p:nvPr/>
        </p:nvPicPr>
        <p:blipFill>
          <a:blip r:embed="rId2"/>
          <a:stretch>
            <a:fillRect/>
          </a:stretch>
        </p:blipFill>
        <p:spPr>
          <a:xfrm>
            <a:off x="323119" y="3342368"/>
            <a:ext cx="4580106" cy="2860469"/>
          </a:xfrm>
          <a:prstGeom prst="rect">
            <a:avLst/>
          </a:prstGeom>
        </p:spPr>
      </p:pic>
      <p:pic>
        <p:nvPicPr>
          <p:cNvPr id="7" name="Image 6">
            <a:extLst>
              <a:ext uri="{FF2B5EF4-FFF2-40B4-BE49-F238E27FC236}">
                <a16:creationId xmlns:a16="http://schemas.microsoft.com/office/drawing/2014/main" id="{0F609F64-3FCB-8690-B9FE-C2ECCF7C5F5C}"/>
              </a:ext>
            </a:extLst>
          </p:cNvPr>
          <p:cNvPicPr>
            <a:picLocks noChangeAspect="1"/>
          </p:cNvPicPr>
          <p:nvPr/>
        </p:nvPicPr>
        <p:blipFill>
          <a:blip r:embed="rId3"/>
          <a:stretch>
            <a:fillRect/>
          </a:stretch>
        </p:blipFill>
        <p:spPr>
          <a:xfrm>
            <a:off x="5194571" y="3139127"/>
            <a:ext cx="5671870" cy="3266953"/>
          </a:xfrm>
          <a:prstGeom prst="rect">
            <a:avLst/>
          </a:prstGeom>
        </p:spPr>
      </p:pic>
    </p:spTree>
    <p:extLst>
      <p:ext uri="{BB962C8B-B14F-4D97-AF65-F5344CB8AC3E}">
        <p14:creationId xmlns:p14="http://schemas.microsoft.com/office/powerpoint/2010/main" val="2587726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1C304F-2BEA-DCF0-2BBA-10A34B33B3CE}"/>
              </a:ext>
            </a:extLst>
          </p:cNvPr>
          <p:cNvSpPr>
            <a:spLocks noGrp="1"/>
          </p:cNvSpPr>
          <p:nvPr>
            <p:ph type="title"/>
          </p:nvPr>
        </p:nvSpPr>
        <p:spPr/>
        <p:txBody>
          <a:bodyPr/>
          <a:lstStyle/>
          <a:p>
            <a:r>
              <a:rPr lang="fr-FR" dirty="0"/>
              <a:t>Pourquoi densifier les biomasses?</a:t>
            </a:r>
          </a:p>
        </p:txBody>
      </p:sp>
      <p:sp>
        <p:nvSpPr>
          <p:cNvPr id="3" name="Espace réservé du contenu 2">
            <a:extLst>
              <a:ext uri="{FF2B5EF4-FFF2-40B4-BE49-F238E27FC236}">
                <a16:creationId xmlns:a16="http://schemas.microsoft.com/office/drawing/2014/main" id="{2F19EE95-7174-C0A7-2CEF-1F19CA1E2073}"/>
              </a:ext>
            </a:extLst>
          </p:cNvPr>
          <p:cNvSpPr>
            <a:spLocks noGrp="1"/>
          </p:cNvSpPr>
          <p:nvPr>
            <p:ph idx="1"/>
          </p:nvPr>
        </p:nvSpPr>
        <p:spPr>
          <a:xfrm>
            <a:off x="838200" y="1825625"/>
            <a:ext cx="4745477" cy="4351338"/>
          </a:xfrm>
        </p:spPr>
        <p:txBody>
          <a:bodyPr>
            <a:normAutofit/>
          </a:bodyPr>
          <a:lstStyle/>
          <a:p>
            <a:r>
              <a:rPr lang="fr-FR" sz="2400" b="1" u="sng" dirty="0"/>
              <a:t>Objectifs : </a:t>
            </a:r>
          </a:p>
          <a:p>
            <a:pPr lvl="1"/>
            <a:r>
              <a:rPr lang="fr-FR" sz="2000" dirty="0"/>
              <a:t>Stabiliser la matière</a:t>
            </a:r>
          </a:p>
          <a:p>
            <a:pPr lvl="1"/>
            <a:r>
              <a:rPr lang="fr-FR" sz="2000" dirty="0"/>
              <a:t>Homogénéiser </a:t>
            </a:r>
          </a:p>
          <a:p>
            <a:pPr lvl="1"/>
            <a:r>
              <a:rPr lang="fr-FR" sz="2000" dirty="0"/>
              <a:t>Assembler en mélangeant des biomasses et en raffinant les matériaux (</a:t>
            </a:r>
            <a:r>
              <a:rPr lang="fr-FR" sz="2000" dirty="0" err="1"/>
              <a:t>premix</a:t>
            </a:r>
            <a:r>
              <a:rPr lang="fr-FR" sz="2000" dirty="0"/>
              <a:t> alimentaires, additif de combustion, de liaison…)</a:t>
            </a:r>
          </a:p>
          <a:p>
            <a:pPr lvl="1"/>
            <a:r>
              <a:rPr lang="fr-FR" sz="2000" dirty="0"/>
              <a:t>Densifier, concentrer l'énergie</a:t>
            </a:r>
          </a:p>
          <a:p>
            <a:pPr lvl="1"/>
            <a:r>
              <a:rPr lang="fr-FR" sz="2000" dirty="0"/>
              <a:t>Faciliter le transport, le stockage et l’utilisation</a:t>
            </a:r>
          </a:p>
        </p:txBody>
      </p:sp>
      <p:sp>
        <p:nvSpPr>
          <p:cNvPr id="5" name="Content Placeholder 2">
            <a:extLst>
              <a:ext uri="{FF2B5EF4-FFF2-40B4-BE49-F238E27FC236}">
                <a16:creationId xmlns:a16="http://schemas.microsoft.com/office/drawing/2014/main" id="{DC6D728E-A208-90D1-8CA3-994A508C719D}"/>
              </a:ext>
            </a:extLst>
          </p:cNvPr>
          <p:cNvSpPr txBox="1">
            <a:spLocks/>
          </p:cNvSpPr>
          <p:nvPr/>
        </p:nvSpPr>
        <p:spPr>
          <a:xfrm>
            <a:off x="6608325" y="1825625"/>
            <a:ext cx="4941651"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2">
                  <a:extLst>
                    <a:ext uri="{96DAC541-7B7A-43D3-8B79-37D633B846F1}">
                      <asvg:svgBlip xmlns:asvg="http://schemas.microsoft.com/office/drawing/2016/SVG/main" r:embed="rId3"/>
                    </a:ext>
                  </a:extLst>
                </a:blip>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extLst>
                    <a:ext uri="{96DAC541-7B7A-43D3-8B79-37D633B846F1}">
                      <asvg:svgBlip xmlns:asvg="http://schemas.microsoft.com/office/drawing/2016/SVG/main" r:embed="rId3"/>
                    </a:ext>
                  </a:extLst>
                </a:blip>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extLst>
                    <a:ext uri="{96DAC541-7B7A-43D3-8B79-37D633B846F1}">
                      <asvg:svgBlip xmlns:asvg="http://schemas.microsoft.com/office/drawing/2016/SVG/main" r:embed="rId3"/>
                    </a:ext>
                  </a:extLst>
                </a:blip>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extLst>
                    <a:ext uri="{96DAC541-7B7A-43D3-8B79-37D633B846F1}">
                      <asvg:svgBlip xmlns:asvg="http://schemas.microsoft.com/office/drawing/2016/SVG/main" r:embed="rId3"/>
                    </a:ext>
                  </a:extLst>
                </a:blip>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extLst>
                    <a:ext uri="{96DAC541-7B7A-43D3-8B79-37D633B846F1}">
                      <asvg:svgBlip xmlns:asvg="http://schemas.microsoft.com/office/drawing/2016/SVG/main" r:embed="rId3"/>
                    </a:ext>
                  </a:extLst>
                </a:blip>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u="sng" dirty="0"/>
              <a:t>Avantages :</a:t>
            </a:r>
          </a:p>
          <a:p>
            <a:r>
              <a:rPr lang="fr-FR" sz="2000" dirty="0"/>
              <a:t>Densité énergétique accrue : Plus de chaleur par unité de poids ou de volume.</a:t>
            </a:r>
          </a:p>
          <a:p>
            <a:r>
              <a:rPr lang="fr-FR" sz="2000" dirty="0"/>
              <a:t>Réduction des coûts de transport : Matières plus compactes.</a:t>
            </a:r>
          </a:p>
          <a:p>
            <a:r>
              <a:rPr lang="fr-FR" sz="2000" dirty="0"/>
              <a:t>Stockage optimisé : Moins d’espace requis.</a:t>
            </a:r>
          </a:p>
          <a:p>
            <a:r>
              <a:rPr lang="fr-FR" sz="2000" dirty="0"/>
              <a:t>Amélioration de la combustion : Rendement énergétique élevé et faibles émissions de particules.</a:t>
            </a:r>
          </a:p>
          <a:p>
            <a:r>
              <a:rPr lang="fr-FR" sz="2000" dirty="0"/>
              <a:t> Standardisation : Produits homogènes pour systèmes automatisés.</a:t>
            </a:r>
          </a:p>
        </p:txBody>
      </p:sp>
    </p:spTree>
    <p:extLst>
      <p:ext uri="{BB962C8B-B14F-4D97-AF65-F5344CB8AC3E}">
        <p14:creationId xmlns:p14="http://schemas.microsoft.com/office/powerpoint/2010/main" val="2880696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AE516E-046E-BB37-7996-312B193A2633}"/>
              </a:ext>
            </a:extLst>
          </p:cNvPr>
          <p:cNvSpPr>
            <a:spLocks noGrp="1"/>
          </p:cNvSpPr>
          <p:nvPr>
            <p:ph type="title"/>
          </p:nvPr>
        </p:nvSpPr>
        <p:spPr/>
        <p:txBody>
          <a:bodyPr/>
          <a:lstStyle/>
          <a:p>
            <a:r>
              <a:rPr lang="fr-FR" dirty="0"/>
              <a:t>Les principaux produits issus de la densification</a:t>
            </a:r>
          </a:p>
        </p:txBody>
      </p:sp>
      <p:pic>
        <p:nvPicPr>
          <p:cNvPr id="5" name="Image 4">
            <a:extLst>
              <a:ext uri="{FF2B5EF4-FFF2-40B4-BE49-F238E27FC236}">
                <a16:creationId xmlns:a16="http://schemas.microsoft.com/office/drawing/2014/main" id="{A2106C39-EBA6-E85F-76FB-1FFED48A7B9E}"/>
              </a:ext>
            </a:extLst>
          </p:cNvPr>
          <p:cNvPicPr>
            <a:picLocks noChangeAspect="1"/>
          </p:cNvPicPr>
          <p:nvPr/>
        </p:nvPicPr>
        <p:blipFill>
          <a:blip r:embed="rId2"/>
          <a:stretch>
            <a:fillRect/>
          </a:stretch>
        </p:blipFill>
        <p:spPr>
          <a:xfrm>
            <a:off x="186775" y="1583124"/>
            <a:ext cx="1877094" cy="1165380"/>
          </a:xfrm>
          <a:prstGeom prst="rect">
            <a:avLst/>
          </a:prstGeom>
        </p:spPr>
      </p:pic>
      <p:pic>
        <p:nvPicPr>
          <p:cNvPr id="7" name="Image 6">
            <a:extLst>
              <a:ext uri="{FF2B5EF4-FFF2-40B4-BE49-F238E27FC236}">
                <a16:creationId xmlns:a16="http://schemas.microsoft.com/office/drawing/2014/main" id="{32FE2293-3EBF-69AA-BCB9-DCCEF5BD1A45}"/>
              </a:ext>
            </a:extLst>
          </p:cNvPr>
          <p:cNvPicPr>
            <a:picLocks noChangeAspect="1"/>
          </p:cNvPicPr>
          <p:nvPr/>
        </p:nvPicPr>
        <p:blipFill>
          <a:blip r:embed="rId3"/>
          <a:stretch>
            <a:fillRect/>
          </a:stretch>
        </p:blipFill>
        <p:spPr>
          <a:xfrm>
            <a:off x="149091" y="2909759"/>
            <a:ext cx="1914778" cy="1264390"/>
          </a:xfrm>
          <a:prstGeom prst="rect">
            <a:avLst/>
          </a:prstGeom>
        </p:spPr>
      </p:pic>
      <p:pic>
        <p:nvPicPr>
          <p:cNvPr id="9" name="Image 8">
            <a:extLst>
              <a:ext uri="{FF2B5EF4-FFF2-40B4-BE49-F238E27FC236}">
                <a16:creationId xmlns:a16="http://schemas.microsoft.com/office/drawing/2014/main" id="{02ACF7F2-80A0-B47F-3CD8-BDBA8195278E}"/>
              </a:ext>
            </a:extLst>
          </p:cNvPr>
          <p:cNvPicPr>
            <a:picLocks noChangeAspect="1"/>
          </p:cNvPicPr>
          <p:nvPr/>
        </p:nvPicPr>
        <p:blipFill>
          <a:blip r:embed="rId4"/>
          <a:stretch>
            <a:fillRect/>
          </a:stretch>
        </p:blipFill>
        <p:spPr>
          <a:xfrm>
            <a:off x="8681617" y="1713256"/>
            <a:ext cx="3320981" cy="2167863"/>
          </a:xfrm>
          <a:prstGeom prst="rect">
            <a:avLst/>
          </a:prstGeom>
        </p:spPr>
      </p:pic>
      <p:pic>
        <p:nvPicPr>
          <p:cNvPr id="11" name="Image 10">
            <a:extLst>
              <a:ext uri="{FF2B5EF4-FFF2-40B4-BE49-F238E27FC236}">
                <a16:creationId xmlns:a16="http://schemas.microsoft.com/office/drawing/2014/main" id="{FFCEA49D-78F1-7EBC-7C57-324E305767EE}"/>
              </a:ext>
            </a:extLst>
          </p:cNvPr>
          <p:cNvPicPr>
            <a:picLocks noChangeAspect="1"/>
          </p:cNvPicPr>
          <p:nvPr/>
        </p:nvPicPr>
        <p:blipFill>
          <a:blip r:embed="rId5"/>
          <a:stretch>
            <a:fillRect/>
          </a:stretch>
        </p:blipFill>
        <p:spPr>
          <a:xfrm>
            <a:off x="2251425" y="2796805"/>
            <a:ext cx="1283928" cy="1264390"/>
          </a:xfrm>
          <a:prstGeom prst="rect">
            <a:avLst/>
          </a:prstGeom>
        </p:spPr>
      </p:pic>
      <p:pic>
        <p:nvPicPr>
          <p:cNvPr id="13" name="Image 12">
            <a:extLst>
              <a:ext uri="{FF2B5EF4-FFF2-40B4-BE49-F238E27FC236}">
                <a16:creationId xmlns:a16="http://schemas.microsoft.com/office/drawing/2014/main" id="{3ED05451-E3EA-48E1-31AB-75E5C307A4D0}"/>
              </a:ext>
            </a:extLst>
          </p:cNvPr>
          <p:cNvPicPr>
            <a:picLocks noChangeAspect="1"/>
          </p:cNvPicPr>
          <p:nvPr/>
        </p:nvPicPr>
        <p:blipFill>
          <a:blip r:embed="rId6"/>
          <a:stretch>
            <a:fillRect/>
          </a:stretch>
        </p:blipFill>
        <p:spPr>
          <a:xfrm>
            <a:off x="2251425" y="1583124"/>
            <a:ext cx="2401855" cy="1117530"/>
          </a:xfrm>
          <a:prstGeom prst="rect">
            <a:avLst/>
          </a:prstGeom>
        </p:spPr>
      </p:pic>
      <p:pic>
        <p:nvPicPr>
          <p:cNvPr id="15" name="Image 14">
            <a:extLst>
              <a:ext uri="{FF2B5EF4-FFF2-40B4-BE49-F238E27FC236}">
                <a16:creationId xmlns:a16="http://schemas.microsoft.com/office/drawing/2014/main" id="{53F35283-B473-C522-34ED-210386D967B9}"/>
              </a:ext>
            </a:extLst>
          </p:cNvPr>
          <p:cNvPicPr>
            <a:picLocks noChangeAspect="1"/>
          </p:cNvPicPr>
          <p:nvPr/>
        </p:nvPicPr>
        <p:blipFill>
          <a:blip r:embed="rId7"/>
          <a:stretch>
            <a:fillRect/>
          </a:stretch>
        </p:blipFill>
        <p:spPr>
          <a:xfrm>
            <a:off x="5055679" y="1583124"/>
            <a:ext cx="3223539" cy="2591025"/>
          </a:xfrm>
          <a:prstGeom prst="rect">
            <a:avLst/>
          </a:prstGeom>
        </p:spPr>
      </p:pic>
      <p:graphicFrame>
        <p:nvGraphicFramePr>
          <p:cNvPr id="8" name="Graphique 7">
            <a:extLst>
              <a:ext uri="{FF2B5EF4-FFF2-40B4-BE49-F238E27FC236}">
                <a16:creationId xmlns:a16="http://schemas.microsoft.com/office/drawing/2014/main" id="{1EB6FD51-0CC2-A608-3850-37CF19C74E0A}"/>
              </a:ext>
            </a:extLst>
          </p:cNvPr>
          <p:cNvGraphicFramePr>
            <a:graphicFrameLocks/>
          </p:cNvGraphicFramePr>
          <p:nvPr>
            <p:extLst>
              <p:ext uri="{D42A27DB-BD31-4B8C-83A1-F6EECF244321}">
                <p14:modId xmlns:p14="http://schemas.microsoft.com/office/powerpoint/2010/main" val="3756656037"/>
              </p:ext>
            </p:extLst>
          </p:nvPr>
        </p:nvGraphicFramePr>
        <p:xfrm>
          <a:off x="473412" y="4349643"/>
          <a:ext cx="3883074" cy="251231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Graphique 9">
            <a:extLst>
              <a:ext uri="{FF2B5EF4-FFF2-40B4-BE49-F238E27FC236}">
                <a16:creationId xmlns:a16="http://schemas.microsoft.com/office/drawing/2014/main" id="{4EB997D0-5AA7-5E55-7963-8F37BA75A596}"/>
              </a:ext>
            </a:extLst>
          </p:cNvPr>
          <p:cNvGraphicFramePr>
            <a:graphicFrameLocks/>
          </p:cNvGraphicFramePr>
          <p:nvPr>
            <p:extLst>
              <p:ext uri="{D42A27DB-BD31-4B8C-83A1-F6EECF244321}">
                <p14:modId xmlns:p14="http://schemas.microsoft.com/office/powerpoint/2010/main" val="1033220952"/>
              </p:ext>
            </p:extLst>
          </p:nvPr>
        </p:nvGraphicFramePr>
        <p:xfrm>
          <a:off x="5927976" y="4310286"/>
          <a:ext cx="3815080" cy="259102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456835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162011" cy="1156104"/>
          </a:xfrm>
        </p:spPr>
        <p:txBody>
          <a:bodyPr anchor="ctr">
            <a:normAutofit/>
          </a:bodyPr>
          <a:lstStyle/>
          <a:p>
            <a:r>
              <a:rPr dirty="0"/>
              <a:t>Les Étapes du Processus</a:t>
            </a:r>
            <a:r>
              <a:rPr lang="fr-FR" dirty="0"/>
              <a:t> de densification</a:t>
            </a:r>
            <a:endParaRPr dirty="0"/>
          </a:p>
        </p:txBody>
      </p:sp>
      <p:graphicFrame>
        <p:nvGraphicFramePr>
          <p:cNvPr id="5" name="Content Placeholder 2">
            <a:extLst>
              <a:ext uri="{FF2B5EF4-FFF2-40B4-BE49-F238E27FC236}">
                <a16:creationId xmlns:a16="http://schemas.microsoft.com/office/drawing/2014/main" id="{270A0717-DCD0-10CD-A54B-E0143DDA5907}"/>
              </a:ext>
            </a:extLst>
          </p:cNvPr>
          <p:cNvGraphicFramePr>
            <a:graphicFrameLocks noGrp="1"/>
          </p:cNvGraphicFramePr>
          <p:nvPr>
            <p:ph idx="1"/>
            <p:extLst>
              <p:ext uri="{D42A27DB-BD31-4B8C-83A1-F6EECF244321}">
                <p14:modId xmlns:p14="http://schemas.microsoft.com/office/powerpoint/2010/main" val="19161255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168e36-aebc-489c-bf40-6d4f476d6493">
      <Terms xmlns="http://schemas.microsoft.com/office/infopath/2007/PartnerControls"/>
    </lcf76f155ced4ddcb4097134ff3c332f>
    <TaxCatchAll xmlns="0cf85ed7-6f7e-41aa-9d6d-60a42152e8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503CF1B67E7B48ABE97B319C273E06" ma:contentTypeVersion="18" ma:contentTypeDescription="Crée un document." ma:contentTypeScope="" ma:versionID="29491c6f964fb961ddb831f4cb26b8fb">
  <xsd:schema xmlns:xsd="http://www.w3.org/2001/XMLSchema" xmlns:xs="http://www.w3.org/2001/XMLSchema" xmlns:p="http://schemas.microsoft.com/office/2006/metadata/properties" xmlns:ns2="b5168e36-aebc-489c-bf40-6d4f476d6493" xmlns:ns3="0cf85ed7-6f7e-41aa-9d6d-60a42152e89c" targetNamespace="http://schemas.microsoft.com/office/2006/metadata/properties" ma:root="true" ma:fieldsID="9afdd74943c64e07b93c178a9ded5804" ns2:_="" ns3:_="">
    <xsd:import namespace="b5168e36-aebc-489c-bf40-6d4f476d6493"/>
    <xsd:import namespace="0cf85ed7-6f7e-41aa-9d6d-60a42152e8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168e36-aebc-489c-bf40-6d4f476d649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6f5767f0-c30f-449a-9062-c33f7ca985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f85ed7-6f7e-41aa-9d6d-60a42152e89c"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4510b25-ff37-4af9-b809-278ba637e9ea}" ma:internalName="TaxCatchAll" ma:showField="CatchAllData" ma:web="0cf85ed7-6f7e-41aa-9d6d-60a42152e8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1B896-AF95-46BE-89AF-F5D1C7A08DB8}">
  <ds:schemaRefs>
    <ds:schemaRef ds:uri="407dcf7b-8aab-482f-8ad8-6086390b57e4"/>
    <ds:schemaRef ds:uri="http://schemas.microsoft.com/office/2006/metadata/properties"/>
    <ds:schemaRef ds:uri="http://schemas.microsoft.com/office/infopath/2007/PartnerControls"/>
    <ds:schemaRef ds:uri="ebecb4df-fabc-4226-a693-6ddf24096222"/>
    <ds:schemaRef ds:uri="f9ab22a2-b733-42ea-b912-53d5452764b9"/>
    <ds:schemaRef ds:uri="b5168e36-aebc-489c-bf40-6d4f476d6493"/>
    <ds:schemaRef ds:uri="0cf85ed7-6f7e-41aa-9d6d-60a42152e89c"/>
  </ds:schemaRefs>
</ds:datastoreItem>
</file>

<file path=customXml/itemProps2.xml><?xml version="1.0" encoding="utf-8"?>
<ds:datastoreItem xmlns:ds="http://schemas.openxmlformats.org/officeDocument/2006/customXml" ds:itemID="{DC90DD7F-42BF-46A6-A8E8-40DF44F220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168e36-aebc-489c-bf40-6d4f476d6493"/>
    <ds:schemaRef ds:uri="0cf85ed7-6f7e-41aa-9d6d-60a42152e8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1925D47-76EE-4C02-81C3-571C244505E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3656</TotalTime>
  <Words>1577</Words>
  <Application>Microsoft Office PowerPoint</Application>
  <PresentationFormat>Grand écran</PresentationFormat>
  <Paragraphs>187</Paragraphs>
  <Slides>20</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Aptos</vt:lpstr>
      <vt:lpstr>Arial</vt:lpstr>
      <vt:lpstr>Calibri</vt:lpstr>
      <vt:lpstr>Symbol</vt:lpstr>
      <vt:lpstr>Office Theme</vt:lpstr>
      <vt:lpstr>Problématique et enjeux du conditionnement de la biomasse</vt:lpstr>
      <vt:lpstr>RAGT</vt:lpstr>
      <vt:lpstr>La biomasse, une ressource essentielle pour la production d'énergie en Afrique </vt:lpstr>
      <vt:lpstr>La biomasse, un levier important pour le développement des ENR en Afrique</vt:lpstr>
      <vt:lpstr>Les problématiques de la biomasse agricole</vt:lpstr>
      <vt:lpstr>Une densité faible qui contraint la mobilisation de ces biomasses agricoles </vt:lpstr>
      <vt:lpstr>Pourquoi densifier les biomasses?</vt:lpstr>
      <vt:lpstr>Les principaux produits issus de la densification</vt:lpstr>
      <vt:lpstr>Les Étapes du Processus de densification</vt:lpstr>
      <vt:lpstr>La densification, au cœur d’une chaîne de procédés</vt:lpstr>
      <vt:lpstr>Les principales technologies de densification</vt:lpstr>
      <vt:lpstr>Pelletization/Granulation</vt:lpstr>
      <vt:lpstr>Briquetage</vt:lpstr>
      <vt:lpstr>Extrusion</vt:lpstr>
      <vt:lpstr>Quelques exemples de densification dans le projet Bio4Africa</vt:lpstr>
      <vt:lpstr>Les enjeux du conditionnement de la biomasse </vt:lpstr>
      <vt:lpstr>Problématiques du conditionnement de la biomasse</vt:lpstr>
      <vt:lpstr>Solutions et voies d’amélioration de la densification de biomasse: </vt:lpstr>
      <vt:lpstr>Les biomasses agricoles sont l’avenir de la filière énergie dans le monde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Jung Laursen</dc:creator>
  <cp:lastModifiedBy>Campargue Matthieu</cp:lastModifiedBy>
  <cp:revision>568</cp:revision>
  <dcterms:created xsi:type="dcterms:W3CDTF">2021-12-07T15:15:29Z</dcterms:created>
  <dcterms:modified xsi:type="dcterms:W3CDTF">2025-01-28T11:58:57Z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0x010100F1503CF1B67E7B48ABE97B319C273E06</vt:lpwstr>
  </property>
  <property fmtid="{D5CDD505-2E9C-101B-9397-08002B2CF9AE}" pid="3" name="MediaServiceImageTags">
    <vt:lpwstr/>
  </property>
</Properties>
</file>