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502" r:id="rId5"/>
    <p:sldId id="503" r:id="rId6"/>
    <p:sldId id="505" r:id="rId7"/>
    <p:sldId id="531" r:id="rId8"/>
    <p:sldId id="508" r:id="rId9"/>
    <p:sldId id="513" r:id="rId10"/>
    <p:sldId id="514" r:id="rId11"/>
    <p:sldId id="517" r:id="rId12"/>
    <p:sldId id="518" r:id="rId13"/>
    <p:sldId id="520" r:id="rId14"/>
    <p:sldId id="521" r:id="rId15"/>
    <p:sldId id="515" r:id="rId16"/>
    <p:sldId id="532" r:id="rId17"/>
    <p:sldId id="534" r:id="rId18"/>
    <p:sldId id="533" r:id="rId19"/>
    <p:sldId id="535" r:id="rId20"/>
    <p:sldId id="541" r:id="rId21"/>
    <p:sldId id="536" r:id="rId22"/>
    <p:sldId id="539" r:id="rId23"/>
    <p:sldId id="545" r:id="rId24"/>
    <p:sldId id="258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mandre" initials="c" lastIdx="1" clrIdx="0">
    <p:extLst>
      <p:ext uri="{19B8F6BF-5375-455C-9EA6-DF929625EA0E}">
        <p15:presenceInfo xmlns:p15="http://schemas.microsoft.com/office/powerpoint/2012/main" userId="command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EA5F17"/>
    <a:srgbClr val="8CBAAD"/>
    <a:srgbClr val="FED768"/>
    <a:srgbClr val="FAD01D"/>
    <a:srgbClr val="72922B"/>
    <a:srgbClr val="E48868"/>
    <a:srgbClr val="DA8569"/>
    <a:srgbClr val="5DA3FB"/>
    <a:srgbClr val="99E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81988" autoAdjust="0"/>
  </p:normalViewPr>
  <p:slideViewPr>
    <p:cSldViewPr snapToGrid="0">
      <p:cViewPr varScale="1">
        <p:scale>
          <a:sx n="102" d="100"/>
          <a:sy n="102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f64ec18b2f48a65/Documents/Compo%20Chimique%20prop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SOUR\Desktop\Caract&#233;risation%20biomasse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f64ec18b2f48a65/Documents/Panneaux%20caract&#233;risation%20P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f64ec18b2f48a65/Documents/Panneaux%20caract&#233;risation%20P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f64ec18b2f48a65/Documents/Panneaux%20caract&#233;risation%20P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f64ec18b2f48a65/Documents/Panneaux%20caract&#233;risation%20P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SOUR\AppData\Local\Temp\pid-12432\R&#233;sulta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f64ec18b2f48a65/Documents/R&#233;sultats%20Acoustique%20Titouan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f64ec18b2f48a65/Documents/Panneaux%20caract&#233;risation%20P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080445652388389E-2"/>
          <c:y val="3.3908221028131375E-2"/>
          <c:w val="0.6966354809909564"/>
          <c:h val="0.81059414001513364"/>
        </c:manualLayout>
      </c:layout>
      <c:barChart>
        <c:barDir val="col"/>
        <c:grouping val="stacked"/>
        <c:varyColors val="0"/>
        <c:ser>
          <c:idx val="1"/>
          <c:order val="0"/>
          <c:tx>
            <c:v>Hemicelluloses</c:v>
          </c:tx>
          <c:spPr>
            <a:solidFill>
              <a:srgbClr val="EA5F1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('Données pour graphe 1'!$B$21,'Données pour graphe 1'!$B$29,'Données pour graphe 1'!$B$37,'Données pour graphe 1'!$B$45,'Données pour graphe 1'!$B$53)</c:f>
                <c:numCache>
                  <c:formatCode>General</c:formatCode>
                  <c:ptCount val="5"/>
                  <c:pt idx="0">
                    <c:v>0.32280629869367206</c:v>
                  </c:pt>
                  <c:pt idx="1">
                    <c:v>0.4295256529092718</c:v>
                  </c:pt>
                  <c:pt idx="2">
                    <c:v>0.21230874217485862</c:v>
                  </c:pt>
                  <c:pt idx="3">
                    <c:v>0.50714438542432916</c:v>
                  </c:pt>
                  <c:pt idx="4">
                    <c:v>0.55923674483051289</c:v>
                  </c:pt>
                </c:numCache>
              </c:numRef>
            </c:plus>
            <c:minus>
              <c:numRef>
                <c:f>('Données pour graphe 1'!$B$21,'Données pour graphe 1'!$B$29,'Données pour graphe 1'!$B$37,'Données pour graphe 1'!$B$45,'Données pour graphe 1'!$B$53)</c:f>
                <c:numCache>
                  <c:formatCode>General</c:formatCode>
                  <c:ptCount val="5"/>
                  <c:pt idx="0">
                    <c:v>0.32280629869367206</c:v>
                  </c:pt>
                  <c:pt idx="1">
                    <c:v>0.4295256529092718</c:v>
                  </c:pt>
                  <c:pt idx="2">
                    <c:v>0.21230874217485862</c:v>
                  </c:pt>
                  <c:pt idx="3">
                    <c:v>0.50714438542432916</c:v>
                  </c:pt>
                  <c:pt idx="4">
                    <c:v>0.55923674483051289</c:v>
                  </c:pt>
                </c:numCache>
              </c:numRef>
            </c:minus>
            <c:spPr>
              <a:noFill/>
              <a:ln w="15875">
                <a:solidFill>
                  <a:srgbClr val="B48AAD"/>
                </a:solidFill>
                <a:round/>
              </a:ln>
              <a:effectLst/>
            </c:spPr>
          </c:errBars>
          <c:cat>
            <c:strRef>
              <c:f>'Données pour graphe 1'!$P$1:$P$5</c:f>
              <c:strCache>
                <c:ptCount val="5"/>
                <c:pt idx="0">
                  <c:v>Typha</c:v>
                </c:pt>
                <c:pt idx="1">
                  <c:v>Rice Husk</c:v>
                </c:pt>
                <c:pt idx="2">
                  <c:v>Millet Stalks</c:v>
                </c:pt>
                <c:pt idx="3">
                  <c:v>OPEFB</c:v>
                </c:pt>
                <c:pt idx="4">
                  <c:v>Cocoa Pods</c:v>
                </c:pt>
              </c:strCache>
            </c:strRef>
          </c:cat>
          <c:val>
            <c:numRef>
              <c:f>('Données pour graphe 1'!$B$20,'Données pour graphe 1'!$B$28,'Données pour graphe 1'!$B$36,'Données pour graphe 1'!$B$44,'Données pour graphe 1'!$B$52)</c:f>
              <c:numCache>
                <c:formatCode>General</c:formatCode>
                <c:ptCount val="5"/>
                <c:pt idx="0">
                  <c:v>21.64822195553608</c:v>
                </c:pt>
                <c:pt idx="1">
                  <c:v>19.350325016825831</c:v>
                </c:pt>
                <c:pt idx="2">
                  <c:v>24.730990901355408</c:v>
                </c:pt>
                <c:pt idx="3">
                  <c:v>23.533511091664064</c:v>
                </c:pt>
                <c:pt idx="4">
                  <c:v>9.4418078893657178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8-4006-8D14-9BDFF5F0FC93}"/>
            </c:ext>
          </c:extLst>
        </c:ser>
        <c:ser>
          <c:idx val="2"/>
          <c:order val="1"/>
          <c:tx>
            <c:v>Cellulose</c:v>
          </c:tx>
          <c:spPr>
            <a:pattFill prst="horzBrick">
              <a:fgClr>
                <a:srgbClr val="8CBAAD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('Données pour graphe 1'!$C$21,'Données pour graphe 1'!$C$29,'Données pour graphe 1'!$C$37,'Données pour graphe 1'!$C$45,'Données pour graphe 1'!$C$53)</c:f>
                <c:numCache>
                  <c:formatCode>General</c:formatCode>
                  <c:ptCount val="5"/>
                  <c:pt idx="0">
                    <c:v>0.53462724163956499</c:v>
                  </c:pt>
                  <c:pt idx="1">
                    <c:v>0.76675407140750307</c:v>
                  </c:pt>
                  <c:pt idx="2">
                    <c:v>0.60783074524996294</c:v>
                  </c:pt>
                  <c:pt idx="3">
                    <c:v>0.87028550714231301</c:v>
                  </c:pt>
                  <c:pt idx="4">
                    <c:v>0.81750416479467281</c:v>
                  </c:pt>
                </c:numCache>
              </c:numRef>
            </c:plus>
            <c:minus>
              <c:numRef>
                <c:f>('Données pour graphe 1'!$C$21,'Données pour graphe 1'!$C$29,'Données pour graphe 1'!$C$37,'Données pour graphe 1'!$C$45,'Données pour graphe 1'!$C$53)</c:f>
                <c:numCache>
                  <c:formatCode>General</c:formatCode>
                  <c:ptCount val="5"/>
                  <c:pt idx="0">
                    <c:v>0.53462724163956499</c:v>
                  </c:pt>
                  <c:pt idx="1">
                    <c:v>0.76675407140750307</c:v>
                  </c:pt>
                  <c:pt idx="2">
                    <c:v>0.60783074524996294</c:v>
                  </c:pt>
                  <c:pt idx="3">
                    <c:v>0.87028550714231301</c:v>
                  </c:pt>
                  <c:pt idx="4">
                    <c:v>0.81750416479467281</c:v>
                  </c:pt>
                </c:numCache>
              </c:numRef>
            </c:minus>
            <c:spPr>
              <a:noFill/>
              <a:ln w="15875">
                <a:solidFill>
                  <a:srgbClr val="B48AAD"/>
                </a:solidFill>
                <a:round/>
              </a:ln>
              <a:effectLst/>
            </c:spPr>
          </c:errBars>
          <c:cat>
            <c:strRef>
              <c:f>'Données pour graphe 1'!$P$1:$P$5</c:f>
              <c:strCache>
                <c:ptCount val="5"/>
                <c:pt idx="0">
                  <c:v>Typha</c:v>
                </c:pt>
                <c:pt idx="1">
                  <c:v>Rice Husk</c:v>
                </c:pt>
                <c:pt idx="2">
                  <c:v>Millet Stalks</c:v>
                </c:pt>
                <c:pt idx="3">
                  <c:v>OPEFB</c:v>
                </c:pt>
                <c:pt idx="4">
                  <c:v>Cocoa Pods</c:v>
                </c:pt>
              </c:strCache>
            </c:strRef>
          </c:cat>
          <c:val>
            <c:numRef>
              <c:f>('Données pour graphe 1'!$C$20,'Données pour graphe 1'!$C$28,'Données pour graphe 1'!$C$36,'Données pour graphe 1'!$C$44,'Données pour graphe 1'!$C$52)</c:f>
              <c:numCache>
                <c:formatCode>General</c:formatCode>
                <c:ptCount val="5"/>
                <c:pt idx="0">
                  <c:v>40.914796048101387</c:v>
                </c:pt>
                <c:pt idx="1">
                  <c:v>40.228431781640211</c:v>
                </c:pt>
                <c:pt idx="2">
                  <c:v>48.65369621435115</c:v>
                </c:pt>
                <c:pt idx="3">
                  <c:v>39.490885414681188</c:v>
                </c:pt>
                <c:pt idx="4">
                  <c:v>27.899555577722246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08-4006-8D14-9BDFF5F0FC93}"/>
            </c:ext>
          </c:extLst>
        </c:ser>
        <c:ser>
          <c:idx val="3"/>
          <c:order val="2"/>
          <c:tx>
            <c:v>Lignin</c:v>
          </c:tx>
          <c:spPr>
            <a:solidFill>
              <a:srgbClr val="8CBAAD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('Données pour graphe 1'!$D$21,'Données pour graphe 1'!$D$29,'Données pour graphe 1'!$D$37,'Données pour graphe 1'!$D$45,'Données pour graphe 1'!$D$53)</c:f>
                <c:numCache>
                  <c:formatCode>General</c:formatCode>
                  <c:ptCount val="5"/>
                  <c:pt idx="0">
                    <c:v>0.30367183740561432</c:v>
                  </c:pt>
                  <c:pt idx="1">
                    <c:v>1.3203373307519393</c:v>
                  </c:pt>
                  <c:pt idx="2">
                    <c:v>0.50111194083860156</c:v>
                  </c:pt>
                  <c:pt idx="3">
                    <c:v>0.32589138581325017</c:v>
                  </c:pt>
                  <c:pt idx="4">
                    <c:v>0.66297842747199309</c:v>
                  </c:pt>
                </c:numCache>
              </c:numRef>
            </c:plus>
            <c:minus>
              <c:numRef>
                <c:f>('Données pour graphe 1'!$D$21,'Données pour graphe 1'!$D$29,'Données pour graphe 1'!$D$37,'Données pour graphe 1'!$D$45,'Données pour graphe 1'!$D$53)</c:f>
                <c:numCache>
                  <c:formatCode>General</c:formatCode>
                  <c:ptCount val="5"/>
                  <c:pt idx="0">
                    <c:v>0.30367183740561432</c:v>
                  </c:pt>
                  <c:pt idx="1">
                    <c:v>1.3203373307519393</c:v>
                  </c:pt>
                  <c:pt idx="2">
                    <c:v>0.50111194083860156</c:v>
                  </c:pt>
                  <c:pt idx="3">
                    <c:v>0.32589138581325017</c:v>
                  </c:pt>
                  <c:pt idx="4">
                    <c:v>0.66297842747199309</c:v>
                  </c:pt>
                </c:numCache>
              </c:numRef>
            </c:minus>
            <c:spPr>
              <a:noFill/>
              <a:ln w="15875">
                <a:solidFill>
                  <a:srgbClr val="B48AAD"/>
                </a:solidFill>
                <a:round/>
              </a:ln>
              <a:effectLst/>
            </c:spPr>
          </c:errBars>
          <c:cat>
            <c:strRef>
              <c:f>'Données pour graphe 1'!$P$1:$P$5</c:f>
              <c:strCache>
                <c:ptCount val="5"/>
                <c:pt idx="0">
                  <c:v>Typha</c:v>
                </c:pt>
                <c:pt idx="1">
                  <c:v>Rice Husk</c:v>
                </c:pt>
                <c:pt idx="2">
                  <c:v>Millet Stalks</c:v>
                </c:pt>
                <c:pt idx="3">
                  <c:v>OPEFB</c:v>
                </c:pt>
                <c:pt idx="4">
                  <c:v>Cocoa Pods</c:v>
                </c:pt>
              </c:strCache>
            </c:strRef>
          </c:cat>
          <c:val>
            <c:numRef>
              <c:f>('Données pour graphe 1'!$D$20,'Données pour graphe 1'!$D$28,'Données pour graphe 1'!$D$36,'Données pour graphe 1'!$D$44,'Données pour graphe 1'!$D$52)</c:f>
              <c:numCache>
                <c:formatCode>General</c:formatCode>
                <c:ptCount val="5"/>
                <c:pt idx="0">
                  <c:v>17.142835735726557</c:v>
                </c:pt>
                <c:pt idx="1">
                  <c:v>17.318165112356276</c:v>
                </c:pt>
                <c:pt idx="2">
                  <c:v>11.512190649003019</c:v>
                </c:pt>
                <c:pt idx="3">
                  <c:v>17.132504542845311</c:v>
                </c:pt>
                <c:pt idx="4">
                  <c:v>30.298427085556444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08-4006-8D14-9BDFF5F0FC93}"/>
            </c:ext>
          </c:extLst>
        </c:ser>
        <c:ser>
          <c:idx val="4"/>
          <c:order val="3"/>
          <c:tx>
            <c:v>Ash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('Données pour graphe 1'!$E$21,'Données pour graphe 1'!$E$29,'Données pour graphe 1'!$E$37,'Données pour graphe 1'!$E$45,'Données pour graphe 1'!$E$53)</c:f>
                <c:numCache>
                  <c:formatCode>General</c:formatCode>
                  <c:ptCount val="5"/>
                  <c:pt idx="0">
                    <c:v>0.11531089625122044</c:v>
                  </c:pt>
                  <c:pt idx="1">
                    <c:v>1.3640179691344971</c:v>
                  </c:pt>
                  <c:pt idx="2">
                    <c:v>2.2202157346169794E-2</c:v>
                  </c:pt>
                  <c:pt idx="3">
                    <c:v>0.16237280219908462</c:v>
                  </c:pt>
                  <c:pt idx="4">
                    <c:v>0.12188548656158416</c:v>
                  </c:pt>
                </c:numCache>
              </c:numRef>
            </c:plus>
            <c:minus>
              <c:numRef>
                <c:f>('Données pour graphe 1'!$E$21,'Données pour graphe 1'!$E$29,'Données pour graphe 1'!$E$37,'Données pour graphe 1'!$E$45,'Données pour graphe 1'!$E$53)</c:f>
                <c:numCache>
                  <c:formatCode>General</c:formatCode>
                  <c:ptCount val="5"/>
                  <c:pt idx="0">
                    <c:v>0.11531089625122044</c:v>
                  </c:pt>
                  <c:pt idx="1">
                    <c:v>1.3640179691344971</c:v>
                  </c:pt>
                  <c:pt idx="2">
                    <c:v>2.2202157346169794E-2</c:v>
                  </c:pt>
                  <c:pt idx="3">
                    <c:v>0.16237280219908462</c:v>
                  </c:pt>
                  <c:pt idx="4">
                    <c:v>0.12188548656158416</c:v>
                  </c:pt>
                </c:numCache>
              </c:numRef>
            </c:minus>
            <c:spPr>
              <a:noFill/>
              <a:ln w="15875">
                <a:solidFill>
                  <a:srgbClr val="B48AAD"/>
                </a:solidFill>
                <a:round/>
              </a:ln>
              <a:effectLst/>
            </c:spPr>
          </c:errBars>
          <c:cat>
            <c:strRef>
              <c:f>'Données pour graphe 1'!$P$1:$P$5</c:f>
              <c:strCache>
                <c:ptCount val="5"/>
                <c:pt idx="0">
                  <c:v>Typha</c:v>
                </c:pt>
                <c:pt idx="1">
                  <c:v>Rice Husk</c:v>
                </c:pt>
                <c:pt idx="2">
                  <c:v>Millet Stalks</c:v>
                </c:pt>
                <c:pt idx="3">
                  <c:v>OPEFB</c:v>
                </c:pt>
                <c:pt idx="4">
                  <c:v>Cocoa Pods</c:v>
                </c:pt>
              </c:strCache>
            </c:strRef>
          </c:cat>
          <c:val>
            <c:numRef>
              <c:f>('Données pour graphe 1'!$E$20,'Données pour graphe 1'!$E$28,'Données pour graphe 1'!$E$36,'Données pour graphe 1'!$E$44,'Données pour graphe 1'!$E$52)</c:f>
              <c:numCache>
                <c:formatCode>General</c:formatCode>
                <c:ptCount val="5"/>
                <c:pt idx="0">
                  <c:v>0.42648412072959729</c:v>
                </c:pt>
                <c:pt idx="1">
                  <c:v>4.5446519459178436</c:v>
                </c:pt>
                <c:pt idx="2">
                  <c:v>0.32337496135399796</c:v>
                </c:pt>
                <c:pt idx="3">
                  <c:v>1.2891764429402197</c:v>
                </c:pt>
                <c:pt idx="4">
                  <c:v>0.3571061758353905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08-4006-8D14-9BDFF5F0FC93}"/>
            </c:ext>
          </c:extLst>
        </c:ser>
        <c:ser>
          <c:idx val="0"/>
          <c:order val="4"/>
          <c:tx>
            <c:v>Others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('Données pour graphe 1'!$F$21,'Données pour graphe 1'!$F$29,'Données pour graphe 1'!$F$37,'Données pour graphe 1'!$F$45,'Données pour graphe 1'!$F$53)</c:f>
                <c:numCache>
                  <c:formatCode>General</c:formatCode>
                  <c:ptCount val="5"/>
                  <c:pt idx="0">
                    <c:v>0.59666576252380499</c:v>
                  </c:pt>
                  <c:pt idx="1">
                    <c:v>0.24026604282968905</c:v>
                  </c:pt>
                  <c:pt idx="2">
                    <c:v>0.57777291005816345</c:v>
                  </c:pt>
                  <c:pt idx="3">
                    <c:v>0.88428912114391101</c:v>
                  </c:pt>
                  <c:pt idx="4">
                    <c:v>0.93355922661364876</c:v>
                  </c:pt>
                </c:numCache>
              </c:numRef>
            </c:plus>
            <c:minus>
              <c:numRef>
                <c:f>('Données pour graphe 1'!$F$21,'Données pour graphe 1'!$F$29,'Données pour graphe 1'!$F$37,'Données pour graphe 1'!$F$45,'Données pour graphe 1'!$F$53)</c:f>
                <c:numCache>
                  <c:formatCode>General</c:formatCode>
                  <c:ptCount val="5"/>
                  <c:pt idx="0">
                    <c:v>0.59666576252380499</c:v>
                  </c:pt>
                  <c:pt idx="1">
                    <c:v>0.24026604282968905</c:v>
                  </c:pt>
                  <c:pt idx="2">
                    <c:v>0.57777291005816345</c:v>
                  </c:pt>
                  <c:pt idx="3">
                    <c:v>0.88428912114391101</c:v>
                  </c:pt>
                  <c:pt idx="4">
                    <c:v>0.93355922661364876</c:v>
                  </c:pt>
                </c:numCache>
              </c:numRef>
            </c:minus>
            <c:spPr>
              <a:noFill/>
              <a:ln w="15875">
                <a:solidFill>
                  <a:srgbClr val="B48AAD"/>
                </a:solidFill>
                <a:round/>
              </a:ln>
              <a:effectLst/>
            </c:spPr>
          </c:errBars>
          <c:cat>
            <c:strRef>
              <c:f>'Données pour graphe 1'!$P$1:$P$5</c:f>
              <c:strCache>
                <c:ptCount val="5"/>
                <c:pt idx="0">
                  <c:v>Typha</c:v>
                </c:pt>
                <c:pt idx="1">
                  <c:v>Rice Husk</c:v>
                </c:pt>
                <c:pt idx="2">
                  <c:v>Millet Stalks</c:v>
                </c:pt>
                <c:pt idx="3">
                  <c:v>OPEFB</c:v>
                </c:pt>
                <c:pt idx="4">
                  <c:v>Cocoa Pods</c:v>
                </c:pt>
              </c:strCache>
            </c:strRef>
          </c:cat>
          <c:val>
            <c:numRef>
              <c:f>('Données pour graphe 1'!$F$20,'Données pour graphe 1'!$F$28,'Données pour graphe 1'!$F$36,'Données pour graphe 1'!$F$44,'Données pour graphe 1'!$F$52)</c:f>
              <c:numCache>
                <c:formatCode>General</c:formatCode>
                <c:ptCount val="5"/>
                <c:pt idx="0">
                  <c:v>19.867662139906383</c:v>
                </c:pt>
                <c:pt idx="1">
                  <c:v>18.558426143259833</c:v>
                </c:pt>
                <c:pt idx="2">
                  <c:v>14.779747273936419</c:v>
                </c:pt>
                <c:pt idx="3">
                  <c:v>18.553922507869217</c:v>
                </c:pt>
                <c:pt idx="4">
                  <c:v>32.003103271520203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08-4006-8D14-9BDFF5F0F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0523520"/>
        <c:axId val="659516736"/>
      </c:barChart>
      <c:catAx>
        <c:axId val="59052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659516736"/>
        <c:crosses val="autoZero"/>
        <c:auto val="1"/>
        <c:lblAlgn val="ctr"/>
        <c:lblOffset val="100"/>
        <c:tickMarkSkip val="1"/>
        <c:noMultiLvlLbl val="0"/>
      </c:catAx>
      <c:valAx>
        <c:axId val="659516736"/>
        <c:scaling>
          <c:orientation val="minMax"/>
          <c:max val="101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59052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569937197803092"/>
          <c:y val="0.29738548131479736"/>
          <c:w val="0.26962488285695346"/>
          <c:h val="0.33950855618540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174351231059138E-2"/>
          <c:y val="4.4239050274894144E-2"/>
          <c:w val="0.90868737161851898"/>
          <c:h val="0.78576078614049472"/>
        </c:manualLayout>
      </c:layout>
      <c:lineChart>
        <c:grouping val="standard"/>
        <c:varyColors val="1"/>
        <c:ser>
          <c:idx val="0"/>
          <c:order val="0"/>
          <c:tx>
            <c:v>Typha</c:v>
          </c:tx>
          <c:spPr>
            <a:ln w="38100" cmpd="sng">
              <a:solidFill>
                <a:srgbClr val="000000"/>
              </a:solidFill>
            </a:ln>
          </c:spPr>
          <c:marker>
            <c:symbol val="diamond"/>
            <c:size val="8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[1]Histogramme!$A$2:$A$18</c:f>
              <c:strCache>
                <c:ptCount val="17"/>
                <c:pt idx="0">
                  <c:v>5</c:v>
                </c:pt>
                <c:pt idx="1">
                  <c:v>4</c:v>
                </c:pt>
                <c:pt idx="2">
                  <c:v>3.15</c:v>
                </c:pt>
                <c:pt idx="3">
                  <c:v>2.5</c:v>
                </c:pt>
                <c:pt idx="4">
                  <c:v>2</c:v>
                </c:pt>
                <c:pt idx="5">
                  <c:v>1.6</c:v>
                </c:pt>
                <c:pt idx="6">
                  <c:v>1.4</c:v>
                </c:pt>
                <c:pt idx="7">
                  <c:v>1</c:v>
                </c:pt>
                <c:pt idx="8">
                  <c:v>0.85</c:v>
                </c:pt>
                <c:pt idx="9">
                  <c:v>0.71</c:v>
                </c:pt>
                <c:pt idx="10">
                  <c:v>0.6</c:v>
                </c:pt>
                <c:pt idx="11">
                  <c:v>0.5</c:v>
                </c:pt>
                <c:pt idx="12">
                  <c:v>0.4</c:v>
                </c:pt>
                <c:pt idx="13">
                  <c:v>0.3</c:v>
                </c:pt>
                <c:pt idx="14">
                  <c:v>0.2</c:v>
                </c:pt>
                <c:pt idx="15">
                  <c:v>0.1</c:v>
                </c:pt>
                <c:pt idx="16">
                  <c:v>&lt; 0,1 / 
Fond</c:v>
                </c:pt>
              </c:strCache>
            </c:strRef>
          </c:cat>
          <c:val>
            <c:numRef>
              <c:f>[1]Histogramme!$B$2:$B$18</c:f>
              <c:numCache>
                <c:formatCode>General</c:formatCode>
                <c:ptCount val="17"/>
                <c:pt idx="0">
                  <c:v>5.4410817772054081</c:v>
                </c:pt>
                <c:pt idx="1">
                  <c:v>1.931745009658725</c:v>
                </c:pt>
                <c:pt idx="2">
                  <c:v>4.3142305215711518</c:v>
                </c:pt>
                <c:pt idx="3">
                  <c:v>9.7875080489375392</c:v>
                </c:pt>
                <c:pt idx="4">
                  <c:v>11.52607855763039</c:v>
                </c:pt>
                <c:pt idx="5">
                  <c:v>17.321313586606568</c:v>
                </c:pt>
                <c:pt idx="6">
                  <c:v>10.206052801030264</c:v>
                </c:pt>
                <c:pt idx="7">
                  <c:v>6.6001287830006437</c:v>
                </c:pt>
                <c:pt idx="8">
                  <c:v>2.4790727623953646</c:v>
                </c:pt>
                <c:pt idx="9">
                  <c:v>2.8332260141661303</c:v>
                </c:pt>
                <c:pt idx="10">
                  <c:v>14.745653573728267</c:v>
                </c:pt>
                <c:pt idx="11">
                  <c:v>3.5093367675466842</c:v>
                </c:pt>
                <c:pt idx="12">
                  <c:v>2.1249195106245966</c:v>
                </c:pt>
                <c:pt idx="13">
                  <c:v>2.2215067611075345</c:v>
                </c:pt>
                <c:pt idx="14">
                  <c:v>3.4127495170637467</c:v>
                </c:pt>
                <c:pt idx="15">
                  <c:v>0.77269800386349075</c:v>
                </c:pt>
                <c:pt idx="16">
                  <c:v>0.77269800386348952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B4-47F6-AB4E-EFB9A036D35C}"/>
            </c:ext>
          </c:extLst>
        </c:ser>
        <c:ser>
          <c:idx val="1"/>
          <c:order val="1"/>
          <c:tx>
            <c:v>RICE</c:v>
          </c:tx>
          <c:spPr>
            <a:ln w="38100" cmpd="sng">
              <a:solidFill>
                <a:srgbClr val="8CBAAD"/>
              </a:solidFill>
              <a:prstDash val="dash"/>
            </a:ln>
          </c:spPr>
          <c:marker>
            <c:symbol val="circle"/>
            <c:size val="8"/>
            <c:spPr>
              <a:solidFill>
                <a:srgbClr val="8CBAAD"/>
              </a:solidFill>
              <a:ln w="12700">
                <a:solidFill>
                  <a:sysClr val="windowText" lastClr="000000"/>
                </a:solidFill>
              </a:ln>
            </c:spPr>
          </c:marker>
          <c:cat>
            <c:strRef>
              <c:f>[1]Histogramme!$A$2:$A$18</c:f>
              <c:strCache>
                <c:ptCount val="17"/>
                <c:pt idx="0">
                  <c:v>5</c:v>
                </c:pt>
                <c:pt idx="1">
                  <c:v>4</c:v>
                </c:pt>
                <c:pt idx="2">
                  <c:v>3.15</c:v>
                </c:pt>
                <c:pt idx="3">
                  <c:v>2.5</c:v>
                </c:pt>
                <c:pt idx="4">
                  <c:v>2</c:v>
                </c:pt>
                <c:pt idx="5">
                  <c:v>1.6</c:v>
                </c:pt>
                <c:pt idx="6">
                  <c:v>1.4</c:v>
                </c:pt>
                <c:pt idx="7">
                  <c:v>1</c:v>
                </c:pt>
                <c:pt idx="8">
                  <c:v>0.85</c:v>
                </c:pt>
                <c:pt idx="9">
                  <c:v>0.71</c:v>
                </c:pt>
                <c:pt idx="10">
                  <c:v>0.6</c:v>
                </c:pt>
                <c:pt idx="11">
                  <c:v>0.5</c:v>
                </c:pt>
                <c:pt idx="12">
                  <c:v>0.4</c:v>
                </c:pt>
                <c:pt idx="13">
                  <c:v>0.3</c:v>
                </c:pt>
                <c:pt idx="14">
                  <c:v>0.2</c:v>
                </c:pt>
                <c:pt idx="15">
                  <c:v>0.1</c:v>
                </c:pt>
                <c:pt idx="16">
                  <c:v>&lt; 0,1 / 
Fond</c:v>
                </c:pt>
              </c:strCache>
            </c:strRef>
          </c:cat>
          <c:val>
            <c:numRef>
              <c:f>[1]Histogramme!$C$2:$C$18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1.8049288441513367</c:v>
                </c:pt>
                <c:pt idx="4">
                  <c:v>4.9288441513363415</c:v>
                </c:pt>
                <c:pt idx="5">
                  <c:v>48.090940645609166</c:v>
                </c:pt>
                <c:pt idx="6">
                  <c:v>4.7726483859770905</c:v>
                </c:pt>
                <c:pt idx="7">
                  <c:v>16.990628254078445</c:v>
                </c:pt>
                <c:pt idx="8">
                  <c:v>7.8271433530024277</c:v>
                </c:pt>
                <c:pt idx="9">
                  <c:v>7.8444984380423461</c:v>
                </c:pt>
                <c:pt idx="10">
                  <c:v>1.1280805275945851</c:v>
                </c:pt>
                <c:pt idx="11">
                  <c:v>1.2669212079139189</c:v>
                </c:pt>
                <c:pt idx="12">
                  <c:v>1.3363415480735852</c:v>
                </c:pt>
                <c:pt idx="13">
                  <c:v>2.3950017355085036</c:v>
                </c:pt>
                <c:pt idx="14">
                  <c:v>0.81568899687608454</c:v>
                </c:pt>
                <c:pt idx="15">
                  <c:v>0.53800763623741776</c:v>
                </c:pt>
                <c:pt idx="16">
                  <c:v>0.22561610551891711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B4-47F6-AB4E-EFB9A036D35C}"/>
            </c:ext>
          </c:extLst>
        </c:ser>
        <c:ser>
          <c:idx val="2"/>
          <c:order val="2"/>
          <c:tx>
            <c:v>COCOA</c:v>
          </c:tx>
          <c:spPr>
            <a:ln w="38100" cmpd="sng">
              <a:solidFill>
                <a:srgbClr val="FFC000"/>
              </a:solidFill>
            </a:ln>
          </c:spPr>
          <c:marker>
            <c:symbol val="triangle"/>
            <c:size val="8"/>
            <c:spPr>
              <a:solidFill>
                <a:srgbClr val="FED768"/>
              </a:solidFill>
              <a:ln w="12700">
                <a:solidFill>
                  <a:sysClr val="windowText" lastClr="000000"/>
                </a:solidFill>
              </a:ln>
            </c:spPr>
          </c:marker>
          <c:cat>
            <c:strRef>
              <c:f>[1]Histogramme!$A$2:$A$18</c:f>
              <c:strCache>
                <c:ptCount val="17"/>
                <c:pt idx="0">
                  <c:v>5</c:v>
                </c:pt>
                <c:pt idx="1">
                  <c:v>4</c:v>
                </c:pt>
                <c:pt idx="2">
                  <c:v>3.15</c:v>
                </c:pt>
                <c:pt idx="3">
                  <c:v>2.5</c:v>
                </c:pt>
                <c:pt idx="4">
                  <c:v>2</c:v>
                </c:pt>
                <c:pt idx="5">
                  <c:v>1.6</c:v>
                </c:pt>
                <c:pt idx="6">
                  <c:v>1.4</c:v>
                </c:pt>
                <c:pt idx="7">
                  <c:v>1</c:v>
                </c:pt>
                <c:pt idx="8">
                  <c:v>0.85</c:v>
                </c:pt>
                <c:pt idx="9">
                  <c:v>0.71</c:v>
                </c:pt>
                <c:pt idx="10">
                  <c:v>0.6</c:v>
                </c:pt>
                <c:pt idx="11">
                  <c:v>0.5</c:v>
                </c:pt>
                <c:pt idx="12">
                  <c:v>0.4</c:v>
                </c:pt>
                <c:pt idx="13">
                  <c:v>0.3</c:v>
                </c:pt>
                <c:pt idx="14">
                  <c:v>0.2</c:v>
                </c:pt>
                <c:pt idx="15">
                  <c:v>0.1</c:v>
                </c:pt>
                <c:pt idx="16">
                  <c:v>&lt; 0,1 / 
Fond</c:v>
                </c:pt>
              </c:strCache>
            </c:strRef>
          </c:cat>
          <c:val>
            <c:numRef>
              <c:f>[1]Histogramme!$D$2:$D$18</c:f>
              <c:numCache>
                <c:formatCode>General</c:formatCode>
                <c:ptCount val="17"/>
                <c:pt idx="0">
                  <c:v>1.8618506795755243E-2</c:v>
                </c:pt>
                <c:pt idx="1">
                  <c:v>0.80059579221746424</c:v>
                </c:pt>
                <c:pt idx="2">
                  <c:v>7.7825358406255818</c:v>
                </c:pt>
                <c:pt idx="3">
                  <c:v>19.865946751070563</c:v>
                </c:pt>
                <c:pt idx="4">
                  <c:v>18.544032768571959</c:v>
                </c:pt>
                <c:pt idx="5">
                  <c:v>13.908024576428968</c:v>
                </c:pt>
                <c:pt idx="6">
                  <c:v>7.9128653881958648</c:v>
                </c:pt>
                <c:pt idx="7">
                  <c:v>6.9074660212250976</c:v>
                </c:pt>
                <c:pt idx="8">
                  <c:v>2.2714578290821081</c:v>
                </c:pt>
                <c:pt idx="9">
                  <c:v>3.5561347979892015</c:v>
                </c:pt>
                <c:pt idx="10">
                  <c:v>2.0852727611245578</c:v>
                </c:pt>
                <c:pt idx="11">
                  <c:v>2.159746788307578</c:v>
                </c:pt>
                <c:pt idx="12">
                  <c:v>1.6942841184137027</c:v>
                </c:pt>
                <c:pt idx="13">
                  <c:v>3.2210016756656117</c:v>
                </c:pt>
                <c:pt idx="14">
                  <c:v>2.8672500465462671</c:v>
                </c:pt>
                <c:pt idx="15">
                  <c:v>3.7795568795382608</c:v>
                </c:pt>
                <c:pt idx="16">
                  <c:v>2.6252094582014527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B4-47F6-AB4E-EFB9A036D35C}"/>
            </c:ext>
          </c:extLst>
        </c:ser>
        <c:ser>
          <c:idx val="3"/>
          <c:order val="3"/>
          <c:tx>
            <c:v>MILLET</c:v>
          </c:tx>
          <c:spPr>
            <a:ln w="38100" cmpd="sng">
              <a:solidFill>
                <a:srgbClr val="EA5F17"/>
              </a:solidFill>
            </a:ln>
          </c:spPr>
          <c:marker>
            <c:spPr>
              <a:solidFill>
                <a:srgbClr val="EA5F17"/>
              </a:solidFill>
              <a:ln>
                <a:solidFill>
                  <a:srgbClr val="EA5F17"/>
                </a:solidFill>
              </a:ln>
            </c:spPr>
          </c:marker>
          <c:cat>
            <c:strRef>
              <c:f>[1]Histogramme!$A$2:$A$18</c:f>
              <c:strCache>
                <c:ptCount val="17"/>
                <c:pt idx="0">
                  <c:v>5</c:v>
                </c:pt>
                <c:pt idx="1">
                  <c:v>4</c:v>
                </c:pt>
                <c:pt idx="2">
                  <c:v>3.15</c:v>
                </c:pt>
                <c:pt idx="3">
                  <c:v>2.5</c:v>
                </c:pt>
                <c:pt idx="4">
                  <c:v>2</c:v>
                </c:pt>
                <c:pt idx="5">
                  <c:v>1.6</c:v>
                </c:pt>
                <c:pt idx="6">
                  <c:v>1.4</c:v>
                </c:pt>
                <c:pt idx="7">
                  <c:v>1</c:v>
                </c:pt>
                <c:pt idx="8">
                  <c:v>0.85</c:v>
                </c:pt>
                <c:pt idx="9">
                  <c:v>0.71</c:v>
                </c:pt>
                <c:pt idx="10">
                  <c:v>0.6</c:v>
                </c:pt>
                <c:pt idx="11">
                  <c:v>0.5</c:v>
                </c:pt>
                <c:pt idx="12">
                  <c:v>0.4</c:v>
                </c:pt>
                <c:pt idx="13">
                  <c:v>0.3</c:v>
                </c:pt>
                <c:pt idx="14">
                  <c:v>0.2</c:v>
                </c:pt>
                <c:pt idx="15">
                  <c:v>0.1</c:v>
                </c:pt>
                <c:pt idx="16">
                  <c:v>&lt; 0,1 / 
Fond</c:v>
                </c:pt>
              </c:strCache>
            </c:strRef>
          </c:cat>
          <c:val>
            <c:numRef>
              <c:f>[1]Histogramme!$E$2:$E$18</c:f>
              <c:numCache>
                <c:formatCode>General</c:formatCode>
                <c:ptCount val="17"/>
                <c:pt idx="0">
                  <c:v>7.3467361628195587</c:v>
                </c:pt>
                <c:pt idx="1">
                  <c:v>1.166542566393646</c:v>
                </c:pt>
                <c:pt idx="2">
                  <c:v>2.2089848597666912</c:v>
                </c:pt>
                <c:pt idx="3">
                  <c:v>5.9568131049888322</c:v>
                </c:pt>
                <c:pt idx="4">
                  <c:v>11.739885827748822</c:v>
                </c:pt>
                <c:pt idx="5">
                  <c:v>23.281211218664687</c:v>
                </c:pt>
                <c:pt idx="6">
                  <c:v>9.4068006949615288</c:v>
                </c:pt>
                <c:pt idx="7">
                  <c:v>13.378009431620749</c:v>
                </c:pt>
                <c:pt idx="8">
                  <c:v>1.3154628940183672</c:v>
                </c:pt>
                <c:pt idx="9">
                  <c:v>6.7262347977165557</c:v>
                </c:pt>
                <c:pt idx="10">
                  <c:v>2.1841648051625717</c:v>
                </c:pt>
                <c:pt idx="11">
                  <c:v>2.8046661702655742</c:v>
                </c:pt>
                <c:pt idx="12">
                  <c:v>2.1593447505584509</c:v>
                </c:pt>
                <c:pt idx="13">
                  <c:v>3.3755274261603385</c:v>
                </c:pt>
                <c:pt idx="14">
                  <c:v>5.7334326135517504</c:v>
                </c:pt>
                <c:pt idx="15">
                  <c:v>0.62050136510300324</c:v>
                </c:pt>
                <c:pt idx="16">
                  <c:v>0.59568131049888273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B4-47F6-AB4E-EFB9A036D35C}"/>
            </c:ext>
          </c:extLst>
        </c:ser>
        <c:ser>
          <c:idx val="4"/>
          <c:order val="4"/>
          <c:tx>
            <c:v>OPEFB</c:v>
          </c:tx>
          <c:spPr>
            <a:ln w="38100" cmpd="sng">
              <a:solidFill>
                <a:srgbClr val="8CBAAD"/>
              </a:solidFill>
            </a:ln>
          </c:spPr>
          <c:marker>
            <c:symbol val="plus"/>
            <c:size val="9"/>
            <c:spPr>
              <a:noFill/>
              <a:ln cap="rnd">
                <a:solidFill>
                  <a:schemeClr val="accent2"/>
                </a:solidFill>
                <a:round/>
              </a:ln>
            </c:spPr>
          </c:marker>
          <c:cat>
            <c:strRef>
              <c:f>[1]Histogramme!$A$2:$A$18</c:f>
              <c:strCache>
                <c:ptCount val="17"/>
                <c:pt idx="0">
                  <c:v>5</c:v>
                </c:pt>
                <c:pt idx="1">
                  <c:v>4</c:v>
                </c:pt>
                <c:pt idx="2">
                  <c:v>3.15</c:v>
                </c:pt>
                <c:pt idx="3">
                  <c:v>2.5</c:v>
                </c:pt>
                <c:pt idx="4">
                  <c:v>2</c:v>
                </c:pt>
                <c:pt idx="5">
                  <c:v>1.6</c:v>
                </c:pt>
                <c:pt idx="6">
                  <c:v>1.4</c:v>
                </c:pt>
                <c:pt idx="7">
                  <c:v>1</c:v>
                </c:pt>
                <c:pt idx="8">
                  <c:v>0.85</c:v>
                </c:pt>
                <c:pt idx="9">
                  <c:v>0.71</c:v>
                </c:pt>
                <c:pt idx="10">
                  <c:v>0.6</c:v>
                </c:pt>
                <c:pt idx="11">
                  <c:v>0.5</c:v>
                </c:pt>
                <c:pt idx="12">
                  <c:v>0.4</c:v>
                </c:pt>
                <c:pt idx="13">
                  <c:v>0.3</c:v>
                </c:pt>
                <c:pt idx="14">
                  <c:v>0.2</c:v>
                </c:pt>
                <c:pt idx="15">
                  <c:v>0.1</c:v>
                </c:pt>
                <c:pt idx="16">
                  <c:v>&lt; 0,1 / 
Fond</c:v>
                </c:pt>
              </c:strCache>
            </c:strRef>
          </c:cat>
          <c:val>
            <c:numRef>
              <c:f>[1]Histogramme!$F$2:$F$18</c:f>
              <c:numCache>
                <c:formatCode>General</c:formatCode>
                <c:ptCount val="17"/>
                <c:pt idx="0">
                  <c:v>1.8366840407048897</c:v>
                </c:pt>
                <c:pt idx="1">
                  <c:v>0.29163564159841149</c:v>
                </c:pt>
                <c:pt idx="2">
                  <c:v>0.55224621494167281</c:v>
                </c:pt>
                <c:pt idx="3">
                  <c:v>1.4892032762472081</c:v>
                </c:pt>
                <c:pt idx="4">
                  <c:v>2.9349714569372054</c:v>
                </c:pt>
                <c:pt idx="5">
                  <c:v>5.8203028046661727</c:v>
                </c:pt>
                <c:pt idx="6">
                  <c:v>2.3517001737403822</c:v>
                </c:pt>
                <c:pt idx="7">
                  <c:v>3.3445023579051871</c:v>
                </c:pt>
                <c:pt idx="8">
                  <c:v>0.32886572350459181</c:v>
                </c:pt>
                <c:pt idx="9">
                  <c:v>1.6815586994291387</c:v>
                </c:pt>
                <c:pt idx="10">
                  <c:v>0.54604120129064293</c:v>
                </c:pt>
                <c:pt idx="11">
                  <c:v>0.70116654256639355</c:v>
                </c:pt>
                <c:pt idx="12">
                  <c:v>0.53983618763961272</c:v>
                </c:pt>
                <c:pt idx="13">
                  <c:v>0.84388185654008463</c:v>
                </c:pt>
                <c:pt idx="14">
                  <c:v>1.4333581533879376</c:v>
                </c:pt>
                <c:pt idx="15">
                  <c:v>0.15512534127575081</c:v>
                </c:pt>
                <c:pt idx="16">
                  <c:v>0.14892032762472068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2B4-47F6-AB4E-EFB9A036D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382668"/>
        <c:axId val="714117304"/>
      </c:lineChart>
      <c:catAx>
        <c:axId val="14383826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Sieve diameter (mm)</a:t>
                </a:r>
              </a:p>
            </c:rich>
          </c:tx>
          <c:layout>
            <c:manualLayout>
              <c:xMode val="edge"/>
              <c:yMode val="edge"/>
              <c:x val="0.37331757072049537"/>
              <c:y val="0.9200814215913563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14117304"/>
        <c:crosses val="autoZero"/>
        <c:auto val="1"/>
        <c:lblAlgn val="ctr"/>
        <c:lblOffset val="100"/>
        <c:noMultiLvlLbl val="1"/>
      </c:catAx>
      <c:valAx>
        <c:axId val="714117304"/>
        <c:scaling>
          <c:orientation val="minMax"/>
          <c:max val="50"/>
        </c:scaling>
        <c:delete val="0"/>
        <c:axPos val="l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Weight percentage (%)</a:t>
                </a:r>
              </a:p>
            </c:rich>
          </c:tx>
          <c:layout>
            <c:manualLayout>
              <c:xMode val="edge"/>
              <c:yMode val="edge"/>
              <c:x val="1.6061400821423125E-3"/>
              <c:y val="0.13180758341946591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1200"/>
            </a:pPr>
            <a:endParaRPr lang="fr-FR"/>
          </a:p>
        </c:txPr>
        <c:crossAx val="143838266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81234003833948409"/>
          <c:y val="3.8335819477357687E-3"/>
          <c:w val="0.17934048139002137"/>
          <c:h val="0.37151207956763566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zero"/>
    <c:showDLblsOverMax val="1"/>
  </c:chart>
  <c:spPr>
    <a:noFill/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48914646048588E-2"/>
          <c:y val="8.0490097946808087E-2"/>
          <c:w val="0.90667700471740154"/>
          <c:h val="0.7856917093844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'[Panneaux caractérisation P1.xlsx]Sheet2'!$B$1</c:f>
              <c:strCache>
                <c:ptCount val="1"/>
                <c:pt idx="0">
                  <c:v>50/50</c:v>
                </c:pt>
              </c:strCache>
            </c:strRef>
          </c:tx>
          <c:spPr>
            <a:pattFill prst="horzBrick">
              <a:fgClr>
                <a:srgbClr val="8CBAAD"/>
              </a:fgClr>
              <a:bgClr>
                <a:schemeClr val="bg1"/>
              </a:bgClr>
            </a:pattFill>
            <a:ln w="38100">
              <a:solidFill>
                <a:srgbClr val="8CBAAD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8CBAAD"/>
              </a:solidFill>
              <a:ln w="38100">
                <a:solidFill>
                  <a:srgbClr val="8CBAA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612-4C2F-A511-6ADC285E1126}"/>
              </c:ext>
            </c:extLst>
          </c:dPt>
          <c:cat>
            <c:strRef>
              <c:f>'[Panneaux caractérisation P1.xlsx]Sheet2'!$A$2:$A$7</c:f>
              <c:strCache>
                <c:ptCount val="6"/>
                <c:pt idx="0">
                  <c:v>Rice</c:v>
                </c:pt>
                <c:pt idx="1">
                  <c:v>Typha</c:v>
                </c:pt>
                <c:pt idx="2">
                  <c:v>Palm</c:v>
                </c:pt>
                <c:pt idx="3">
                  <c:v>Millet</c:v>
                </c:pt>
                <c:pt idx="4">
                  <c:v>Cocoa</c:v>
                </c:pt>
                <c:pt idx="5">
                  <c:v>Reference</c:v>
                </c:pt>
              </c:strCache>
            </c:strRef>
          </c:cat>
          <c:val>
            <c:numRef>
              <c:f>'[Panneaux caractérisation P1.xlsx]Sheet2'!$B$2:$B$7</c:f>
              <c:numCache>
                <c:formatCode>General</c:formatCode>
                <c:ptCount val="6"/>
                <c:pt idx="1">
                  <c:v>731.5</c:v>
                </c:pt>
                <c:pt idx="2">
                  <c:v>820.1</c:v>
                </c:pt>
                <c:pt idx="5">
                  <c:v>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2-4C2F-A511-6ADC285E1126}"/>
            </c:ext>
          </c:extLst>
        </c:ser>
        <c:ser>
          <c:idx val="1"/>
          <c:order val="1"/>
          <c:tx>
            <c:strRef>
              <c:f>'[Panneaux caractérisation P1.xlsx]Sheet2'!$C$1</c:f>
              <c:strCache>
                <c:ptCount val="1"/>
                <c:pt idx="0">
                  <c:v>60/40</c:v>
                </c:pt>
              </c:strCache>
            </c:strRef>
          </c:tx>
          <c:spPr>
            <a:solidFill>
              <a:srgbClr val="EA5F17"/>
            </a:solidFill>
            <a:ln>
              <a:noFill/>
            </a:ln>
            <a:effectLst/>
          </c:spPr>
          <c:invertIfNegative val="0"/>
          <c:cat>
            <c:strRef>
              <c:f>'[Panneaux caractérisation P1.xlsx]Sheet2'!$A$2:$A$7</c:f>
              <c:strCache>
                <c:ptCount val="6"/>
                <c:pt idx="0">
                  <c:v>Rice</c:v>
                </c:pt>
                <c:pt idx="1">
                  <c:v>Typha</c:v>
                </c:pt>
                <c:pt idx="2">
                  <c:v>Palm</c:v>
                </c:pt>
                <c:pt idx="3">
                  <c:v>Millet</c:v>
                </c:pt>
                <c:pt idx="4">
                  <c:v>Cocoa</c:v>
                </c:pt>
                <c:pt idx="5">
                  <c:v>Reference</c:v>
                </c:pt>
              </c:strCache>
            </c:strRef>
          </c:cat>
          <c:val>
            <c:numRef>
              <c:f>'[Panneaux caractérisation P1.xlsx]Sheet2'!$C$2:$C$7</c:f>
              <c:numCache>
                <c:formatCode>General</c:formatCode>
                <c:ptCount val="6"/>
                <c:pt idx="0">
                  <c:v>762.2</c:v>
                </c:pt>
                <c:pt idx="1">
                  <c:v>571.6</c:v>
                </c:pt>
                <c:pt idx="2">
                  <c:v>806</c:v>
                </c:pt>
                <c:pt idx="3">
                  <c:v>747.7</c:v>
                </c:pt>
                <c:pt idx="4">
                  <c:v>835.4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2-4C2F-A511-6ADC285E1126}"/>
            </c:ext>
          </c:extLst>
        </c:ser>
        <c:ser>
          <c:idx val="2"/>
          <c:order val="2"/>
          <c:tx>
            <c:strRef>
              <c:f>'[Panneaux caractérisation P1.xlsx]Sheet2'!$D$1</c:f>
              <c:strCache>
                <c:ptCount val="1"/>
                <c:pt idx="0">
                  <c:v>70/30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'[Panneaux caractérisation P1.xlsx]Sheet2'!$A$2:$A$7</c:f>
              <c:strCache>
                <c:ptCount val="6"/>
                <c:pt idx="0">
                  <c:v>Rice</c:v>
                </c:pt>
                <c:pt idx="1">
                  <c:v>Typha</c:v>
                </c:pt>
                <c:pt idx="2">
                  <c:v>Palm</c:v>
                </c:pt>
                <c:pt idx="3">
                  <c:v>Millet</c:v>
                </c:pt>
                <c:pt idx="4">
                  <c:v>Cocoa</c:v>
                </c:pt>
                <c:pt idx="5">
                  <c:v>Reference</c:v>
                </c:pt>
              </c:strCache>
            </c:strRef>
          </c:cat>
          <c:val>
            <c:numRef>
              <c:f>'[Panneaux caractérisation P1.xlsx]Sheet2'!$D$2:$D$7</c:f>
              <c:numCache>
                <c:formatCode>General</c:formatCode>
                <c:ptCount val="6"/>
                <c:pt idx="0">
                  <c:v>747.6</c:v>
                </c:pt>
                <c:pt idx="2">
                  <c:v>743.6</c:v>
                </c:pt>
                <c:pt idx="3">
                  <c:v>621.4</c:v>
                </c:pt>
                <c:pt idx="4">
                  <c:v>740.1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12-4C2F-A511-6ADC285E1126}"/>
            </c:ext>
          </c:extLst>
        </c:ser>
        <c:ser>
          <c:idx val="3"/>
          <c:order val="3"/>
          <c:tx>
            <c:strRef>
              <c:f>'[Panneaux caractérisation P1.xlsx]Sheet2'!$E$1</c:f>
              <c:strCache>
                <c:ptCount val="1"/>
                <c:pt idx="0">
                  <c:v>80/20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'[Panneaux caractérisation P1.xlsx]Sheet2'!$A$2:$A$7</c:f>
              <c:strCache>
                <c:ptCount val="6"/>
                <c:pt idx="0">
                  <c:v>Rice</c:v>
                </c:pt>
                <c:pt idx="1">
                  <c:v>Typha</c:v>
                </c:pt>
                <c:pt idx="2">
                  <c:v>Palm</c:v>
                </c:pt>
                <c:pt idx="3">
                  <c:v>Millet</c:v>
                </c:pt>
                <c:pt idx="4">
                  <c:v>Cocoa</c:v>
                </c:pt>
                <c:pt idx="5">
                  <c:v>Reference</c:v>
                </c:pt>
              </c:strCache>
            </c:strRef>
          </c:cat>
          <c:val>
            <c:numRef>
              <c:f>'[Panneaux caractérisation P1.xlsx]Sheet2'!$E$2:$E$7</c:f>
              <c:numCache>
                <c:formatCode>General</c:formatCode>
                <c:ptCount val="6"/>
                <c:pt idx="0">
                  <c:v>610.79999999999995</c:v>
                </c:pt>
                <c:pt idx="4">
                  <c:v>656.7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12-4C2F-A511-6ADC285E1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6457888"/>
        <c:axId val="1206444576"/>
      </c:barChart>
      <c:catAx>
        <c:axId val="120645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06444576"/>
        <c:crosses val="autoZero"/>
        <c:auto val="1"/>
        <c:lblAlgn val="ctr"/>
        <c:lblOffset val="100"/>
        <c:noMultiLvlLbl val="0"/>
      </c:catAx>
      <c:valAx>
        <c:axId val="1206444576"/>
        <c:scaling>
          <c:orientation val="minMax"/>
          <c:min val="5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0645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21212607427785"/>
          <c:y val="1.8482646263381062E-2"/>
          <c:w val="0.46867420114800518"/>
          <c:h val="8.5972494214580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50/50</c:v>
          </c:tx>
          <c:spPr>
            <a:pattFill prst="horzBrick">
              <a:fgClr>
                <a:srgbClr val="8CBAAD"/>
              </a:fgClr>
              <a:bgClr>
                <a:schemeClr val="bg1"/>
              </a:bgClr>
            </a:pattFill>
            <a:ln w="38100">
              <a:solidFill>
                <a:srgbClr val="8CBAAD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8CBAAD"/>
              </a:solidFill>
              <a:ln w="38100">
                <a:solidFill>
                  <a:srgbClr val="8CBAA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77-4BA1-BC24-0452755D5241}"/>
              </c:ext>
            </c:extLst>
          </c:dPt>
          <c:cat>
            <c:strRef>
              <c:f>'[Panneaux caractérisation P1.xlsx]Pycnomètre'!$N$14:$N$19</c:f>
              <c:strCache>
                <c:ptCount val="6"/>
                <c:pt idx="0">
                  <c:v>RICE</c:v>
                </c:pt>
                <c:pt idx="1">
                  <c:v>TYPHA</c:v>
                </c:pt>
                <c:pt idx="2">
                  <c:v>OPEFB</c:v>
                </c:pt>
                <c:pt idx="3">
                  <c:v>MILLET</c:v>
                </c:pt>
                <c:pt idx="4">
                  <c:v>COCOA</c:v>
                </c:pt>
                <c:pt idx="5">
                  <c:v>REF</c:v>
                </c:pt>
              </c:strCache>
            </c:strRef>
          </c:cat>
          <c:val>
            <c:numRef>
              <c:f>'[Panneaux caractérisation P1.xlsx]Pycnomètre'!$O$14:$O$19</c:f>
              <c:numCache>
                <c:formatCode>General</c:formatCode>
                <c:ptCount val="6"/>
                <c:pt idx="0">
                  <c:v>0</c:v>
                </c:pt>
                <c:pt idx="1">
                  <c:v>1241.18571428571</c:v>
                </c:pt>
                <c:pt idx="2">
                  <c:v>1300.6888888888889</c:v>
                </c:pt>
                <c:pt idx="3">
                  <c:v>0</c:v>
                </c:pt>
                <c:pt idx="4">
                  <c:v>0</c:v>
                </c:pt>
                <c:pt idx="5">
                  <c:v>1223.5333333333333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77-4BA1-BC24-0452755D5241}"/>
            </c:ext>
          </c:extLst>
        </c:ser>
        <c:ser>
          <c:idx val="1"/>
          <c:order val="1"/>
          <c:tx>
            <c:v>60/40</c:v>
          </c:tx>
          <c:spPr>
            <a:solidFill>
              <a:srgbClr val="EA5F17"/>
            </a:solidFill>
            <a:ln>
              <a:noFill/>
            </a:ln>
            <a:effectLst/>
          </c:spPr>
          <c:invertIfNegative val="0"/>
          <c:cat>
            <c:strRef>
              <c:f>'[Panneaux caractérisation P1.xlsx]Pycnomètre'!$N$14:$N$19</c:f>
              <c:strCache>
                <c:ptCount val="6"/>
                <c:pt idx="0">
                  <c:v>RICE</c:v>
                </c:pt>
                <c:pt idx="1">
                  <c:v>TYPHA</c:v>
                </c:pt>
                <c:pt idx="2">
                  <c:v>OPEFB</c:v>
                </c:pt>
                <c:pt idx="3">
                  <c:v>MILLET</c:v>
                </c:pt>
                <c:pt idx="4">
                  <c:v>COCOA</c:v>
                </c:pt>
                <c:pt idx="5">
                  <c:v>REF</c:v>
                </c:pt>
              </c:strCache>
            </c:strRef>
          </c:cat>
          <c:val>
            <c:numRef>
              <c:f>'[Panneaux caractérisation P1.xlsx]Pycnomètre'!$O$20:$O$24</c:f>
              <c:numCache>
                <c:formatCode>General</c:formatCode>
                <c:ptCount val="5"/>
                <c:pt idx="0">
                  <c:v>1326.9555555555557</c:v>
                </c:pt>
                <c:pt idx="1">
                  <c:v>1237.925</c:v>
                </c:pt>
                <c:pt idx="2">
                  <c:v>1159.3333333333333</c:v>
                </c:pt>
                <c:pt idx="3">
                  <c:v>1235.1499999999999</c:v>
                </c:pt>
                <c:pt idx="4">
                  <c:v>1189.6111111111109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77-4BA1-BC24-0452755D5241}"/>
            </c:ext>
          </c:extLst>
        </c:ser>
        <c:ser>
          <c:idx val="2"/>
          <c:order val="2"/>
          <c:tx>
            <c:v>70/30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'[Panneaux caractérisation P1.xlsx]Pycnomètre'!$N$14:$N$19</c:f>
              <c:strCache>
                <c:ptCount val="6"/>
                <c:pt idx="0">
                  <c:v>RICE</c:v>
                </c:pt>
                <c:pt idx="1">
                  <c:v>TYPHA</c:v>
                </c:pt>
                <c:pt idx="2">
                  <c:v>OPEFB</c:v>
                </c:pt>
                <c:pt idx="3">
                  <c:v>MILLET</c:v>
                </c:pt>
                <c:pt idx="4">
                  <c:v>COCOA</c:v>
                </c:pt>
                <c:pt idx="5">
                  <c:v>REF</c:v>
                </c:pt>
              </c:strCache>
            </c:strRef>
          </c:cat>
          <c:val>
            <c:numRef>
              <c:f>'[Panneaux caractérisation P1.xlsx]Pycnomètre'!$O$25:$O$29</c:f>
              <c:numCache>
                <c:formatCode>General</c:formatCode>
                <c:ptCount val="5"/>
                <c:pt idx="0">
                  <c:v>1469.1444444444444</c:v>
                </c:pt>
                <c:pt idx="1">
                  <c:v>0</c:v>
                </c:pt>
                <c:pt idx="2">
                  <c:v>1368.5777777777778</c:v>
                </c:pt>
                <c:pt idx="3">
                  <c:v>1411.9</c:v>
                </c:pt>
                <c:pt idx="4">
                  <c:v>1333.9666666666667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77-4BA1-BC24-0452755D5241}"/>
            </c:ext>
          </c:extLst>
        </c:ser>
        <c:ser>
          <c:idx val="3"/>
          <c:order val="3"/>
          <c:tx>
            <c:v>80/20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'[Panneaux caractérisation P1.xlsx]Pycnomètre'!$N$14:$N$19</c:f>
              <c:strCache>
                <c:ptCount val="6"/>
                <c:pt idx="0">
                  <c:v>RICE</c:v>
                </c:pt>
                <c:pt idx="1">
                  <c:v>TYPHA</c:v>
                </c:pt>
                <c:pt idx="2">
                  <c:v>OPEFB</c:v>
                </c:pt>
                <c:pt idx="3">
                  <c:v>MILLET</c:v>
                </c:pt>
                <c:pt idx="4">
                  <c:v>COCOA</c:v>
                </c:pt>
                <c:pt idx="5">
                  <c:v>REF</c:v>
                </c:pt>
              </c:strCache>
            </c:strRef>
          </c:cat>
          <c:val>
            <c:numRef>
              <c:f>'[Panneaux caractérisation P1.xlsx]Pycnomètre'!$O$30:$O$34</c:f>
              <c:numCache>
                <c:formatCode>General</c:formatCode>
                <c:ptCount val="5"/>
                <c:pt idx="0">
                  <c:v>1505.9666666666667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1327.1000000000004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77-4BA1-BC24-0452755D5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25209855"/>
        <c:axId val="1625205279"/>
      </c:barChart>
      <c:catAx>
        <c:axId val="162520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5205279"/>
        <c:crosses val="autoZero"/>
        <c:auto val="1"/>
        <c:lblAlgn val="ctr"/>
        <c:lblOffset val="100"/>
        <c:noMultiLvlLbl val="0"/>
      </c:catAx>
      <c:valAx>
        <c:axId val="162520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400" dirty="0">
                    <a:solidFill>
                      <a:schemeClr val="tx1"/>
                    </a:solidFill>
                  </a:rPr>
                  <a:t>Real Density (kg/m3)</a:t>
                </a:r>
              </a:p>
            </c:rich>
          </c:tx>
          <c:layout>
            <c:manualLayout>
              <c:xMode val="edge"/>
              <c:yMode val="edge"/>
              <c:x val="0"/>
              <c:y val="0.290892756111319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5209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834871832469108"/>
          <c:y val="1.5961561543445298E-2"/>
          <c:w val="0.51655592487998281"/>
          <c:h val="0.12060195615011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50/50</c:v>
          </c:tx>
          <c:spPr>
            <a:pattFill prst="horzBrick">
              <a:fgClr>
                <a:srgbClr val="8CBAAD"/>
              </a:fgClr>
              <a:bgClr>
                <a:schemeClr val="bg1"/>
              </a:bgClr>
            </a:pattFill>
            <a:ln w="38100">
              <a:solidFill>
                <a:srgbClr val="8CBAAD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8CBAAD"/>
              </a:solidFill>
              <a:ln w="38100">
                <a:solidFill>
                  <a:srgbClr val="8CBAA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B01-49E2-9D31-862302DADEFE}"/>
              </c:ext>
            </c:extLst>
          </c:dPt>
          <c:cat>
            <c:strRef>
              <c:f>'[Panneaux caractérisation P1.xlsx]Porosité'!$H$2:$H$7</c:f>
              <c:strCache>
                <c:ptCount val="6"/>
                <c:pt idx="0">
                  <c:v>RICE</c:v>
                </c:pt>
                <c:pt idx="1">
                  <c:v>TYPHA</c:v>
                </c:pt>
                <c:pt idx="2">
                  <c:v>OPEFB</c:v>
                </c:pt>
                <c:pt idx="3">
                  <c:v>MILLET</c:v>
                </c:pt>
                <c:pt idx="4">
                  <c:v>COCOA</c:v>
                </c:pt>
                <c:pt idx="5">
                  <c:v>REF</c:v>
                </c:pt>
              </c:strCache>
            </c:strRef>
          </c:cat>
          <c:val>
            <c:numRef>
              <c:f>'[Panneaux caractérisation P1.xlsx]Porosité'!$I$2:$I$7</c:f>
              <c:numCache>
                <c:formatCode>General</c:formatCode>
                <c:ptCount val="6"/>
                <c:pt idx="0">
                  <c:v>0</c:v>
                </c:pt>
                <c:pt idx="1">
                  <c:v>41.067105571093499</c:v>
                </c:pt>
                <c:pt idx="2">
                  <c:v>36.948796364319762</c:v>
                </c:pt>
                <c:pt idx="3">
                  <c:v>0</c:v>
                </c:pt>
                <c:pt idx="4">
                  <c:v>0</c:v>
                </c:pt>
                <c:pt idx="5">
                  <c:v>47.120361793712199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1-49E2-9D31-862302DADEFE}"/>
            </c:ext>
          </c:extLst>
        </c:ser>
        <c:ser>
          <c:idx val="1"/>
          <c:order val="1"/>
          <c:tx>
            <c:v>60/40</c:v>
          </c:tx>
          <c:spPr>
            <a:solidFill>
              <a:srgbClr val="EA5F17"/>
            </a:solidFill>
            <a:ln>
              <a:noFill/>
            </a:ln>
            <a:effectLst/>
          </c:spPr>
          <c:invertIfNegative val="0"/>
          <c:val>
            <c:numRef>
              <c:f>'[Panneaux caractérisation P1.xlsx]Porosité'!$I$8:$I$12</c:f>
              <c:numCache>
                <c:formatCode>General</c:formatCode>
                <c:ptCount val="5"/>
                <c:pt idx="0">
                  <c:v>42.563763334617299</c:v>
                </c:pt>
                <c:pt idx="1">
                  <c:v>53.825958761637402</c:v>
                </c:pt>
                <c:pt idx="2">
                  <c:v>30.474410580793364</c:v>
                </c:pt>
                <c:pt idx="3">
                  <c:v>39.462143599292936</c:v>
                </c:pt>
                <c:pt idx="4">
                  <c:v>29.778172138420572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01-49E2-9D31-862302DADEFE}"/>
            </c:ext>
          </c:extLst>
        </c:ser>
        <c:ser>
          <c:idx val="2"/>
          <c:order val="2"/>
          <c:tx>
            <c:v>70/30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'[Panneaux caractérisation P1.xlsx]Porosité'!$I$13:$I$17</c:f>
              <c:numCache>
                <c:formatCode>General</c:formatCode>
                <c:ptCount val="5"/>
                <c:pt idx="0">
                  <c:v>49.113694289193297</c:v>
                </c:pt>
                <c:pt idx="1">
                  <c:v>0</c:v>
                </c:pt>
                <c:pt idx="2">
                  <c:v>45.666222842853891</c:v>
                </c:pt>
                <c:pt idx="3">
                  <c:v>55.99074533135019</c:v>
                </c:pt>
                <c:pt idx="4">
                  <c:v>44.521096038493091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01-49E2-9D31-862302DADEFE}"/>
            </c:ext>
          </c:extLst>
        </c:ser>
        <c:ser>
          <c:idx val="3"/>
          <c:order val="3"/>
          <c:tx>
            <c:v>80/20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'[Panneaux caractérisation P1.xlsx]Porosité'!$I$18:$I$22</c:f>
              <c:numCache>
                <c:formatCode>General</c:formatCode>
                <c:ptCount val="5"/>
                <c:pt idx="0">
                  <c:v>59.443546780583901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50.513651319920648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01-49E2-9D31-862302DAD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0382927"/>
        <c:axId val="550384175"/>
      </c:barChart>
      <c:catAx>
        <c:axId val="55038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0384175"/>
        <c:crosses val="autoZero"/>
        <c:auto val="1"/>
        <c:lblAlgn val="ctr"/>
        <c:lblOffset val="100"/>
        <c:noMultiLvlLbl val="0"/>
      </c:catAx>
      <c:valAx>
        <c:axId val="550384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chemeClr val="tx1"/>
                    </a:solidFill>
                  </a:rPr>
                  <a:t>POROSITY</a:t>
                </a:r>
                <a:r>
                  <a:rPr lang="en-US" sz="2400" baseline="0" dirty="0">
                    <a:solidFill>
                      <a:schemeClr val="tx1"/>
                    </a:solidFill>
                  </a:rPr>
                  <a:t> (%)</a:t>
                </a:r>
                <a:endParaRPr lang="en-US" sz="2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08472434086151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038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002990036971151"/>
          <c:y val="1.6268303175414795E-2"/>
          <c:w val="0.58910222416125391"/>
          <c:h val="0.12179258767430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50/50</c:v>
          </c:tx>
          <c:spPr>
            <a:pattFill prst="horzBrick">
              <a:fgClr>
                <a:srgbClr val="8CBAAD"/>
              </a:fgClr>
              <a:bgClr>
                <a:schemeClr val="bg1"/>
              </a:bgClr>
            </a:pattFill>
            <a:ln w="38100">
              <a:solidFill>
                <a:srgbClr val="8CBAAD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8CBAAD"/>
              </a:solidFill>
              <a:ln w="38100">
                <a:solidFill>
                  <a:srgbClr val="8CBAA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1CC-4156-9D70-651921CD8474}"/>
              </c:ext>
            </c:extLst>
          </c:dPt>
          <c:cat>
            <c:strRef>
              <c:f>'[Panneaux caractérisation P1.xlsx]BING'!$AG$2:$AG$7</c:f>
              <c:strCache>
                <c:ptCount val="6"/>
                <c:pt idx="0">
                  <c:v>RICE</c:v>
                </c:pt>
                <c:pt idx="1">
                  <c:v>TYPHA</c:v>
                </c:pt>
                <c:pt idx="2">
                  <c:v>OPEFB</c:v>
                </c:pt>
                <c:pt idx="3">
                  <c:v>MILLET</c:v>
                </c:pt>
                <c:pt idx="4">
                  <c:v>COCOA</c:v>
                </c:pt>
                <c:pt idx="5">
                  <c:v>REF</c:v>
                </c:pt>
              </c:strCache>
            </c:strRef>
          </c:cat>
          <c:val>
            <c:numRef>
              <c:f>'[Panneaux caractérisation P1.xlsx]BING'!$AH$2:$AH$7</c:f>
              <c:numCache>
                <c:formatCode>General</c:formatCode>
                <c:ptCount val="6"/>
                <c:pt idx="0">
                  <c:v>0</c:v>
                </c:pt>
                <c:pt idx="1">
                  <c:v>2852</c:v>
                </c:pt>
                <c:pt idx="2">
                  <c:v>2225.3333333333335</c:v>
                </c:pt>
                <c:pt idx="3">
                  <c:v>0</c:v>
                </c:pt>
                <c:pt idx="4">
                  <c:v>0</c:v>
                </c:pt>
                <c:pt idx="5">
                  <c:v>3476.3333333333335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D-4336-8EF3-43E29D09912C}"/>
            </c:ext>
          </c:extLst>
        </c:ser>
        <c:ser>
          <c:idx val="1"/>
          <c:order val="1"/>
          <c:tx>
            <c:v>60/40</c:v>
          </c:tx>
          <c:spPr>
            <a:solidFill>
              <a:srgbClr val="EA5F17"/>
            </a:solidFill>
            <a:ln>
              <a:noFill/>
            </a:ln>
            <a:effectLst/>
          </c:spPr>
          <c:invertIfNegative val="0"/>
          <c:val>
            <c:numRef>
              <c:f>'[Panneaux caractérisation P1.xlsx]BING'!$AH$8:$AH$12</c:f>
              <c:numCache>
                <c:formatCode>General</c:formatCode>
                <c:ptCount val="5"/>
                <c:pt idx="0">
                  <c:v>2961</c:v>
                </c:pt>
                <c:pt idx="1">
                  <c:v>1232</c:v>
                </c:pt>
                <c:pt idx="2">
                  <c:v>3205</c:v>
                </c:pt>
                <c:pt idx="3">
                  <c:v>3962.3333333333335</c:v>
                </c:pt>
                <c:pt idx="4">
                  <c:v>1750.6666666666667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D-4336-8EF3-43E29D09912C}"/>
            </c:ext>
          </c:extLst>
        </c:ser>
        <c:ser>
          <c:idx val="2"/>
          <c:order val="2"/>
          <c:tx>
            <c:v>70/30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'[Panneaux caractérisation P1.xlsx]BING'!$AH$13:$AH$17</c:f>
              <c:numCache>
                <c:formatCode>General</c:formatCode>
                <c:ptCount val="5"/>
                <c:pt idx="0">
                  <c:v>2561.4</c:v>
                </c:pt>
                <c:pt idx="1">
                  <c:v>0</c:v>
                </c:pt>
                <c:pt idx="2">
                  <c:v>1702.3333333333333</c:v>
                </c:pt>
                <c:pt idx="3">
                  <c:v>2181</c:v>
                </c:pt>
                <c:pt idx="4">
                  <c:v>2141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D-4336-8EF3-43E29D09912C}"/>
            </c:ext>
          </c:extLst>
        </c:ser>
        <c:ser>
          <c:idx val="3"/>
          <c:order val="3"/>
          <c:tx>
            <c:v>80/20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'[Panneaux caractérisation P1.xlsx]BING'!$AH$18:$AH$22</c:f>
              <c:numCache>
                <c:formatCode>General</c:formatCode>
                <c:ptCount val="5"/>
                <c:pt idx="0">
                  <c:v>997.4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890.66666666666663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D-4336-8EF3-43E29D099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02184239"/>
        <c:axId val="1602187567"/>
      </c:barChart>
      <c:catAx>
        <c:axId val="1602184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187567"/>
        <c:crosses val="autoZero"/>
        <c:auto val="1"/>
        <c:lblAlgn val="ctr"/>
        <c:lblOffset val="100"/>
        <c:noMultiLvlLbl val="0"/>
      </c:catAx>
      <c:valAx>
        <c:axId val="1602187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chemeClr val="tx1"/>
                    </a:solidFill>
                  </a:rPr>
                  <a:t>Young’s Modulus (MPa)</a:t>
                </a:r>
              </a:p>
            </c:rich>
          </c:tx>
          <c:layout>
            <c:manualLayout>
              <c:xMode val="edge"/>
              <c:yMode val="edge"/>
              <c:x val="1.5041442727811829E-3"/>
              <c:y val="0.255927311475935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2184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0628099001916"/>
          <c:y val="0.15309714247485784"/>
          <c:w val="0.81779873441016349"/>
          <c:h val="0.64404121546776516"/>
        </c:manualLayout>
      </c:layout>
      <c:scatterChart>
        <c:scatterStyle val="lineMarker"/>
        <c:varyColors val="0"/>
        <c:ser>
          <c:idx val="0"/>
          <c:order val="0"/>
          <c:tx>
            <c:v>OPEFB</c:v>
          </c:tx>
          <c:spPr>
            <a:ln w="38100" cap="rnd">
              <a:solidFill>
                <a:srgbClr val="EA5F17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'P6040'!$B$5:$B$17</c:f>
              <c:numCache>
                <c:formatCode>General</c:formatCode>
                <c:ptCount val="13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315</c:v>
                </c:pt>
                <c:pt idx="4">
                  <c:v>400</c:v>
                </c:pt>
                <c:pt idx="5">
                  <c:v>500</c:v>
                </c:pt>
                <c:pt idx="6">
                  <c:v>630</c:v>
                </c:pt>
                <c:pt idx="7">
                  <c:v>800</c:v>
                </c:pt>
                <c:pt idx="8">
                  <c:v>1000</c:v>
                </c:pt>
                <c:pt idx="9">
                  <c:v>1250</c:v>
                </c:pt>
                <c:pt idx="10">
                  <c:v>1600</c:v>
                </c:pt>
                <c:pt idx="11">
                  <c:v>2000</c:v>
                </c:pt>
                <c:pt idx="12">
                  <c:v>150</c:v>
                </c:pt>
              </c:numCache>
            </c:numRef>
          </c:xVal>
          <c:yVal>
            <c:numRef>
              <c:f>'P6040'!$D$5:$D$16</c:f>
              <c:numCache>
                <c:formatCode>General</c:formatCode>
                <c:ptCount val="12"/>
                <c:pt idx="0">
                  <c:v>0.92300000000000004</c:v>
                </c:pt>
                <c:pt idx="1">
                  <c:v>0.92900000000000005</c:v>
                </c:pt>
                <c:pt idx="2">
                  <c:v>0.876</c:v>
                </c:pt>
                <c:pt idx="3">
                  <c:v>0.89</c:v>
                </c:pt>
                <c:pt idx="4">
                  <c:v>0.85899999999999999</c:v>
                </c:pt>
                <c:pt idx="5">
                  <c:v>0.82099999999999995</c:v>
                </c:pt>
                <c:pt idx="6">
                  <c:v>0.77300000000000002</c:v>
                </c:pt>
                <c:pt idx="7">
                  <c:v>0.68799999999999994</c:v>
                </c:pt>
                <c:pt idx="8">
                  <c:v>0.66900000000000004</c:v>
                </c:pt>
                <c:pt idx="9">
                  <c:v>0.61599999999999999</c:v>
                </c:pt>
                <c:pt idx="10">
                  <c:v>0.59099999999999997</c:v>
                </c:pt>
                <c:pt idx="11">
                  <c:v>0.439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6A-415E-871B-9560BC6B6C4C}"/>
            </c:ext>
          </c:extLst>
        </c:ser>
        <c:ser>
          <c:idx val="1"/>
          <c:order val="1"/>
          <c:tx>
            <c:v>COCOA</c:v>
          </c:tx>
          <c:spPr>
            <a:ln w="38100" cap="rnd">
              <a:solidFill>
                <a:srgbClr val="FAD01D"/>
              </a:solidFill>
              <a:round/>
            </a:ln>
            <a:effectLst/>
          </c:spPr>
          <c:marker>
            <c:symbol val="none"/>
          </c:marker>
          <c:xVal>
            <c:numRef>
              <c:f>'C6040'!$B$5:$B$16</c:f>
              <c:numCache>
                <c:formatCode>General</c:formatCode>
                <c:ptCount val="12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315</c:v>
                </c:pt>
                <c:pt idx="4">
                  <c:v>400</c:v>
                </c:pt>
                <c:pt idx="5">
                  <c:v>500</c:v>
                </c:pt>
                <c:pt idx="6">
                  <c:v>630</c:v>
                </c:pt>
                <c:pt idx="7">
                  <c:v>800</c:v>
                </c:pt>
                <c:pt idx="8">
                  <c:v>1000</c:v>
                </c:pt>
                <c:pt idx="9">
                  <c:v>1250</c:v>
                </c:pt>
                <c:pt idx="10">
                  <c:v>1600</c:v>
                </c:pt>
                <c:pt idx="11">
                  <c:v>2000</c:v>
                </c:pt>
              </c:numCache>
            </c:numRef>
          </c:xVal>
          <c:yVal>
            <c:numRef>
              <c:f>'C6040'!$D$5:$D$16</c:f>
              <c:numCache>
                <c:formatCode>General</c:formatCode>
                <c:ptCount val="12"/>
                <c:pt idx="0">
                  <c:v>0.96399999999999997</c:v>
                </c:pt>
                <c:pt idx="1">
                  <c:v>0.94599999999999995</c:v>
                </c:pt>
                <c:pt idx="2">
                  <c:v>0.94</c:v>
                </c:pt>
                <c:pt idx="3">
                  <c:v>0.89700000000000002</c:v>
                </c:pt>
                <c:pt idx="4">
                  <c:v>0.90100000000000002</c:v>
                </c:pt>
                <c:pt idx="5">
                  <c:v>0.85899999999999999</c:v>
                </c:pt>
                <c:pt idx="6">
                  <c:v>0.78900000000000003</c:v>
                </c:pt>
                <c:pt idx="7">
                  <c:v>0.74199999999999999</c:v>
                </c:pt>
                <c:pt idx="8">
                  <c:v>0.68899999999999995</c:v>
                </c:pt>
                <c:pt idx="9">
                  <c:v>0.65400000000000003</c:v>
                </c:pt>
                <c:pt idx="10">
                  <c:v>0.60699999999999998</c:v>
                </c:pt>
                <c:pt idx="11">
                  <c:v>0.46500000000000002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06A-415E-871B-9560BC6B6C4C}"/>
            </c:ext>
          </c:extLst>
        </c:ser>
        <c:ser>
          <c:idx val="2"/>
          <c:order val="2"/>
          <c:tx>
            <c:v>TYPHA</c:v>
          </c:tx>
          <c:spPr>
            <a:ln w="38100" cap="rnd">
              <a:solidFill>
                <a:srgbClr val="8CBAAD"/>
              </a:solidFill>
              <a:round/>
            </a:ln>
            <a:effectLst/>
          </c:spPr>
          <c:marker>
            <c:symbol val="none"/>
          </c:marker>
          <c:xVal>
            <c:numRef>
              <c:f>'T6040'!$B$5:$B$16</c:f>
              <c:numCache>
                <c:formatCode>General</c:formatCode>
                <c:ptCount val="12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315</c:v>
                </c:pt>
                <c:pt idx="4">
                  <c:v>400</c:v>
                </c:pt>
                <c:pt idx="5">
                  <c:v>500</c:v>
                </c:pt>
                <c:pt idx="6">
                  <c:v>630</c:v>
                </c:pt>
                <c:pt idx="7">
                  <c:v>800</c:v>
                </c:pt>
                <c:pt idx="8">
                  <c:v>1000</c:v>
                </c:pt>
                <c:pt idx="9">
                  <c:v>1250</c:v>
                </c:pt>
                <c:pt idx="10">
                  <c:v>1600</c:v>
                </c:pt>
                <c:pt idx="11">
                  <c:v>2000</c:v>
                </c:pt>
              </c:numCache>
            </c:numRef>
          </c:xVal>
          <c:yVal>
            <c:numRef>
              <c:f>'T6040'!$D$5:$D$16</c:f>
              <c:numCache>
                <c:formatCode>General</c:formatCode>
                <c:ptCount val="12"/>
                <c:pt idx="0">
                  <c:v>0.88</c:v>
                </c:pt>
                <c:pt idx="1">
                  <c:v>0.88400000000000001</c:v>
                </c:pt>
                <c:pt idx="2">
                  <c:v>0.83499999999999996</c:v>
                </c:pt>
                <c:pt idx="3">
                  <c:v>0.86699999999999999</c:v>
                </c:pt>
                <c:pt idx="4">
                  <c:v>0.84299999999999997</c:v>
                </c:pt>
                <c:pt idx="5">
                  <c:v>0.751</c:v>
                </c:pt>
                <c:pt idx="6">
                  <c:v>0.69599999999999995</c:v>
                </c:pt>
                <c:pt idx="7">
                  <c:v>0.64700000000000002</c:v>
                </c:pt>
                <c:pt idx="8">
                  <c:v>0.60399999999999998</c:v>
                </c:pt>
                <c:pt idx="9">
                  <c:v>0.58599999999999997</c:v>
                </c:pt>
                <c:pt idx="10">
                  <c:v>0.54300000000000004</c:v>
                </c:pt>
                <c:pt idx="11">
                  <c:v>0.372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06A-415E-871B-9560BC6B6C4C}"/>
            </c:ext>
          </c:extLst>
        </c:ser>
        <c:ser>
          <c:idx val="3"/>
          <c:order val="3"/>
          <c:tx>
            <c:v>MILLET</c:v>
          </c:tx>
          <c:spPr>
            <a:ln w="38100" cap="rnd">
              <a:solidFill>
                <a:srgbClr val="EA5F17"/>
              </a:solidFill>
              <a:round/>
            </a:ln>
            <a:effectLst/>
          </c:spPr>
          <c:marker>
            <c:symbol val="none"/>
          </c:marker>
          <c:xVal>
            <c:numRef>
              <c:f>'M6040'!$B$17:$B$28</c:f>
              <c:numCache>
                <c:formatCode>General</c:formatCode>
                <c:ptCount val="12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315</c:v>
                </c:pt>
                <c:pt idx="4">
                  <c:v>400</c:v>
                </c:pt>
                <c:pt idx="5">
                  <c:v>500</c:v>
                </c:pt>
                <c:pt idx="6">
                  <c:v>630</c:v>
                </c:pt>
                <c:pt idx="7">
                  <c:v>800</c:v>
                </c:pt>
                <c:pt idx="8">
                  <c:v>1000</c:v>
                </c:pt>
                <c:pt idx="9">
                  <c:v>1250</c:v>
                </c:pt>
                <c:pt idx="10">
                  <c:v>1600</c:v>
                </c:pt>
                <c:pt idx="11">
                  <c:v>2000</c:v>
                </c:pt>
              </c:numCache>
            </c:numRef>
          </c:xVal>
          <c:yVal>
            <c:numRef>
              <c:f>'M6040'!$D$17:$D$28</c:f>
              <c:numCache>
                <c:formatCode>General</c:formatCode>
                <c:ptCount val="12"/>
                <c:pt idx="0">
                  <c:v>0.78400000000000003</c:v>
                </c:pt>
                <c:pt idx="1">
                  <c:v>0.83899999999999997</c:v>
                </c:pt>
                <c:pt idx="2">
                  <c:v>0.73</c:v>
                </c:pt>
                <c:pt idx="3">
                  <c:v>0.73899999999999999</c:v>
                </c:pt>
                <c:pt idx="4">
                  <c:v>0.71599999999999997</c:v>
                </c:pt>
                <c:pt idx="5">
                  <c:v>0.70799999999999996</c:v>
                </c:pt>
                <c:pt idx="6">
                  <c:v>0.68600000000000005</c:v>
                </c:pt>
                <c:pt idx="7">
                  <c:v>0.61</c:v>
                </c:pt>
                <c:pt idx="8">
                  <c:v>0.51</c:v>
                </c:pt>
                <c:pt idx="9">
                  <c:v>0.53400000000000003</c:v>
                </c:pt>
                <c:pt idx="10">
                  <c:v>0.49399999999999999</c:v>
                </c:pt>
                <c:pt idx="11">
                  <c:v>0.29699999999999999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06A-415E-871B-9560BC6B6C4C}"/>
            </c:ext>
          </c:extLst>
        </c:ser>
        <c:ser>
          <c:idx val="4"/>
          <c:order val="4"/>
          <c:tx>
            <c:v>RICE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'R6040'!$B$41:$B$52</c:f>
              <c:numCache>
                <c:formatCode>General</c:formatCode>
                <c:ptCount val="12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315</c:v>
                </c:pt>
                <c:pt idx="4">
                  <c:v>400</c:v>
                </c:pt>
                <c:pt idx="5">
                  <c:v>500</c:v>
                </c:pt>
                <c:pt idx="6">
                  <c:v>630</c:v>
                </c:pt>
                <c:pt idx="7">
                  <c:v>800</c:v>
                </c:pt>
                <c:pt idx="8">
                  <c:v>1000</c:v>
                </c:pt>
                <c:pt idx="9">
                  <c:v>1250</c:v>
                </c:pt>
                <c:pt idx="10">
                  <c:v>1600</c:v>
                </c:pt>
                <c:pt idx="11">
                  <c:v>2000</c:v>
                </c:pt>
              </c:numCache>
            </c:numRef>
          </c:xVal>
          <c:yVal>
            <c:numRef>
              <c:f>'R6040'!$D$41:$D$52</c:f>
              <c:numCache>
                <c:formatCode>General</c:formatCode>
                <c:ptCount val="12"/>
                <c:pt idx="0">
                  <c:v>0.91300000000000003</c:v>
                </c:pt>
                <c:pt idx="1">
                  <c:v>0.89100000000000001</c:v>
                </c:pt>
                <c:pt idx="2">
                  <c:v>0.875</c:v>
                </c:pt>
                <c:pt idx="3">
                  <c:v>0.84299999999999997</c:v>
                </c:pt>
                <c:pt idx="4">
                  <c:v>0.83199999999999996</c:v>
                </c:pt>
                <c:pt idx="5">
                  <c:v>0.83199999999999996</c:v>
                </c:pt>
                <c:pt idx="6">
                  <c:v>0.77500000000000002</c:v>
                </c:pt>
                <c:pt idx="7">
                  <c:v>0.64700000000000002</c:v>
                </c:pt>
                <c:pt idx="8">
                  <c:v>0.61399999999999999</c:v>
                </c:pt>
                <c:pt idx="9">
                  <c:v>0.56599999999999995</c:v>
                </c:pt>
                <c:pt idx="10">
                  <c:v>0.57099999999999995</c:v>
                </c:pt>
                <c:pt idx="11">
                  <c:v>0.35399999999999998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06A-415E-871B-9560BC6B6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9408367"/>
        <c:axId val="769415439"/>
      </c:scatterChart>
      <c:valAx>
        <c:axId val="769408367"/>
        <c:scaling>
          <c:orientation val="minMax"/>
          <c:max val="2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>
                    <a:solidFill>
                      <a:schemeClr val="tx1"/>
                    </a:solidFill>
                  </a:rPr>
                  <a:t>Fréquence (Hz)</a:t>
                </a:r>
              </a:p>
            </c:rich>
          </c:tx>
          <c:layout>
            <c:manualLayout>
              <c:xMode val="edge"/>
              <c:yMode val="edge"/>
              <c:x val="0.4195029453144074"/>
              <c:y val="0.922072031434814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9415439"/>
        <c:crosses val="autoZero"/>
        <c:crossBetween val="midCat"/>
      </c:valAx>
      <c:valAx>
        <c:axId val="76941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400">
                    <a:solidFill>
                      <a:schemeClr val="tx1"/>
                    </a:solidFill>
                  </a:rPr>
                  <a:t>Absorption</a:t>
                </a:r>
              </a:p>
            </c:rich>
          </c:tx>
          <c:layout>
            <c:manualLayout>
              <c:xMode val="edge"/>
              <c:yMode val="edge"/>
              <c:x val="1.9761500524108112E-3"/>
              <c:y val="0.281445513269975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94083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6898887193791839E-2"/>
          <c:y val="0"/>
          <c:w val="0.90267632566082201"/>
          <c:h val="0.19834323942759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3104233214757"/>
          <c:y val="0.13458401846174262"/>
          <c:w val="0.80444698932393355"/>
          <c:h val="0.69159911302195554"/>
        </c:manualLayout>
      </c:layout>
      <c:scatterChart>
        <c:scatterStyle val="lineMarker"/>
        <c:varyColors val="0"/>
        <c:ser>
          <c:idx val="0"/>
          <c:order val="0"/>
          <c:tx>
            <c:v>P</c:v>
          </c:tx>
          <c:spPr>
            <a:ln w="38100" cap="rnd">
              <a:solidFill>
                <a:srgbClr val="EA5F17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'[Résultats Acoustique Titouane.xlsx]P6040'!$B$5:$B$17</c:f>
              <c:numCache>
                <c:formatCode>General</c:formatCode>
                <c:ptCount val="13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315</c:v>
                </c:pt>
                <c:pt idx="4">
                  <c:v>400</c:v>
                </c:pt>
                <c:pt idx="5">
                  <c:v>500</c:v>
                </c:pt>
                <c:pt idx="6">
                  <c:v>630</c:v>
                </c:pt>
                <c:pt idx="7">
                  <c:v>800</c:v>
                </c:pt>
                <c:pt idx="8">
                  <c:v>1000</c:v>
                </c:pt>
                <c:pt idx="9">
                  <c:v>1250</c:v>
                </c:pt>
                <c:pt idx="10">
                  <c:v>1600</c:v>
                </c:pt>
                <c:pt idx="11">
                  <c:v>2000</c:v>
                </c:pt>
                <c:pt idx="12">
                  <c:v>150</c:v>
                </c:pt>
              </c:numCache>
            </c:numRef>
          </c:xVal>
          <c:yVal>
            <c:numRef>
              <c:f>'[Résultats Acoustique Titouane.xlsx]P6040'!$E$5:$E$16</c:f>
              <c:numCache>
                <c:formatCode>General</c:formatCode>
                <c:ptCount val="12"/>
                <c:pt idx="0">
                  <c:v>32</c:v>
                </c:pt>
                <c:pt idx="1">
                  <c:v>32.35</c:v>
                </c:pt>
                <c:pt idx="2">
                  <c:v>29.83</c:v>
                </c:pt>
                <c:pt idx="3">
                  <c:v>30.91</c:v>
                </c:pt>
                <c:pt idx="4">
                  <c:v>33.43</c:v>
                </c:pt>
                <c:pt idx="5">
                  <c:v>31.81</c:v>
                </c:pt>
                <c:pt idx="6">
                  <c:v>32.78</c:v>
                </c:pt>
                <c:pt idx="7">
                  <c:v>33.51</c:v>
                </c:pt>
                <c:pt idx="8">
                  <c:v>32.92</c:v>
                </c:pt>
                <c:pt idx="9">
                  <c:v>33.35</c:v>
                </c:pt>
                <c:pt idx="10">
                  <c:v>32.770000000000003</c:v>
                </c:pt>
                <c:pt idx="11">
                  <c:v>32.43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7B-479D-82BF-D8FD5089F37F}"/>
            </c:ext>
          </c:extLst>
        </c:ser>
        <c:ser>
          <c:idx val="1"/>
          <c:order val="1"/>
          <c:tx>
            <c:v>C</c:v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'[Résultats Acoustique Titouane.xlsx]C6040'!$B$5:$B$16</c:f>
              <c:numCache>
                <c:formatCode>General</c:formatCode>
                <c:ptCount val="12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315</c:v>
                </c:pt>
                <c:pt idx="4">
                  <c:v>400</c:v>
                </c:pt>
                <c:pt idx="5">
                  <c:v>500</c:v>
                </c:pt>
                <c:pt idx="6">
                  <c:v>630</c:v>
                </c:pt>
                <c:pt idx="7">
                  <c:v>800</c:v>
                </c:pt>
                <c:pt idx="8">
                  <c:v>1000</c:v>
                </c:pt>
                <c:pt idx="9">
                  <c:v>1250</c:v>
                </c:pt>
                <c:pt idx="10">
                  <c:v>1600</c:v>
                </c:pt>
                <c:pt idx="11">
                  <c:v>2000</c:v>
                </c:pt>
              </c:numCache>
            </c:numRef>
          </c:xVal>
          <c:yVal>
            <c:numRef>
              <c:f>'[Résultats Acoustique Titouane.xlsx]C6040'!$E$5:$E$16</c:f>
              <c:numCache>
                <c:formatCode>General</c:formatCode>
                <c:ptCount val="12"/>
                <c:pt idx="0">
                  <c:v>26.02</c:v>
                </c:pt>
                <c:pt idx="1">
                  <c:v>26.66</c:v>
                </c:pt>
                <c:pt idx="2">
                  <c:v>28.21</c:v>
                </c:pt>
                <c:pt idx="3">
                  <c:v>26.74</c:v>
                </c:pt>
                <c:pt idx="4">
                  <c:v>28.08</c:v>
                </c:pt>
                <c:pt idx="5">
                  <c:v>26.74</c:v>
                </c:pt>
                <c:pt idx="6">
                  <c:v>27.86</c:v>
                </c:pt>
                <c:pt idx="7">
                  <c:v>28.44</c:v>
                </c:pt>
                <c:pt idx="8">
                  <c:v>27.94</c:v>
                </c:pt>
                <c:pt idx="9">
                  <c:v>27.57</c:v>
                </c:pt>
                <c:pt idx="10">
                  <c:v>27.91</c:v>
                </c:pt>
                <c:pt idx="11">
                  <c:v>28.91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7B-479D-82BF-D8FD5089F37F}"/>
            </c:ext>
          </c:extLst>
        </c:ser>
        <c:ser>
          <c:idx val="2"/>
          <c:order val="2"/>
          <c:tx>
            <c:v>T</c:v>
          </c:tx>
          <c:spPr>
            <a:ln w="38100" cap="rnd">
              <a:solidFill>
                <a:srgbClr val="8CBAAD"/>
              </a:solidFill>
              <a:round/>
            </a:ln>
            <a:effectLst/>
          </c:spPr>
          <c:marker>
            <c:symbol val="none"/>
          </c:marker>
          <c:xVal>
            <c:numRef>
              <c:f>'[Résultats Acoustique Titouane.xlsx]T6040'!$B$5:$B$16</c:f>
              <c:numCache>
                <c:formatCode>General</c:formatCode>
                <c:ptCount val="12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315</c:v>
                </c:pt>
                <c:pt idx="4">
                  <c:v>400</c:v>
                </c:pt>
                <c:pt idx="5">
                  <c:v>500</c:v>
                </c:pt>
                <c:pt idx="6">
                  <c:v>630</c:v>
                </c:pt>
                <c:pt idx="7">
                  <c:v>800</c:v>
                </c:pt>
                <c:pt idx="8">
                  <c:v>1000</c:v>
                </c:pt>
                <c:pt idx="9">
                  <c:v>1250</c:v>
                </c:pt>
                <c:pt idx="10">
                  <c:v>1600</c:v>
                </c:pt>
                <c:pt idx="11">
                  <c:v>2000</c:v>
                </c:pt>
              </c:numCache>
            </c:numRef>
          </c:xVal>
          <c:yVal>
            <c:numRef>
              <c:f>'[Résultats Acoustique Titouane.xlsx]T6040'!$E$5:$E$16</c:f>
              <c:numCache>
                <c:formatCode>General</c:formatCode>
                <c:ptCount val="12"/>
                <c:pt idx="0">
                  <c:v>31.51</c:v>
                </c:pt>
                <c:pt idx="1">
                  <c:v>30.47</c:v>
                </c:pt>
                <c:pt idx="2">
                  <c:v>30.94</c:v>
                </c:pt>
                <c:pt idx="3">
                  <c:v>32.729999999999997</c:v>
                </c:pt>
                <c:pt idx="4">
                  <c:v>33.200000000000003</c:v>
                </c:pt>
                <c:pt idx="5">
                  <c:v>32.61</c:v>
                </c:pt>
                <c:pt idx="6">
                  <c:v>33.25</c:v>
                </c:pt>
                <c:pt idx="7">
                  <c:v>33.79</c:v>
                </c:pt>
                <c:pt idx="8">
                  <c:v>33.340000000000003</c:v>
                </c:pt>
                <c:pt idx="9">
                  <c:v>33.450000000000003</c:v>
                </c:pt>
                <c:pt idx="10">
                  <c:v>33.96</c:v>
                </c:pt>
                <c:pt idx="11">
                  <c:v>32.15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87B-479D-82BF-D8FD5089F37F}"/>
            </c:ext>
          </c:extLst>
        </c:ser>
        <c:ser>
          <c:idx val="3"/>
          <c:order val="3"/>
          <c:tx>
            <c:v>M</c:v>
          </c:tx>
          <c:spPr>
            <a:ln w="38100" cap="rnd">
              <a:solidFill>
                <a:srgbClr val="EA5F17"/>
              </a:solidFill>
              <a:round/>
            </a:ln>
            <a:effectLst/>
          </c:spPr>
          <c:marker>
            <c:symbol val="none"/>
          </c:marker>
          <c:xVal>
            <c:numRef>
              <c:f>'[Résultats Acoustique Titouane.xlsx]M6040'!$B$17:$B$28</c:f>
              <c:numCache>
                <c:formatCode>General</c:formatCode>
                <c:ptCount val="12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315</c:v>
                </c:pt>
                <c:pt idx="4">
                  <c:v>400</c:v>
                </c:pt>
                <c:pt idx="5">
                  <c:v>500</c:v>
                </c:pt>
                <c:pt idx="6">
                  <c:v>630</c:v>
                </c:pt>
                <c:pt idx="7">
                  <c:v>800</c:v>
                </c:pt>
                <c:pt idx="8">
                  <c:v>1000</c:v>
                </c:pt>
                <c:pt idx="9">
                  <c:v>1250</c:v>
                </c:pt>
                <c:pt idx="10">
                  <c:v>1600</c:v>
                </c:pt>
                <c:pt idx="11">
                  <c:v>2000</c:v>
                </c:pt>
              </c:numCache>
            </c:numRef>
          </c:xVal>
          <c:yVal>
            <c:numRef>
              <c:f>'[Résultats Acoustique Titouane.xlsx]M6040'!$E$17:$E$28</c:f>
              <c:numCache>
                <c:formatCode>General</c:formatCode>
                <c:ptCount val="12"/>
                <c:pt idx="0">
                  <c:v>31.31</c:v>
                </c:pt>
                <c:pt idx="1">
                  <c:v>32.69</c:v>
                </c:pt>
                <c:pt idx="2">
                  <c:v>33.630000000000003</c:v>
                </c:pt>
                <c:pt idx="3">
                  <c:v>30.16</c:v>
                </c:pt>
                <c:pt idx="4">
                  <c:v>31.43</c:v>
                </c:pt>
                <c:pt idx="5">
                  <c:v>32.19</c:v>
                </c:pt>
                <c:pt idx="6">
                  <c:v>33.29</c:v>
                </c:pt>
                <c:pt idx="7">
                  <c:v>33.869999999999997</c:v>
                </c:pt>
                <c:pt idx="8">
                  <c:v>33.28</c:v>
                </c:pt>
                <c:pt idx="9">
                  <c:v>33.590000000000003</c:v>
                </c:pt>
                <c:pt idx="10">
                  <c:v>33.72</c:v>
                </c:pt>
                <c:pt idx="11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7B-479D-82BF-D8FD5089F37F}"/>
            </c:ext>
          </c:extLst>
        </c:ser>
        <c:ser>
          <c:idx val="4"/>
          <c:order val="4"/>
          <c:tx>
            <c:v>R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'[Résultats Acoustique Titouane.xlsx]R6040'!$B$41:$B$52</c:f>
              <c:numCache>
                <c:formatCode>General</c:formatCode>
                <c:ptCount val="12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315</c:v>
                </c:pt>
                <c:pt idx="4">
                  <c:v>400</c:v>
                </c:pt>
                <c:pt idx="5">
                  <c:v>500</c:v>
                </c:pt>
                <c:pt idx="6">
                  <c:v>630</c:v>
                </c:pt>
                <c:pt idx="7">
                  <c:v>800</c:v>
                </c:pt>
                <c:pt idx="8">
                  <c:v>1000</c:v>
                </c:pt>
                <c:pt idx="9">
                  <c:v>1250</c:v>
                </c:pt>
                <c:pt idx="10">
                  <c:v>1600</c:v>
                </c:pt>
                <c:pt idx="11">
                  <c:v>2000</c:v>
                </c:pt>
              </c:numCache>
            </c:numRef>
          </c:xVal>
          <c:yVal>
            <c:numRef>
              <c:f>'[Résultats Acoustique Titouane.xlsx]R6040'!$E$41:$E$52</c:f>
              <c:numCache>
                <c:formatCode>General</c:formatCode>
                <c:ptCount val="12"/>
                <c:pt idx="0">
                  <c:v>31.09</c:v>
                </c:pt>
                <c:pt idx="1">
                  <c:v>32.880000000000003</c:v>
                </c:pt>
                <c:pt idx="2">
                  <c:v>33.549999999999997</c:v>
                </c:pt>
                <c:pt idx="3">
                  <c:v>29.64</c:v>
                </c:pt>
                <c:pt idx="4">
                  <c:v>32.31</c:v>
                </c:pt>
                <c:pt idx="5">
                  <c:v>32.090000000000003</c:v>
                </c:pt>
                <c:pt idx="6">
                  <c:v>32.549999999999997</c:v>
                </c:pt>
                <c:pt idx="7">
                  <c:v>33.590000000000003</c:v>
                </c:pt>
                <c:pt idx="8">
                  <c:v>33.119999999999997</c:v>
                </c:pt>
                <c:pt idx="9">
                  <c:v>34.06</c:v>
                </c:pt>
                <c:pt idx="10">
                  <c:v>29.69</c:v>
                </c:pt>
                <c:pt idx="11">
                  <c:v>32.36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87B-479D-82BF-D8FD5089F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9408367"/>
        <c:axId val="769415439"/>
      </c:scatterChart>
      <c:valAx>
        <c:axId val="769408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>
                    <a:solidFill>
                      <a:schemeClr val="tx1"/>
                    </a:solidFill>
                  </a:rPr>
                  <a:t>Fréquence (Hz)</a:t>
                </a:r>
              </a:p>
            </c:rich>
          </c:tx>
          <c:layout>
            <c:manualLayout>
              <c:xMode val="edge"/>
              <c:yMode val="edge"/>
              <c:x val="0.43278063117807231"/>
              <c:y val="0.89979892369683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9415439"/>
        <c:crosses val="autoZero"/>
        <c:crossBetween val="midCat"/>
      </c:valAx>
      <c:valAx>
        <c:axId val="769415439"/>
        <c:scaling>
          <c:orientation val="minMax"/>
          <c:min val="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dirty="0">
                    <a:solidFill>
                      <a:schemeClr val="tx1"/>
                    </a:solidFill>
                  </a:rPr>
                  <a:t>Transmission </a:t>
                </a:r>
                <a:r>
                  <a:rPr lang="en-US" sz="2000" noProof="0" dirty="0">
                    <a:solidFill>
                      <a:schemeClr val="tx1"/>
                    </a:solidFill>
                  </a:rPr>
                  <a:t>loss</a:t>
                </a:r>
                <a:r>
                  <a:rPr lang="fr-FR" sz="2000" baseline="0" dirty="0">
                    <a:solidFill>
                      <a:schemeClr val="tx1"/>
                    </a:solidFill>
                  </a:rPr>
                  <a:t> (dB)</a:t>
                </a:r>
                <a:endParaRPr lang="fr-FR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9.1691632825475124E-3"/>
              <c:y val="0.122492974461274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94083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50/50</c:v>
          </c:tx>
          <c:spPr>
            <a:pattFill prst="horzBrick">
              <a:fgClr>
                <a:srgbClr val="8CBAAD"/>
              </a:fgClr>
              <a:bgClr>
                <a:schemeClr val="bg1"/>
              </a:bgClr>
            </a:pattFill>
            <a:ln w="38100">
              <a:solidFill>
                <a:srgbClr val="8CBAAD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8CBAAD"/>
              </a:solidFill>
              <a:ln w="38100">
                <a:solidFill>
                  <a:srgbClr val="8CBAA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8A-467C-82EE-C0A87DB21DED}"/>
              </c:ext>
            </c:extLst>
          </c:dPt>
          <c:cat>
            <c:strRef>
              <c:f>'[Panneaux caractérisation P1.xlsx]Conductivité thermique'!$T$3:$T$8</c:f>
              <c:strCache>
                <c:ptCount val="6"/>
                <c:pt idx="0">
                  <c:v>RICE</c:v>
                </c:pt>
                <c:pt idx="1">
                  <c:v>TYPHA</c:v>
                </c:pt>
                <c:pt idx="2">
                  <c:v>OPEFB</c:v>
                </c:pt>
                <c:pt idx="3">
                  <c:v>MILLET</c:v>
                </c:pt>
                <c:pt idx="4">
                  <c:v>COCOA</c:v>
                </c:pt>
                <c:pt idx="5">
                  <c:v>REF</c:v>
                </c:pt>
              </c:strCache>
            </c:strRef>
          </c:cat>
          <c:val>
            <c:numRef>
              <c:f>'[Panneaux caractérisation P1.xlsx]Conductivité thermique'!$U$3:$U$8</c:f>
              <c:numCache>
                <c:formatCode>General</c:formatCode>
                <c:ptCount val="6"/>
                <c:pt idx="0">
                  <c:v>0</c:v>
                </c:pt>
                <c:pt idx="1">
                  <c:v>0.17499999999999999</c:v>
                </c:pt>
                <c:pt idx="2">
                  <c:v>0.214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A-467C-82EE-C0A87DB21DED}"/>
            </c:ext>
          </c:extLst>
        </c:ser>
        <c:ser>
          <c:idx val="1"/>
          <c:order val="1"/>
          <c:tx>
            <c:v>60/40</c:v>
          </c:tx>
          <c:spPr>
            <a:solidFill>
              <a:srgbClr val="EA5F17"/>
            </a:solidFill>
            <a:ln>
              <a:noFill/>
            </a:ln>
            <a:effectLst/>
          </c:spPr>
          <c:invertIfNegative val="0"/>
          <c:val>
            <c:numRef>
              <c:f>'[Panneaux caractérisation P1.xlsx]Conductivité thermique'!$U$9:$U$13</c:f>
              <c:numCache>
                <c:formatCode>General</c:formatCode>
                <c:ptCount val="5"/>
                <c:pt idx="0">
                  <c:v>0.185</c:v>
                </c:pt>
                <c:pt idx="1">
                  <c:v>0.13200000000000001</c:v>
                </c:pt>
                <c:pt idx="2">
                  <c:v>0.152</c:v>
                </c:pt>
                <c:pt idx="3">
                  <c:v>0.23599999999999999</c:v>
                </c:pt>
                <c:pt idx="4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A-467C-82EE-C0A87DB21DED}"/>
            </c:ext>
          </c:extLst>
        </c:ser>
        <c:ser>
          <c:idx val="2"/>
          <c:order val="2"/>
          <c:tx>
            <c:v>70/30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'[Panneaux caractérisation P1.xlsx]Conductivité thermique'!$U$14:$U$18</c:f>
              <c:numCache>
                <c:formatCode>General</c:formatCode>
                <c:ptCount val="5"/>
                <c:pt idx="0">
                  <c:v>0.19900000000000001</c:v>
                </c:pt>
                <c:pt idx="1">
                  <c:v>0</c:v>
                </c:pt>
                <c:pt idx="2">
                  <c:v>0.17899999999999999</c:v>
                </c:pt>
                <c:pt idx="3">
                  <c:v>0.17599999999999999</c:v>
                </c:pt>
                <c:pt idx="4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8A-467C-82EE-C0A87DB21DED}"/>
            </c:ext>
          </c:extLst>
        </c:ser>
        <c:ser>
          <c:idx val="3"/>
          <c:order val="3"/>
          <c:tx>
            <c:v>80/20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'[Panneaux caractérisation P1.xlsx]Conductivité thermique'!$U$19:$U$23</c:f>
              <c:numCache>
                <c:formatCode>General</c:formatCode>
                <c:ptCount val="5"/>
                <c:pt idx="0">
                  <c:v>0.15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8A-467C-82EE-C0A87DB21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11938159"/>
        <c:axId val="1611931919"/>
      </c:barChart>
      <c:catAx>
        <c:axId val="1611938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1931919"/>
        <c:crosses val="autoZero"/>
        <c:auto val="1"/>
        <c:lblAlgn val="ctr"/>
        <c:lblOffset val="100"/>
        <c:noMultiLvlLbl val="0"/>
      </c:catAx>
      <c:valAx>
        <c:axId val="161193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chemeClr val="tx1"/>
                    </a:solidFill>
                  </a:rPr>
                  <a:t>Thermal conductivity  (W/m.K)</a:t>
                </a:r>
              </a:p>
            </c:rich>
          </c:tx>
          <c:layout>
            <c:manualLayout>
              <c:xMode val="edge"/>
              <c:yMode val="edge"/>
              <c:x val="4.2531169430783371E-3"/>
              <c:y val="0.164354433996803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1938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35089303-2995-C4EE-D544-C09177116D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CFD5D7-2A94-5A2A-AD3E-BD9BC669A2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F3558-F262-48E0-BA72-91AC8BA8D64A}" type="datetimeFigureOut">
              <a:rPr lang="da-DK" smtClean="0"/>
              <a:t>27-01-2025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D1C0E7-BB92-3902-FD6B-E773AD7E6F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B79499A-E9C8-E1F8-C284-87624FC5FB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C6AC-7F45-45F8-B7BE-A1FB5FCC579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667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0C70-3F46-4B87-BA3E-682732B2B380}" type="datetimeFigureOut">
              <a:rPr lang="da-DK" smtClean="0"/>
              <a:t>27-01-2025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434AF-9CA1-4B14-B47F-06E7507C1F9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1580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TPY extracted from Senegal’s 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4665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apparent density was measured showing that C60/40 are the most dense</a:t>
            </a:r>
          </a:p>
          <a:p>
            <a:endParaRPr lang="en-US" dirty="0"/>
          </a:p>
          <a:p>
            <a:r>
              <a:rPr lang="en-US" dirty="0"/>
              <a:t>With higher fiber content the density decreases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*MUF density 1300 kg per cubic 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9827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pycnometer we measured the real density in order to calculate the porosity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9267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higher the fiber content the higher the porosity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6942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BING method we measured the young’s modulus</a:t>
            </a:r>
          </a:p>
          <a:p>
            <a:endParaRPr lang="en-US" dirty="0"/>
          </a:p>
          <a:p>
            <a:r>
              <a:rPr lang="en-US" dirty="0"/>
              <a:t>Millet showed higher values even higher than the reference panel</a:t>
            </a:r>
          </a:p>
          <a:p>
            <a:endParaRPr lang="en-US" dirty="0"/>
          </a:p>
          <a:p>
            <a:r>
              <a:rPr lang="en-US" dirty="0"/>
              <a:t>At 20% binder content the panels showed very low values of young’s modulus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10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Absorption is not really affected by the fiber content (going from 60 to 80 didn’t change it much)</a:t>
            </a:r>
          </a:p>
          <a:p>
            <a:endParaRPr lang="en-US" dirty="0"/>
          </a:p>
          <a:p>
            <a:r>
              <a:rPr lang="en-US" dirty="0"/>
              <a:t>Cocoa has highest absorption</a:t>
            </a:r>
          </a:p>
          <a:p>
            <a:endParaRPr lang="en-US" dirty="0"/>
          </a:p>
          <a:p>
            <a:r>
              <a:rPr lang="en-US" dirty="0"/>
              <a:t>Millet, Typha, and OPEFB are the most soundproofing panels</a:t>
            </a:r>
          </a:p>
          <a:p>
            <a:endParaRPr lang="en-US" dirty="0"/>
          </a:p>
          <a:p>
            <a:r>
              <a:rPr lang="en-US" dirty="0"/>
              <a:t>Rice and cocoa with higher filler loading had lower values of transmission loss meaning the panels are less insulating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7702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panels are thermal insulators except OPEFB 50/50 AND M 60/40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661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613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biomasses all present similar quantities of the main constituents, except for the cocoa pods which have more lignin than all the others. </a:t>
            </a:r>
          </a:p>
          <a:p>
            <a:endParaRPr lang="en-US" dirty="0"/>
          </a:p>
          <a:p>
            <a:r>
              <a:rPr lang="en-US" dirty="0"/>
              <a:t>Rice husk is also special among the rest of the biomasses due to its high ash quantity which is caused by the presence of Silica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72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Rice is the most stable with the highest residue % and that is predicted due to its high Silica content.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880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optical microscope was used to obtain an image of each biomass to understand more the structure of these materials.</a:t>
            </a:r>
          </a:p>
          <a:p>
            <a:endParaRPr lang="en-US" dirty="0"/>
          </a:p>
          <a:p>
            <a:r>
              <a:rPr lang="en-US" dirty="0"/>
              <a:t>OPEFB, Typha, and millet stalks all have an elongated fiber shape, unlike the cocoa pods that is more spherical. </a:t>
            </a:r>
          </a:p>
          <a:p>
            <a:endParaRPr lang="en-US" dirty="0"/>
          </a:p>
          <a:p>
            <a:r>
              <a:rPr lang="en-US" dirty="0"/>
              <a:t>As for the rice, its structure wasn’t affected by the grinding.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65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tests were realized to measure the density. </a:t>
            </a:r>
          </a:p>
          <a:p>
            <a:r>
              <a:rPr lang="en-US" dirty="0"/>
              <a:t>At first a compaction test to measure the apparent density, then there’s the pycnometer to measure the real density. </a:t>
            </a:r>
          </a:p>
          <a:p>
            <a:r>
              <a:rPr lang="en-US" dirty="0"/>
              <a:t>Cocoa pods are the most dense. With high values of porosity for typha and millet stalks which previews an isolation behavior of the panels prepared with these two fibers.</a:t>
            </a:r>
          </a:p>
          <a:p>
            <a:endParaRPr lang="en-US" dirty="0"/>
          </a:p>
          <a:p>
            <a:r>
              <a:rPr lang="en-US" dirty="0"/>
              <a:t>Compaction has no std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729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durability against termites was tested. The screening test was validated by the pine sapwood control.</a:t>
            </a:r>
          </a:p>
          <a:p>
            <a:endParaRPr lang="en-US" dirty="0"/>
          </a:p>
          <a:p>
            <a:r>
              <a:rPr lang="en-US" dirty="0"/>
              <a:t>Termites are most active with millet stalks due to the high cellulose/hemicellulose contents which constitutes a main food source for termites. </a:t>
            </a:r>
          </a:p>
          <a:p>
            <a:endParaRPr lang="en-US" dirty="0"/>
          </a:p>
          <a:p>
            <a:r>
              <a:rPr lang="en-US" dirty="0"/>
              <a:t>On the other hand, rice husk is the most resilient due to its silica content which is not a food source for termites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372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the granulometry distribution was measured. </a:t>
            </a:r>
          </a:p>
          <a:p>
            <a:endParaRPr lang="en-US" dirty="0"/>
          </a:p>
          <a:p>
            <a:r>
              <a:rPr lang="en-US" dirty="0"/>
              <a:t>Cocoa pods are centered around 2.5 mm and the rest is at 1.6 mm</a:t>
            </a:r>
          </a:p>
          <a:p>
            <a:endParaRPr lang="en-US" dirty="0"/>
          </a:p>
          <a:p>
            <a:r>
              <a:rPr lang="en-US" dirty="0"/>
              <a:t>The sieve used for the grinding process is 6 mm which is higher than the rice husk’s original size, therefore it is not very affected.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0137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mix of 1.76 kg total of biomass and binder was prepared then placed in a mold that was then pressed in a thermal press for 10 mins at 120 °C. and after cooling and demolding we obtained the different panels obtained as the photo shows</a:t>
            </a:r>
          </a:p>
          <a:p>
            <a:endParaRPr lang="en-US" dirty="0"/>
          </a:p>
          <a:p>
            <a:r>
              <a:rPr lang="en-US" dirty="0"/>
              <a:t>These panels will be compared to commercial particle boards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043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>
                <a:solidFill>
                  <a:srgbClr val="FF0000"/>
                </a:solidFill>
              </a:rPr>
              <a:t>One panel was fabricated for each fiber/binder ratio except for rice where five replicas were made for each. </a:t>
            </a:r>
          </a:p>
          <a:p>
            <a:endParaRPr lang="en-US" noProof="0" dirty="0">
              <a:solidFill>
                <a:srgbClr val="FF0000"/>
              </a:solidFill>
            </a:endParaRPr>
          </a:p>
          <a:p>
            <a:r>
              <a:rPr lang="en-US" noProof="0" dirty="0">
                <a:solidFill>
                  <a:srgbClr val="FF0000"/>
                </a:solidFill>
              </a:rPr>
              <a:t>The fiber/binder ratios were chosen depending on the biomass and the compatibility between the biomass and the binder.</a:t>
            </a:r>
          </a:p>
          <a:p>
            <a:endParaRPr lang="en-US" noProof="0" dirty="0">
              <a:solidFill>
                <a:srgbClr val="FF0000"/>
              </a:solidFill>
            </a:endParaRPr>
          </a:p>
          <a:p>
            <a:r>
              <a:rPr lang="en-US" noProof="0" dirty="0">
                <a:solidFill>
                  <a:srgbClr val="FF0000"/>
                </a:solidFill>
              </a:rPr>
              <a:t>The hardest mix was that of OPEFB, millet, and typha where the binder wasn’t easily distributed and it coagulated causing non-homogeneous distribution of the binder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56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udendørs, træ, sky, plante&#10;&#10;Automatisk genereret beskrivelse">
            <a:extLst>
              <a:ext uri="{FF2B5EF4-FFF2-40B4-BE49-F238E27FC236}">
                <a16:creationId xmlns:a16="http://schemas.microsoft.com/office/drawing/2014/main" id="{8FCE0449-D2C1-275A-3964-0FC7ECFF7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7942"/>
            <a:ext cx="12192000" cy="800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CE1D4-96D3-4BDB-9239-66DB8D72A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6894" y="2761454"/>
            <a:ext cx="5906197" cy="145177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12511-3DCC-489F-A555-B1FE29DA5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894" y="4305301"/>
            <a:ext cx="65532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92EE4-2A4A-45FC-BA5E-0728DFDE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97D7-1F22-424B-AC1B-17C67E10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313E38-0938-4C4A-8243-3E4F72D946EB}"/>
              </a:ext>
            </a:extLst>
          </p:cNvPr>
          <p:cNvSpPr txBox="1">
            <a:spLocks/>
          </p:cNvSpPr>
          <p:nvPr userDrawn="1"/>
        </p:nvSpPr>
        <p:spPr>
          <a:xfrm>
            <a:off x="-93956" y="6378041"/>
            <a:ext cx="10839797" cy="12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www.Bio4Africa.eu</a:t>
            </a:r>
            <a:endParaRPr lang="da-DK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23A627-4CB3-4504-A79B-692463477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46" y="930219"/>
            <a:ext cx="3562136" cy="12059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AAD069-3002-4D0F-A3A2-DD203F1C6721}"/>
              </a:ext>
            </a:extLst>
          </p:cNvPr>
          <p:cNvCxnSpPr/>
          <p:nvPr userDrawn="1"/>
        </p:nvCxnSpPr>
        <p:spPr>
          <a:xfrm>
            <a:off x="4309583" y="6721475"/>
            <a:ext cx="2032718" cy="0"/>
          </a:xfrm>
          <a:prstGeom prst="line">
            <a:avLst/>
          </a:prstGeom>
          <a:ln w="19050">
            <a:solidFill>
              <a:srgbClr val="F5C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6FC73-7F40-4062-9D1C-10BE012EF7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0600" y="6356350"/>
            <a:ext cx="2248239" cy="3909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3EEF9-5311-483C-A17F-68F5069F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4CF65-DA3F-4A9A-8508-80AAD17CC82E}" type="datetime1">
              <a:rPr lang="da-DK" smtClean="0"/>
              <a:t>27-01-2025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6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0378-00E0-4994-9332-775E312E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0B117-FBB5-48D6-93DC-05DCBACB4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5E44-7AD8-493D-9DBF-4EACE6C0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0461-9D5D-4529-996D-5274211E5D23}" type="datetime1">
              <a:rPr lang="da-DK" smtClean="0"/>
              <a:t>27-01-2025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5F9E1-0C88-4DCB-8940-2E0E6F6D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0350F-27C2-4242-A091-4C0306A6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86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E799D-2DD4-46CE-AE39-5F5EAB4A9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13658"/>
            <a:ext cx="2628900" cy="46717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52599-65F3-478F-BC2F-EFB640241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13657"/>
            <a:ext cx="7734300" cy="46717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55A02-6C43-40F4-9699-DBC3D365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096F-6676-4E78-A398-287C7166CB15}" type="datetime1">
              <a:rPr lang="da-DK" smtClean="0"/>
              <a:t>27-01-2025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C45DA-E47D-4293-AE2B-424D9C83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2572E-1674-4CDF-ABD3-B1D94531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712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E10FD2-07C3-4EEA-B236-C9F127417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11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3EEF9-5311-483C-A17F-68F5069F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8005C51A-9AE3-4C59-9AF7-E8DC0039930F}" type="datetime1">
              <a:rPr lang="da-DK" smtClean="0"/>
              <a:t>27-01-2025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92EE4-2A4A-45FC-BA5E-0728DFDE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97D7-1F22-424B-AC1B-17C67E10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313E38-0938-4C4A-8243-3E4F72D946EB}"/>
              </a:ext>
            </a:extLst>
          </p:cNvPr>
          <p:cNvSpPr txBox="1">
            <a:spLocks/>
          </p:cNvSpPr>
          <p:nvPr userDrawn="1"/>
        </p:nvSpPr>
        <p:spPr>
          <a:xfrm>
            <a:off x="-1" y="6201295"/>
            <a:ext cx="12192000" cy="12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/>
              <a:t>www.BIO4Africa.eu</a:t>
            </a:r>
            <a:endParaRPr lang="da-DK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23A627-4CB3-4504-A79B-692463477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128" y="1079171"/>
            <a:ext cx="4487743" cy="15193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AAD069-3002-4D0F-A3A2-DD203F1C6721}"/>
              </a:ext>
            </a:extLst>
          </p:cNvPr>
          <p:cNvCxnSpPr/>
          <p:nvPr userDrawn="1"/>
        </p:nvCxnSpPr>
        <p:spPr>
          <a:xfrm>
            <a:off x="5079641" y="6558740"/>
            <a:ext cx="2032718" cy="0"/>
          </a:xfrm>
          <a:prstGeom prst="line">
            <a:avLst/>
          </a:prstGeom>
          <a:ln w="19050">
            <a:solidFill>
              <a:srgbClr val="F5C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6FC73-7F40-4062-9D1C-10BE012EF7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7576" y="5245883"/>
            <a:ext cx="2496847" cy="43423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D6FE93-849C-41A1-876F-B1164A787D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29049" y="3205453"/>
            <a:ext cx="381000" cy="381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B2B36E4-0722-4091-B134-1ECACB7656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37815" y="4508933"/>
            <a:ext cx="428625" cy="4191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D98B8122-1E10-43B3-85AA-6A81EDF568DF}"/>
              </a:ext>
            </a:extLst>
          </p:cNvPr>
          <p:cNvSpPr txBox="1">
            <a:spLocks/>
          </p:cNvSpPr>
          <p:nvPr userDrawn="1"/>
        </p:nvSpPr>
        <p:spPr>
          <a:xfrm>
            <a:off x="2936322" y="2978261"/>
            <a:ext cx="6553200" cy="2007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www.linkedin-com/company/bio4Africa</a:t>
            </a:r>
          </a:p>
          <a:p>
            <a:r>
              <a:rPr lang="en-US" dirty="0"/>
              <a:t>www.X.com/bio4Africa</a:t>
            </a:r>
          </a:p>
          <a:p>
            <a:r>
              <a:rPr lang="en-US" dirty="0"/>
              <a:t>www.facebook.com/bio4africa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90DBD56-1C51-138E-556E-3059303E133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40550" y="3871781"/>
            <a:ext cx="552527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6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C068-0A4B-499E-82F6-BA11771D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5C049-A82A-4B38-8760-C032B569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8697F-A449-426E-8FA5-8360946E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3F1F-8A85-4943-9669-0F009248349A}" type="datetime1">
              <a:rPr lang="da-DK" smtClean="0"/>
              <a:t>27-01-2025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7BF1F-C0EE-49EF-BBE7-331C472A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40481-8CBA-4323-9DCD-F95E9880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72738" cy="365125"/>
          </a:xfrm>
        </p:spPr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656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398A-5C18-4393-A0C3-D6DEB26C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75DBB-9F90-4CC9-9FF1-7B2EB0E3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28F58-6C0C-4A99-9770-2B4E1C2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0EB4-556C-4F5C-B505-C10447A0114F}" type="datetime1">
              <a:rPr lang="da-DK" smtClean="0"/>
              <a:t>27-01-2025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CFB9D-61B3-45B2-9A69-F1D3F59F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C2B0E-DDAA-46B2-ACED-DD1FE11E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688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A7C1-FAD3-4D58-A750-8908F96E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23488-1A58-42E1-8222-3FEF885F2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2FE5A-70B3-48BA-BD22-EAC1FBB94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29F5D-70F8-42EA-AFFB-38A04DB0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5959-E6D2-4E68-B343-01508EB6CBEC}" type="datetime1">
              <a:rPr lang="da-DK" smtClean="0"/>
              <a:t>27-01-2025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0C5FE-29A6-4368-9FD5-9173AEBC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8EA32-49C1-4B56-9CEE-71A1AF4F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4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783C-28F2-43C5-B8BD-55CF434D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BEEDB-ABAA-44E1-B4B5-A6BC82BC6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709DB-0686-42FF-BF49-46BEF93A7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FD9F2-ED0B-46BA-BD64-50CF60C23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15770-9490-4568-93B8-4716D1768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C4303-3CE2-47A8-B0CD-7319447E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4B99-B6A6-4310-A9A6-D20B0B05B95F}" type="datetime1">
              <a:rPr lang="da-DK" smtClean="0"/>
              <a:t>27-01-2025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D90A1-93EB-44FF-8E07-33067B90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A44A5-D9FA-4D72-9038-E23E06B9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110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DE8B-01A3-4646-9020-36E6CC63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FF80B-41E4-43E3-874B-AA804CED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0722-E400-47CB-9685-690F850FFD8D}" type="datetime1">
              <a:rPr lang="da-DK" smtClean="0"/>
              <a:t>27-01-2025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000B9-1D4F-4E16-A43E-E64A941B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77854-B2F8-45FA-8468-84BFEFAE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4425" cy="365125"/>
          </a:xfrm>
        </p:spPr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936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A919A-4F87-42F0-9409-13CB4D35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5B86-8779-4E41-BE0B-5ACC6155A1FA}" type="datetime1">
              <a:rPr lang="da-DK" smtClean="0"/>
              <a:t>27-01-2025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95270-07D5-4E34-89B8-01BDA82B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62869-3BF6-42E8-8B29-4AD0AD0D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649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2EC1-BAA1-4314-8EDD-03C47153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95F91-75E8-4E51-BBC5-AA85E9C48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7963B-675C-41AE-BFD3-A68D64F1D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33D0C-2698-4E9E-90AB-29E6C5F1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8021-7EA6-4D88-98C4-19B56CA7B14F}" type="datetime1">
              <a:rPr lang="da-DK" smtClean="0"/>
              <a:t>27-01-2025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63511-D0AC-4731-80D2-1891D50D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54812-1FE1-49BA-B729-53C30E55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4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6269-2CEE-42E7-A363-CAAEF405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6C717B-587C-438F-83E4-CAB93073E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ECD68-5A04-480E-A00F-DBCAE8AE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562A5-0696-4EA7-ADA8-C7AC4433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846F-2A67-44E6-882D-D4A9B4BEC332}" type="datetime1">
              <a:rPr lang="da-DK" smtClean="0"/>
              <a:t>27-01-2025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46336-DF19-42C7-BB6A-0DC6037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F2339-2E43-4937-BC44-389BCAF5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023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88BC3C-945A-4BFE-8DAE-D55D778D11F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7A8EE-1BD5-4E11-BFF8-755A95A7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62011" cy="115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7BB15-83CE-4D34-8D9A-BEF0F280B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55186-2D69-4E18-90FB-2EFE4A8B5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14FD7-0619-41DA-A9B7-02C91DB63D50}" type="datetime1">
              <a:rPr lang="da-DK" smtClean="0"/>
              <a:t>27-01-2025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2537-38DF-42A6-B8FD-3A2866CAE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22EDD-6734-4582-A908-90901D411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45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587E-A000-4DC1-8280-1642D02508FD}" type="slidenum">
              <a:rPr lang="da-DK" smtClean="0"/>
              <a:t>‹#›</a:t>
            </a:fld>
            <a:endParaRPr lang="da-D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9F22A2-A182-47F2-B559-689292863D9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712" y="365125"/>
            <a:ext cx="1767840" cy="5985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E3268C-314C-448B-87B4-BE4C5185B2C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72372" y="6311900"/>
            <a:ext cx="1762180" cy="3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4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8271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3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3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chart" Target="../charts/chart2.xml"/><Relationship Id="rId4" Type="http://schemas.openxmlformats.org/officeDocument/2006/relationships/image" Target="../media/image35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7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9.png"/><Relationship Id="rId10" Type="http://schemas.microsoft.com/office/2007/relationships/hdphoto" Target="../media/hdphoto4.wdp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chart" Target="../charts/chart5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57.png"/><Relationship Id="rId4" Type="http://schemas.openxmlformats.org/officeDocument/2006/relationships/image" Target="../media/image55.jpeg"/><Relationship Id="rId9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5.jpeg"/><Relationship Id="rId9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E9046-1C69-4DEC-B396-FEC6275F2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6894" y="2892490"/>
            <a:ext cx="7090610" cy="1320736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pPr algn="just"/>
            <a:r>
              <a:rPr lang="en-US" sz="3200" dirty="0">
                <a:ea typeface="+mn-ea"/>
                <a:cs typeface="+mn-cs"/>
              </a:rPr>
              <a:t>Up-grading agro-wastes from western Africa in biocomposites applications</a:t>
            </a:r>
            <a:endParaRPr lang="da-DK" sz="3200" dirty="0">
              <a:ea typeface="+mn-ea"/>
              <a:cs typeface="+mn-cs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4721A70-2AD2-4AC0-8C58-49B3E4009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893" y="4305300"/>
            <a:ext cx="7090611" cy="1977087"/>
          </a:xfr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da-DK" u="sng" dirty="0"/>
              <a:t>Souha MANSOUR</a:t>
            </a:r>
            <a:r>
              <a:rPr lang="da-DK" dirty="0"/>
              <a:t>, Amandine VIRETTO, Marie-France THEVENON &amp; Lo</a:t>
            </a:r>
            <a:r>
              <a:rPr lang="fr-FR" dirty="0"/>
              <a:t>ï</a:t>
            </a:r>
            <a:r>
              <a:rPr lang="da-DK" dirty="0"/>
              <a:t>c BRANCHERIAU</a:t>
            </a:r>
          </a:p>
          <a:p>
            <a:pPr algn="just">
              <a:spcBef>
                <a:spcPts val="600"/>
              </a:spcBef>
            </a:pPr>
            <a:r>
              <a:rPr lang="da-DK" dirty="0"/>
              <a:t>CIRAD</a:t>
            </a:r>
          </a:p>
          <a:p>
            <a:pPr algn="just">
              <a:spcBef>
                <a:spcPts val="600"/>
              </a:spcBef>
            </a:pPr>
            <a:r>
              <a:rPr lang="da-DK" dirty="0"/>
              <a:t>B4A Final Conference/BLP 2025, </a:t>
            </a:r>
          </a:p>
          <a:p>
            <a:pPr algn="just">
              <a:spcBef>
                <a:spcPts val="600"/>
              </a:spcBef>
            </a:pPr>
            <a:r>
              <a:rPr lang="da-DK" dirty="0"/>
              <a:t>28-30 </a:t>
            </a:r>
            <a:r>
              <a:rPr lang="en-US" dirty="0"/>
              <a:t>January</a:t>
            </a:r>
            <a:r>
              <a:rPr lang="da-DK" dirty="0"/>
              <a:t>, Montpellier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C0619DB-8FC5-01D7-C41C-CD9981E852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7431"/>
            <a:ext cx="7431265" cy="80310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F240E57-55B0-7EA0-1E45-39F893AD5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7" y="5812492"/>
            <a:ext cx="2722852" cy="11990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A3CFC-339C-480E-867A-8672F906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593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EC4CFA40-0B05-4C32-887F-7494AAC5C3A3}"/>
              </a:ext>
            </a:extLst>
          </p:cNvPr>
          <p:cNvGrpSpPr/>
          <p:nvPr/>
        </p:nvGrpSpPr>
        <p:grpSpPr>
          <a:xfrm>
            <a:off x="76767" y="604642"/>
            <a:ext cx="2981892" cy="6086474"/>
            <a:chOff x="0" y="704850"/>
            <a:chExt cx="2981892" cy="6086474"/>
          </a:xfrm>
          <a:solidFill>
            <a:srgbClr val="4C8071"/>
          </a:solidFill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E25E9E1-2FCF-41FC-8387-4C6BD0F352CA}"/>
                </a:ext>
              </a:extLst>
            </p:cNvPr>
            <p:cNvGrpSpPr/>
            <p:nvPr/>
          </p:nvGrpSpPr>
          <p:grpSpPr>
            <a:xfrm>
              <a:off x="0" y="704850"/>
              <a:ext cx="2905125" cy="6086474"/>
              <a:chOff x="0" y="704850"/>
              <a:chExt cx="2686051" cy="6086474"/>
            </a:xfrm>
            <a:grp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A48064A-E8A4-480F-BDF5-1BC6F9717AB2}"/>
                  </a:ext>
                </a:extLst>
              </p:cNvPr>
              <p:cNvSpPr/>
              <p:nvPr/>
            </p:nvSpPr>
            <p:spPr>
              <a:xfrm>
                <a:off x="0" y="704850"/>
                <a:ext cx="2686051" cy="6086474"/>
              </a:xfrm>
              <a:custGeom>
                <a:avLst/>
                <a:gdLst>
                  <a:gd name="connsiteX0" fmla="*/ 647701 w 2686051"/>
                  <a:gd name="connsiteY0" fmla="*/ 0 h 6276975"/>
                  <a:gd name="connsiteX1" fmla="*/ 2686051 w 2686051"/>
                  <a:gd name="connsiteY1" fmla="*/ 0 h 6276975"/>
                  <a:gd name="connsiteX2" fmla="*/ 2686051 w 2686051"/>
                  <a:gd name="connsiteY2" fmla="*/ 6276975 h 6276975"/>
                  <a:gd name="connsiteX3" fmla="*/ 647701 w 2686051"/>
                  <a:gd name="connsiteY3" fmla="*/ 6276975 h 6276975"/>
                  <a:gd name="connsiteX4" fmla="*/ 647701 w 2686051"/>
                  <a:gd name="connsiteY4" fmla="*/ 1038225 h 6276975"/>
                  <a:gd name="connsiteX5" fmla="*/ 221462 w 2686051"/>
                  <a:gd name="connsiteY5" fmla="*/ 1038225 h 6276975"/>
                  <a:gd name="connsiteX6" fmla="*/ 0 w 2686051"/>
                  <a:gd name="connsiteY6" fmla="*/ 816763 h 6276975"/>
                  <a:gd name="connsiteX7" fmla="*/ 0 w 2686051"/>
                  <a:gd name="connsiteY7" fmla="*/ 502450 h 6276975"/>
                  <a:gd name="connsiteX8" fmla="*/ 221462 w 2686051"/>
                  <a:gd name="connsiteY8" fmla="*/ 280988 h 6276975"/>
                  <a:gd name="connsiteX9" fmla="*/ 647701 w 2686051"/>
                  <a:gd name="connsiteY9" fmla="*/ 280988 h 627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051" h="6276975">
                    <a:moveTo>
                      <a:pt x="647701" y="0"/>
                    </a:moveTo>
                    <a:lnTo>
                      <a:pt x="2686051" y="0"/>
                    </a:lnTo>
                    <a:lnTo>
                      <a:pt x="2686051" y="6276975"/>
                    </a:lnTo>
                    <a:lnTo>
                      <a:pt x="647701" y="6276975"/>
                    </a:lnTo>
                    <a:lnTo>
                      <a:pt x="647701" y="1038225"/>
                    </a:lnTo>
                    <a:lnTo>
                      <a:pt x="221462" y="1038225"/>
                    </a:lnTo>
                    <a:cubicBezTo>
                      <a:pt x="99152" y="1038225"/>
                      <a:pt x="0" y="939073"/>
                      <a:pt x="0" y="816763"/>
                    </a:cubicBezTo>
                    <a:lnTo>
                      <a:pt x="0" y="502450"/>
                    </a:lnTo>
                    <a:cubicBezTo>
                      <a:pt x="0" y="380140"/>
                      <a:pt x="99152" y="280988"/>
                      <a:pt x="221462" y="280988"/>
                    </a:cubicBezTo>
                    <a:lnTo>
                      <a:pt x="647701" y="280988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A5F1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64F0776-68F4-4B8B-A2D1-83BAD35C1C8E}"/>
                  </a:ext>
                </a:extLst>
              </p:cNvPr>
              <p:cNvSpPr txBox="1"/>
              <p:nvPr/>
            </p:nvSpPr>
            <p:spPr>
              <a:xfrm>
                <a:off x="152400" y="1057275"/>
                <a:ext cx="33970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F5C2AC-4500-4CE8-A50A-58B7CEBA09B0}"/>
                </a:ext>
              </a:extLst>
            </p:cNvPr>
            <p:cNvSpPr txBox="1"/>
            <p:nvPr/>
          </p:nvSpPr>
          <p:spPr>
            <a:xfrm>
              <a:off x="609227" y="1711137"/>
              <a:ext cx="2372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rPr>
                <a:t>CHEMICAL COMPOSITION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03A13C3-A661-4F98-A51B-74099962F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63995" y="3932381"/>
              <a:ext cx="2543175" cy="1898363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4A8ADEE-1E80-4861-AC4C-0D9116EC4238}"/>
              </a:ext>
            </a:extLst>
          </p:cNvPr>
          <p:cNvGrpSpPr/>
          <p:nvPr/>
        </p:nvGrpSpPr>
        <p:grpSpPr>
          <a:xfrm>
            <a:off x="51714" y="579621"/>
            <a:ext cx="2951731" cy="6278379"/>
            <a:chOff x="76544" y="704850"/>
            <a:chExt cx="2905125" cy="6086474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79D1940-F98F-40D5-B410-3A6CED30F597}"/>
                </a:ext>
              </a:extLst>
            </p:cNvPr>
            <p:cNvSpPr/>
            <p:nvPr/>
          </p:nvSpPr>
          <p:spPr>
            <a:xfrm>
              <a:off x="76544" y="704850"/>
              <a:ext cx="2905125" cy="6086474"/>
            </a:xfrm>
            <a:custGeom>
              <a:avLst/>
              <a:gdLst>
                <a:gd name="connsiteX0" fmla="*/ 744326 w 2904901"/>
                <a:gd name="connsiteY0" fmla="*/ 0 h 6086474"/>
                <a:gd name="connsiteX1" fmla="*/ 2904901 w 2904901"/>
                <a:gd name="connsiteY1" fmla="*/ 0 h 6086474"/>
                <a:gd name="connsiteX2" fmla="*/ 2904901 w 2904901"/>
                <a:gd name="connsiteY2" fmla="*/ 6086474 h 6086474"/>
                <a:gd name="connsiteX3" fmla="*/ 744326 w 2904901"/>
                <a:gd name="connsiteY3" fmla="*/ 6086474 h 6086474"/>
                <a:gd name="connsiteX4" fmla="*/ 744326 w 2904901"/>
                <a:gd name="connsiteY4" fmla="*/ 1808584 h 6086474"/>
                <a:gd name="connsiteX5" fmla="*/ 193319 w 2904901"/>
                <a:gd name="connsiteY5" fmla="*/ 1808584 h 6086474"/>
                <a:gd name="connsiteX6" fmla="*/ 0 w 2904901"/>
                <a:gd name="connsiteY6" fmla="*/ 1615265 h 6086474"/>
                <a:gd name="connsiteX7" fmla="*/ 0 w 2904901"/>
                <a:gd name="connsiteY7" fmla="*/ 1289862 h 6086474"/>
                <a:gd name="connsiteX8" fmla="*/ 193319 w 2904901"/>
                <a:gd name="connsiteY8" fmla="*/ 1096543 h 6086474"/>
                <a:gd name="connsiteX9" fmla="*/ 744326 w 2904901"/>
                <a:gd name="connsiteY9" fmla="*/ 1096543 h 608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4901" h="6086474">
                  <a:moveTo>
                    <a:pt x="744326" y="0"/>
                  </a:moveTo>
                  <a:lnTo>
                    <a:pt x="2904901" y="0"/>
                  </a:lnTo>
                  <a:lnTo>
                    <a:pt x="2904901" y="6086474"/>
                  </a:lnTo>
                  <a:lnTo>
                    <a:pt x="744326" y="6086474"/>
                  </a:lnTo>
                  <a:lnTo>
                    <a:pt x="744326" y="1808584"/>
                  </a:lnTo>
                  <a:lnTo>
                    <a:pt x="193319" y="1808584"/>
                  </a:lnTo>
                  <a:cubicBezTo>
                    <a:pt x="86552" y="1808584"/>
                    <a:pt x="0" y="1722032"/>
                    <a:pt x="0" y="1615265"/>
                  </a:cubicBezTo>
                  <a:lnTo>
                    <a:pt x="0" y="1289862"/>
                  </a:lnTo>
                  <a:cubicBezTo>
                    <a:pt x="0" y="1183095"/>
                    <a:pt x="86552" y="1096543"/>
                    <a:pt x="193319" y="1096543"/>
                  </a:cubicBezTo>
                  <a:lnTo>
                    <a:pt x="744326" y="109654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BC3BC6-4F52-4BDE-BE4F-33B944A3B2E9}"/>
                </a:ext>
              </a:extLst>
            </p:cNvPr>
            <p:cNvSpPr txBox="1"/>
            <p:nvPr/>
          </p:nvSpPr>
          <p:spPr>
            <a:xfrm>
              <a:off x="267156" y="1895803"/>
              <a:ext cx="367408" cy="5186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2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536DC92-5816-4030-AD18-0A92908451C4}"/>
                </a:ext>
              </a:extLst>
            </p:cNvPr>
            <p:cNvSpPr txBox="1"/>
            <p:nvPr/>
          </p:nvSpPr>
          <p:spPr>
            <a:xfrm>
              <a:off x="842586" y="1533718"/>
              <a:ext cx="2139083" cy="9458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THERMAL STABILITY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5A42BCB-97BD-44F5-883B-4C1BA588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62857" y="3757456"/>
              <a:ext cx="2543175" cy="1893376"/>
            </a:xfrm>
            <a:prstGeom prst="rect">
              <a:avLst/>
            </a:prstGeom>
            <a:solidFill>
              <a:srgbClr val="4C8071"/>
            </a:solidFill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C48E3C-B24E-4B7C-86FC-6C1DBDE087CE}"/>
              </a:ext>
            </a:extLst>
          </p:cNvPr>
          <p:cNvGrpSpPr/>
          <p:nvPr/>
        </p:nvGrpSpPr>
        <p:grpSpPr>
          <a:xfrm>
            <a:off x="51714" y="579621"/>
            <a:ext cx="2973894" cy="6278379"/>
            <a:chOff x="69670" y="651450"/>
            <a:chExt cx="2936756" cy="6156261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1CA6E7A-BBD1-48FC-A8B1-653FAC9D9CB8}"/>
                </a:ext>
              </a:extLst>
            </p:cNvPr>
            <p:cNvSpPr/>
            <p:nvPr/>
          </p:nvSpPr>
          <p:spPr>
            <a:xfrm rot="16200000">
              <a:off x="-1556010" y="2277130"/>
              <a:ext cx="6156261" cy="2904901"/>
            </a:xfrm>
            <a:custGeom>
              <a:avLst/>
              <a:gdLst>
                <a:gd name="connsiteX0" fmla="*/ 6086474 w 6086474"/>
                <a:gd name="connsiteY0" fmla="*/ 744326 h 2904901"/>
                <a:gd name="connsiteX1" fmla="*/ 6086474 w 6086474"/>
                <a:gd name="connsiteY1" fmla="*/ 2904901 h 2904901"/>
                <a:gd name="connsiteX2" fmla="*/ 0 w 6086474"/>
                <a:gd name="connsiteY2" fmla="*/ 2904901 h 2904901"/>
                <a:gd name="connsiteX3" fmla="*/ 0 w 6086474"/>
                <a:gd name="connsiteY3" fmla="*/ 744326 h 2904901"/>
                <a:gd name="connsiteX4" fmla="*/ 3456794 w 6086474"/>
                <a:gd name="connsiteY4" fmla="*/ 744326 h 2904901"/>
                <a:gd name="connsiteX5" fmla="*/ 3456794 w 6086474"/>
                <a:gd name="connsiteY5" fmla="*/ 193319 h 2904901"/>
                <a:gd name="connsiteX6" fmla="*/ 3650113 w 6086474"/>
                <a:gd name="connsiteY6" fmla="*/ 0 h 2904901"/>
                <a:gd name="connsiteX7" fmla="*/ 3975516 w 6086474"/>
                <a:gd name="connsiteY7" fmla="*/ 0 h 2904901"/>
                <a:gd name="connsiteX8" fmla="*/ 4168835 w 6086474"/>
                <a:gd name="connsiteY8" fmla="*/ 193319 h 2904901"/>
                <a:gd name="connsiteX9" fmla="*/ 4168835 w 6086474"/>
                <a:gd name="connsiteY9" fmla="*/ 744326 h 29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04901">
                  <a:moveTo>
                    <a:pt x="6086474" y="744326"/>
                  </a:moveTo>
                  <a:lnTo>
                    <a:pt x="6086474" y="2904901"/>
                  </a:lnTo>
                  <a:lnTo>
                    <a:pt x="0" y="2904901"/>
                  </a:lnTo>
                  <a:lnTo>
                    <a:pt x="0" y="744326"/>
                  </a:lnTo>
                  <a:lnTo>
                    <a:pt x="3456794" y="744326"/>
                  </a:lnTo>
                  <a:lnTo>
                    <a:pt x="3456794" y="193319"/>
                  </a:lnTo>
                  <a:cubicBezTo>
                    <a:pt x="3456794" y="86552"/>
                    <a:pt x="3543346" y="0"/>
                    <a:pt x="3650113" y="0"/>
                  </a:cubicBezTo>
                  <a:lnTo>
                    <a:pt x="3975516" y="0"/>
                  </a:lnTo>
                  <a:cubicBezTo>
                    <a:pt x="4082283" y="0"/>
                    <a:pt x="4168835" y="86552"/>
                    <a:pt x="4168835" y="193319"/>
                  </a:cubicBezTo>
                  <a:lnTo>
                    <a:pt x="4168835" y="74432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DD0048-F18E-41B5-922A-E1787974EDE8}"/>
                </a:ext>
              </a:extLst>
            </p:cNvPr>
            <p:cNvSpPr txBox="1"/>
            <p:nvPr/>
          </p:nvSpPr>
          <p:spPr>
            <a:xfrm>
              <a:off x="247860" y="2710134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F4E124-28C9-46B4-BFBF-8520F91959D9}"/>
                </a:ext>
              </a:extLst>
            </p:cNvPr>
            <p:cNvSpPr txBox="1"/>
            <p:nvPr/>
          </p:nvSpPr>
          <p:spPr>
            <a:xfrm>
              <a:off x="867343" y="1334515"/>
              <a:ext cx="2139083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SHAPE AND SIZE</a:t>
              </a:r>
            </a:p>
          </p:txBody>
        </p:sp>
        <p:pic>
          <p:nvPicPr>
            <p:cNvPr id="55" name="Picture 2" descr="Microscope optique — Wikipédia">
              <a:extLst>
                <a:ext uri="{FF2B5EF4-FFF2-40B4-BE49-F238E27FC236}">
                  <a16:creationId xmlns:a16="http://schemas.microsoft.com/office/drawing/2014/main" id="{DDA5FAB6-61A6-410E-B750-A54B710140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7756" y="3233354"/>
              <a:ext cx="1888395" cy="2539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AA3AD3D-6835-4ED1-A7F4-A301FA51F0E4}"/>
              </a:ext>
            </a:extLst>
          </p:cNvPr>
          <p:cNvGrpSpPr/>
          <p:nvPr/>
        </p:nvGrpSpPr>
        <p:grpSpPr>
          <a:xfrm>
            <a:off x="42247" y="579620"/>
            <a:ext cx="3010328" cy="6278380"/>
            <a:chOff x="122788" y="651451"/>
            <a:chExt cx="2869293" cy="615626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513A53F-F351-4B1B-88E8-D84C16475374}"/>
                </a:ext>
              </a:extLst>
            </p:cNvPr>
            <p:cNvSpPr/>
            <p:nvPr/>
          </p:nvSpPr>
          <p:spPr>
            <a:xfrm rot="16200000">
              <a:off x="-1528906" y="2303145"/>
              <a:ext cx="6156260" cy="2852872"/>
            </a:xfrm>
            <a:custGeom>
              <a:avLst/>
              <a:gdLst>
                <a:gd name="connsiteX0" fmla="*/ 6086474 w 6086474"/>
                <a:gd name="connsiteY0" fmla="*/ 773623 h 2934198"/>
                <a:gd name="connsiteX1" fmla="*/ 6086474 w 6086474"/>
                <a:gd name="connsiteY1" fmla="*/ 2934198 h 2934198"/>
                <a:gd name="connsiteX2" fmla="*/ 0 w 6086474"/>
                <a:gd name="connsiteY2" fmla="*/ 2934198 h 2934198"/>
                <a:gd name="connsiteX3" fmla="*/ 0 w 6086474"/>
                <a:gd name="connsiteY3" fmla="*/ 773623 h 2934198"/>
                <a:gd name="connsiteX4" fmla="*/ 2635694 w 6086474"/>
                <a:gd name="connsiteY4" fmla="*/ 773623 h 2934198"/>
                <a:gd name="connsiteX5" fmla="*/ 2635694 w 6086474"/>
                <a:gd name="connsiteY5" fmla="*/ 193319 h 2934198"/>
                <a:gd name="connsiteX6" fmla="*/ 2829013 w 6086474"/>
                <a:gd name="connsiteY6" fmla="*/ 0 h 2934198"/>
                <a:gd name="connsiteX7" fmla="*/ 3154416 w 6086474"/>
                <a:gd name="connsiteY7" fmla="*/ 0 h 2934198"/>
                <a:gd name="connsiteX8" fmla="*/ 3347735 w 6086474"/>
                <a:gd name="connsiteY8" fmla="*/ 193319 h 2934198"/>
                <a:gd name="connsiteX9" fmla="*/ 3347735 w 6086474"/>
                <a:gd name="connsiteY9" fmla="*/ 773623 h 29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34198">
                  <a:moveTo>
                    <a:pt x="6086474" y="773623"/>
                  </a:moveTo>
                  <a:lnTo>
                    <a:pt x="6086474" y="2934198"/>
                  </a:lnTo>
                  <a:lnTo>
                    <a:pt x="0" y="2934198"/>
                  </a:lnTo>
                  <a:lnTo>
                    <a:pt x="0" y="773623"/>
                  </a:lnTo>
                  <a:lnTo>
                    <a:pt x="2635694" y="773623"/>
                  </a:lnTo>
                  <a:lnTo>
                    <a:pt x="2635694" y="193319"/>
                  </a:lnTo>
                  <a:cubicBezTo>
                    <a:pt x="2635694" y="86552"/>
                    <a:pt x="2722246" y="0"/>
                    <a:pt x="2829013" y="0"/>
                  </a:cubicBezTo>
                  <a:lnTo>
                    <a:pt x="3154416" y="0"/>
                  </a:lnTo>
                  <a:cubicBezTo>
                    <a:pt x="3261183" y="0"/>
                    <a:pt x="3347735" y="86552"/>
                    <a:pt x="3347735" y="193319"/>
                  </a:cubicBezTo>
                  <a:lnTo>
                    <a:pt x="3347735" y="77362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9FF03CB-7E49-44FC-98A4-51E0741C0501}"/>
                </a:ext>
              </a:extLst>
            </p:cNvPr>
            <p:cNvSpPr txBox="1"/>
            <p:nvPr/>
          </p:nvSpPr>
          <p:spPr>
            <a:xfrm>
              <a:off x="300330" y="3536454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4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379B3B3-FB03-4661-BA34-384721BED542}"/>
                </a:ext>
              </a:extLst>
            </p:cNvPr>
            <p:cNvSpPr txBox="1"/>
            <p:nvPr/>
          </p:nvSpPr>
          <p:spPr>
            <a:xfrm>
              <a:off x="852998" y="1486089"/>
              <a:ext cx="21390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DENSITY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8F2E886-4D9C-42B8-8B64-63929294A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36664" y="2359685"/>
              <a:ext cx="2171749" cy="188839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BC537F3-4E31-4FBF-BF9F-9B55BFC2D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44094" y="4852493"/>
              <a:ext cx="2020231" cy="1220508"/>
            </a:xfrm>
            <a:prstGeom prst="rect">
              <a:avLst/>
            </a:prstGeom>
          </p:spPr>
        </p:pic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1714A075-7884-4430-AA57-18F53418D989}"/>
              </a:ext>
            </a:extLst>
          </p:cNvPr>
          <p:cNvSpPr/>
          <p:nvPr/>
        </p:nvSpPr>
        <p:spPr>
          <a:xfrm>
            <a:off x="0" y="475766"/>
            <a:ext cx="3306872" cy="6588690"/>
          </a:xfrm>
          <a:prstGeom prst="rect">
            <a:avLst/>
          </a:prstGeom>
          <a:solidFill>
            <a:srgbClr val="F1F1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A707885-E0EA-4911-AF20-2A9147AD4C1A}"/>
              </a:ext>
            </a:extLst>
          </p:cNvPr>
          <p:cNvGrpSpPr/>
          <p:nvPr/>
        </p:nvGrpSpPr>
        <p:grpSpPr>
          <a:xfrm>
            <a:off x="42248" y="526093"/>
            <a:ext cx="3102075" cy="6331905"/>
            <a:chOff x="-15602" y="618405"/>
            <a:chExt cx="3039944" cy="624700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6748A39-9C7F-46B5-A47E-3F3B25421E7C}"/>
                </a:ext>
              </a:extLst>
            </p:cNvPr>
            <p:cNvSpPr/>
            <p:nvPr/>
          </p:nvSpPr>
          <p:spPr>
            <a:xfrm rot="16200000">
              <a:off x="-1647188" y="2249991"/>
              <a:ext cx="6247002" cy="2983830"/>
            </a:xfrm>
            <a:custGeom>
              <a:avLst/>
              <a:gdLst>
                <a:gd name="connsiteX0" fmla="*/ 6086474 w 6086474"/>
                <a:gd name="connsiteY0" fmla="*/ 744326 h 2904901"/>
                <a:gd name="connsiteX1" fmla="*/ 6086474 w 6086474"/>
                <a:gd name="connsiteY1" fmla="*/ 2904901 h 2904901"/>
                <a:gd name="connsiteX2" fmla="*/ 0 w 6086474"/>
                <a:gd name="connsiteY2" fmla="*/ 2904901 h 2904901"/>
                <a:gd name="connsiteX3" fmla="*/ 0 w 6086474"/>
                <a:gd name="connsiteY3" fmla="*/ 744326 h 2904901"/>
                <a:gd name="connsiteX4" fmla="*/ 1795941 w 6086474"/>
                <a:gd name="connsiteY4" fmla="*/ 744326 h 2904901"/>
                <a:gd name="connsiteX5" fmla="*/ 1795941 w 6086474"/>
                <a:gd name="connsiteY5" fmla="*/ 193319 h 2904901"/>
                <a:gd name="connsiteX6" fmla="*/ 1989260 w 6086474"/>
                <a:gd name="connsiteY6" fmla="*/ 0 h 2904901"/>
                <a:gd name="connsiteX7" fmla="*/ 2314663 w 6086474"/>
                <a:gd name="connsiteY7" fmla="*/ 0 h 2904901"/>
                <a:gd name="connsiteX8" fmla="*/ 2507982 w 6086474"/>
                <a:gd name="connsiteY8" fmla="*/ 193319 h 2904901"/>
                <a:gd name="connsiteX9" fmla="*/ 2507982 w 6086474"/>
                <a:gd name="connsiteY9" fmla="*/ 744326 h 29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04901">
                  <a:moveTo>
                    <a:pt x="6086474" y="744326"/>
                  </a:moveTo>
                  <a:lnTo>
                    <a:pt x="6086474" y="2904901"/>
                  </a:lnTo>
                  <a:lnTo>
                    <a:pt x="0" y="2904901"/>
                  </a:lnTo>
                  <a:lnTo>
                    <a:pt x="0" y="744326"/>
                  </a:lnTo>
                  <a:lnTo>
                    <a:pt x="1795941" y="744326"/>
                  </a:lnTo>
                  <a:lnTo>
                    <a:pt x="1795941" y="193319"/>
                  </a:lnTo>
                  <a:cubicBezTo>
                    <a:pt x="1795941" y="86552"/>
                    <a:pt x="1882493" y="0"/>
                    <a:pt x="1989260" y="0"/>
                  </a:cubicBezTo>
                  <a:lnTo>
                    <a:pt x="2314663" y="0"/>
                  </a:lnTo>
                  <a:cubicBezTo>
                    <a:pt x="2421430" y="0"/>
                    <a:pt x="2507982" y="86552"/>
                    <a:pt x="2507982" y="193319"/>
                  </a:cubicBezTo>
                  <a:lnTo>
                    <a:pt x="2507982" y="74432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FF74AA2-3E10-4C22-B965-C69C3A889F88}"/>
                </a:ext>
              </a:extLst>
            </p:cNvPr>
            <p:cNvSpPr txBox="1"/>
            <p:nvPr/>
          </p:nvSpPr>
          <p:spPr>
            <a:xfrm>
              <a:off x="234706" y="4381498"/>
              <a:ext cx="360049" cy="51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276C086-970D-4F5F-A332-63DA8F8D3DE5}"/>
                </a:ext>
              </a:extLst>
            </p:cNvPr>
            <p:cNvSpPr txBox="1"/>
            <p:nvPr/>
          </p:nvSpPr>
          <p:spPr>
            <a:xfrm>
              <a:off x="885259" y="1549474"/>
              <a:ext cx="2139083" cy="1366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rPr>
                <a:t>DURABILITY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TOWARDS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rPr>
                <a:t>TERMITES</a:t>
              </a:r>
            </a:p>
          </p:txBody>
        </p:sp>
      </p:grpSp>
      <p:sp>
        <p:nvSpPr>
          <p:cNvPr id="3" name="Titel 1">
            <a:extLst>
              <a:ext uri="{FF2B5EF4-FFF2-40B4-BE49-F238E27FC236}">
                <a16:creationId xmlns:a16="http://schemas.microsoft.com/office/drawing/2014/main" id="{73A49EE9-82C4-4CBA-9FC0-26890FD2AF31}"/>
              </a:ext>
            </a:extLst>
          </p:cNvPr>
          <p:cNvSpPr txBox="1">
            <a:spLocks/>
          </p:cNvSpPr>
          <p:nvPr/>
        </p:nvSpPr>
        <p:spPr>
          <a:xfrm>
            <a:off x="-3902" y="-125672"/>
            <a:ext cx="5431971" cy="93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8271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dirty="0"/>
              <a:t>FIBERS CHARACTERIZATION</a:t>
            </a:r>
          </a:p>
        </p:txBody>
      </p:sp>
      <p:graphicFrame>
        <p:nvGraphicFramePr>
          <p:cNvPr id="36" name="Table 7">
            <a:extLst>
              <a:ext uri="{FF2B5EF4-FFF2-40B4-BE49-F238E27FC236}">
                <a16:creationId xmlns:a16="http://schemas.microsoft.com/office/drawing/2014/main" id="{1BBDF4DA-C872-4825-82D6-796A85935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22976"/>
              </p:ext>
            </p:extLst>
          </p:nvPr>
        </p:nvGraphicFramePr>
        <p:xfrm>
          <a:off x="3202572" y="1392671"/>
          <a:ext cx="8927976" cy="4754880"/>
        </p:xfrm>
        <a:graphic>
          <a:graphicData uri="http://schemas.openxmlformats.org/drawingml/2006/table">
            <a:tbl>
              <a:tblPr firstRow="1">
                <a:tableStyleId>{2A488322-F2BA-4B5B-9748-0D474271808F}</a:tableStyleId>
              </a:tblPr>
              <a:tblGrid>
                <a:gridCol w="2182761">
                  <a:extLst>
                    <a:ext uri="{9D8B030D-6E8A-4147-A177-3AD203B41FA5}">
                      <a16:colId xmlns:a16="http://schemas.microsoft.com/office/drawing/2014/main" val="4119026908"/>
                    </a:ext>
                  </a:extLst>
                </a:gridCol>
                <a:gridCol w="6745215">
                  <a:extLst>
                    <a:ext uri="{9D8B030D-6E8A-4147-A177-3AD203B41FA5}">
                      <a16:colId xmlns:a16="http://schemas.microsoft.com/office/drawing/2014/main" val="2100981694"/>
                    </a:ext>
                  </a:extLst>
                </a:gridCol>
              </a:tblGrid>
              <a:tr h="455301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Biomass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Termites activity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16879"/>
                  </a:ext>
                </a:extLst>
              </a:tr>
              <a:tr h="455301">
                <a:tc>
                  <a:txBody>
                    <a:bodyPr/>
                    <a:lstStyle/>
                    <a:p>
                      <a:pPr algn="ctr"/>
                      <a:r>
                        <a:rPr lang="en-US" sz="2600" b="1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Rice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EA5F17"/>
                          </a:solidFill>
                          <a:latin typeface="+mn-lt"/>
                          <a:cs typeface="Arial" panose="020B0604020202020204" pitchFamily="34" charset="0"/>
                        </a:rPr>
                        <a:t>Activity decreases over time, no visible activity after 28 days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108585"/>
                  </a:ext>
                </a:extLst>
              </a:tr>
              <a:tr h="654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OPEFB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3/5 no activity after 28 days
2/5 active termites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347708"/>
                  </a:ext>
                </a:extLst>
              </a:tr>
              <a:tr h="455301">
                <a:tc>
                  <a:txBody>
                    <a:bodyPr/>
                    <a:lstStyle/>
                    <a:p>
                      <a:pPr algn="ctr"/>
                      <a:r>
                        <a:rPr lang="en-US" sz="2600" b="1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Millet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Termites actives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830241"/>
                  </a:ext>
                </a:extLst>
              </a:tr>
              <a:tr h="654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Typha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2/5 activity decreases after 20 days
3/5 no activity after 20 days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301772"/>
                  </a:ext>
                </a:extLst>
              </a:tr>
              <a:tr h="93905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600" b="1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Cocoa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ysClr val="windowText" lastClr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2/5 active termites
2/5 reduced activity after 28 days
1/5 no activity after 28 days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550422"/>
                  </a:ext>
                </a:extLst>
              </a:tr>
              <a:tr h="827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Pine Sapwood Control</a:t>
                      </a:r>
                      <a:endParaRPr lang="en-US" sz="2600" b="1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termites were very active during the test period</a:t>
                      </a:r>
                    </a:p>
                    <a:p>
                      <a:pPr algn="ctr"/>
                      <a:r>
                        <a:rPr lang="en-US" sz="20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Survival rate &gt; 50%, The screening test is validated</a:t>
                      </a:r>
                      <a:endParaRPr lang="en-US" sz="2000" noProof="0" dirty="0">
                        <a:solidFill>
                          <a:sysClr val="windowText" lastClr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42460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3CA0F579-C324-4D3A-9381-90EA6BC0774B}"/>
              </a:ext>
            </a:extLst>
          </p:cNvPr>
          <p:cNvSpPr txBox="1"/>
          <p:nvPr/>
        </p:nvSpPr>
        <p:spPr>
          <a:xfrm>
            <a:off x="5980073" y="575816"/>
            <a:ext cx="32227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27°C,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RH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&gt; 75%</a:t>
            </a:r>
          </a:p>
          <a:p>
            <a:pPr algn="ctr"/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5 Weeks</a:t>
            </a: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6222D0-AC95-456F-AD35-BE54F65E8092}"/>
              </a:ext>
            </a:extLst>
          </p:cNvPr>
          <p:cNvSpPr txBox="1"/>
          <p:nvPr/>
        </p:nvSpPr>
        <p:spPr>
          <a:xfrm>
            <a:off x="5793973" y="194999"/>
            <a:ext cx="34707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cs typeface="Arial" panose="020B0604020202020204" pitchFamily="34" charset="0"/>
              </a:rPr>
              <a:t>Reticulitermes flavipes</a:t>
            </a:r>
            <a:endParaRPr lang="en-US" sz="2000" i="1" dirty="0"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60B5D44-410E-4E41-9233-050F0C49CF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527" y="3690351"/>
            <a:ext cx="1886717" cy="2041637"/>
          </a:xfrm>
          <a:prstGeom prst="rect">
            <a:avLst/>
          </a:prstGeom>
        </p:spPr>
      </p:pic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4EC40D9E-8211-4E10-85AA-B184A5500CBC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10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3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A8C75C7C-FF56-4991-A9B5-4D9A33C38EE6}"/>
              </a:ext>
            </a:extLst>
          </p:cNvPr>
          <p:cNvGrpSpPr/>
          <p:nvPr/>
        </p:nvGrpSpPr>
        <p:grpSpPr>
          <a:xfrm>
            <a:off x="76767" y="604642"/>
            <a:ext cx="2981892" cy="6086474"/>
            <a:chOff x="0" y="704850"/>
            <a:chExt cx="2981892" cy="6086474"/>
          </a:xfrm>
          <a:solidFill>
            <a:srgbClr val="4C8071"/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44C9049-952D-4826-8C05-7F9A00FC2E17}"/>
                </a:ext>
              </a:extLst>
            </p:cNvPr>
            <p:cNvGrpSpPr/>
            <p:nvPr/>
          </p:nvGrpSpPr>
          <p:grpSpPr>
            <a:xfrm>
              <a:off x="0" y="704850"/>
              <a:ext cx="2905125" cy="6086474"/>
              <a:chOff x="0" y="704850"/>
              <a:chExt cx="2686051" cy="6086474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CCA8769-1DB3-4DBD-B08F-59C2A4196BBC}"/>
                  </a:ext>
                </a:extLst>
              </p:cNvPr>
              <p:cNvSpPr/>
              <p:nvPr/>
            </p:nvSpPr>
            <p:spPr>
              <a:xfrm>
                <a:off x="0" y="704850"/>
                <a:ext cx="2686051" cy="6086474"/>
              </a:xfrm>
              <a:custGeom>
                <a:avLst/>
                <a:gdLst>
                  <a:gd name="connsiteX0" fmla="*/ 647701 w 2686051"/>
                  <a:gd name="connsiteY0" fmla="*/ 0 h 6276975"/>
                  <a:gd name="connsiteX1" fmla="*/ 2686051 w 2686051"/>
                  <a:gd name="connsiteY1" fmla="*/ 0 h 6276975"/>
                  <a:gd name="connsiteX2" fmla="*/ 2686051 w 2686051"/>
                  <a:gd name="connsiteY2" fmla="*/ 6276975 h 6276975"/>
                  <a:gd name="connsiteX3" fmla="*/ 647701 w 2686051"/>
                  <a:gd name="connsiteY3" fmla="*/ 6276975 h 6276975"/>
                  <a:gd name="connsiteX4" fmla="*/ 647701 w 2686051"/>
                  <a:gd name="connsiteY4" fmla="*/ 1038225 h 6276975"/>
                  <a:gd name="connsiteX5" fmla="*/ 221462 w 2686051"/>
                  <a:gd name="connsiteY5" fmla="*/ 1038225 h 6276975"/>
                  <a:gd name="connsiteX6" fmla="*/ 0 w 2686051"/>
                  <a:gd name="connsiteY6" fmla="*/ 816763 h 6276975"/>
                  <a:gd name="connsiteX7" fmla="*/ 0 w 2686051"/>
                  <a:gd name="connsiteY7" fmla="*/ 502450 h 6276975"/>
                  <a:gd name="connsiteX8" fmla="*/ 221462 w 2686051"/>
                  <a:gd name="connsiteY8" fmla="*/ 280988 h 6276975"/>
                  <a:gd name="connsiteX9" fmla="*/ 647701 w 2686051"/>
                  <a:gd name="connsiteY9" fmla="*/ 280988 h 627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051" h="6276975">
                    <a:moveTo>
                      <a:pt x="647701" y="0"/>
                    </a:moveTo>
                    <a:lnTo>
                      <a:pt x="2686051" y="0"/>
                    </a:lnTo>
                    <a:lnTo>
                      <a:pt x="2686051" y="6276975"/>
                    </a:lnTo>
                    <a:lnTo>
                      <a:pt x="647701" y="6276975"/>
                    </a:lnTo>
                    <a:lnTo>
                      <a:pt x="647701" y="1038225"/>
                    </a:lnTo>
                    <a:lnTo>
                      <a:pt x="221462" y="1038225"/>
                    </a:lnTo>
                    <a:cubicBezTo>
                      <a:pt x="99152" y="1038225"/>
                      <a:pt x="0" y="939073"/>
                      <a:pt x="0" y="816763"/>
                    </a:cubicBezTo>
                    <a:lnTo>
                      <a:pt x="0" y="502450"/>
                    </a:lnTo>
                    <a:cubicBezTo>
                      <a:pt x="0" y="380140"/>
                      <a:pt x="99152" y="280988"/>
                      <a:pt x="221462" y="280988"/>
                    </a:cubicBezTo>
                    <a:lnTo>
                      <a:pt x="647701" y="280988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A5F1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3D3A448-B879-4442-BB73-0BB035060506}"/>
                  </a:ext>
                </a:extLst>
              </p:cNvPr>
              <p:cNvSpPr txBox="1"/>
              <p:nvPr/>
            </p:nvSpPr>
            <p:spPr>
              <a:xfrm>
                <a:off x="152400" y="1057275"/>
                <a:ext cx="33970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DC7E8A-B8D6-4504-B88D-9D82C3A36985}"/>
                </a:ext>
              </a:extLst>
            </p:cNvPr>
            <p:cNvSpPr txBox="1"/>
            <p:nvPr/>
          </p:nvSpPr>
          <p:spPr>
            <a:xfrm>
              <a:off x="609227" y="1711137"/>
              <a:ext cx="2372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rPr>
                <a:t>CHEMICAL COMPOSITION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0E25EC1-786C-4ED3-BA58-827C984C4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63995" y="3932381"/>
              <a:ext cx="2543175" cy="1898363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D9CE35-0D44-42A3-A305-C8868BAB3AFD}"/>
              </a:ext>
            </a:extLst>
          </p:cNvPr>
          <p:cNvGrpSpPr/>
          <p:nvPr/>
        </p:nvGrpSpPr>
        <p:grpSpPr>
          <a:xfrm>
            <a:off x="51714" y="579621"/>
            <a:ext cx="2951731" cy="6278379"/>
            <a:chOff x="76544" y="704850"/>
            <a:chExt cx="2905125" cy="6086474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08AB314-7FCC-4631-A4A0-4AE901E72557}"/>
                </a:ext>
              </a:extLst>
            </p:cNvPr>
            <p:cNvSpPr/>
            <p:nvPr/>
          </p:nvSpPr>
          <p:spPr>
            <a:xfrm>
              <a:off x="76544" y="704850"/>
              <a:ext cx="2905125" cy="6086474"/>
            </a:xfrm>
            <a:custGeom>
              <a:avLst/>
              <a:gdLst>
                <a:gd name="connsiteX0" fmla="*/ 744326 w 2904901"/>
                <a:gd name="connsiteY0" fmla="*/ 0 h 6086474"/>
                <a:gd name="connsiteX1" fmla="*/ 2904901 w 2904901"/>
                <a:gd name="connsiteY1" fmla="*/ 0 h 6086474"/>
                <a:gd name="connsiteX2" fmla="*/ 2904901 w 2904901"/>
                <a:gd name="connsiteY2" fmla="*/ 6086474 h 6086474"/>
                <a:gd name="connsiteX3" fmla="*/ 744326 w 2904901"/>
                <a:gd name="connsiteY3" fmla="*/ 6086474 h 6086474"/>
                <a:gd name="connsiteX4" fmla="*/ 744326 w 2904901"/>
                <a:gd name="connsiteY4" fmla="*/ 1808584 h 6086474"/>
                <a:gd name="connsiteX5" fmla="*/ 193319 w 2904901"/>
                <a:gd name="connsiteY5" fmla="*/ 1808584 h 6086474"/>
                <a:gd name="connsiteX6" fmla="*/ 0 w 2904901"/>
                <a:gd name="connsiteY6" fmla="*/ 1615265 h 6086474"/>
                <a:gd name="connsiteX7" fmla="*/ 0 w 2904901"/>
                <a:gd name="connsiteY7" fmla="*/ 1289862 h 6086474"/>
                <a:gd name="connsiteX8" fmla="*/ 193319 w 2904901"/>
                <a:gd name="connsiteY8" fmla="*/ 1096543 h 6086474"/>
                <a:gd name="connsiteX9" fmla="*/ 744326 w 2904901"/>
                <a:gd name="connsiteY9" fmla="*/ 1096543 h 608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4901" h="6086474">
                  <a:moveTo>
                    <a:pt x="744326" y="0"/>
                  </a:moveTo>
                  <a:lnTo>
                    <a:pt x="2904901" y="0"/>
                  </a:lnTo>
                  <a:lnTo>
                    <a:pt x="2904901" y="6086474"/>
                  </a:lnTo>
                  <a:lnTo>
                    <a:pt x="744326" y="6086474"/>
                  </a:lnTo>
                  <a:lnTo>
                    <a:pt x="744326" y="1808584"/>
                  </a:lnTo>
                  <a:lnTo>
                    <a:pt x="193319" y="1808584"/>
                  </a:lnTo>
                  <a:cubicBezTo>
                    <a:pt x="86552" y="1808584"/>
                    <a:pt x="0" y="1722032"/>
                    <a:pt x="0" y="1615265"/>
                  </a:cubicBezTo>
                  <a:lnTo>
                    <a:pt x="0" y="1289862"/>
                  </a:lnTo>
                  <a:cubicBezTo>
                    <a:pt x="0" y="1183095"/>
                    <a:pt x="86552" y="1096543"/>
                    <a:pt x="193319" y="1096543"/>
                  </a:cubicBezTo>
                  <a:lnTo>
                    <a:pt x="744326" y="109654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0B845E8-F116-4BB8-BE7B-0CC9398736BE}"/>
                </a:ext>
              </a:extLst>
            </p:cNvPr>
            <p:cNvSpPr txBox="1"/>
            <p:nvPr/>
          </p:nvSpPr>
          <p:spPr>
            <a:xfrm>
              <a:off x="267156" y="1895803"/>
              <a:ext cx="367408" cy="5186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2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D6A03B-9707-4257-A0C0-A8345F743759}"/>
                </a:ext>
              </a:extLst>
            </p:cNvPr>
            <p:cNvSpPr txBox="1"/>
            <p:nvPr/>
          </p:nvSpPr>
          <p:spPr>
            <a:xfrm>
              <a:off x="842586" y="1533718"/>
              <a:ext cx="2139083" cy="9458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THERMAL STABILITY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575FC5E-A799-459B-A703-75FC4113B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62857" y="3757456"/>
              <a:ext cx="2543175" cy="1893376"/>
            </a:xfrm>
            <a:prstGeom prst="rect">
              <a:avLst/>
            </a:prstGeom>
            <a:solidFill>
              <a:srgbClr val="4C8071"/>
            </a:solidFill>
            <a:ln>
              <a:noFill/>
            </a:ln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C9C7EF-A005-4D49-936C-A787A464D5ED}"/>
              </a:ext>
            </a:extLst>
          </p:cNvPr>
          <p:cNvGrpSpPr/>
          <p:nvPr/>
        </p:nvGrpSpPr>
        <p:grpSpPr>
          <a:xfrm>
            <a:off x="51714" y="579621"/>
            <a:ext cx="2973894" cy="6278379"/>
            <a:chOff x="69670" y="651450"/>
            <a:chExt cx="2936756" cy="6156261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6FEEEA5-1754-4ADE-B545-BB536E3035A7}"/>
                </a:ext>
              </a:extLst>
            </p:cNvPr>
            <p:cNvSpPr/>
            <p:nvPr/>
          </p:nvSpPr>
          <p:spPr>
            <a:xfrm rot="16200000">
              <a:off x="-1556010" y="2277130"/>
              <a:ext cx="6156261" cy="2904901"/>
            </a:xfrm>
            <a:custGeom>
              <a:avLst/>
              <a:gdLst>
                <a:gd name="connsiteX0" fmla="*/ 6086474 w 6086474"/>
                <a:gd name="connsiteY0" fmla="*/ 744326 h 2904901"/>
                <a:gd name="connsiteX1" fmla="*/ 6086474 w 6086474"/>
                <a:gd name="connsiteY1" fmla="*/ 2904901 h 2904901"/>
                <a:gd name="connsiteX2" fmla="*/ 0 w 6086474"/>
                <a:gd name="connsiteY2" fmla="*/ 2904901 h 2904901"/>
                <a:gd name="connsiteX3" fmla="*/ 0 w 6086474"/>
                <a:gd name="connsiteY3" fmla="*/ 744326 h 2904901"/>
                <a:gd name="connsiteX4" fmla="*/ 3456794 w 6086474"/>
                <a:gd name="connsiteY4" fmla="*/ 744326 h 2904901"/>
                <a:gd name="connsiteX5" fmla="*/ 3456794 w 6086474"/>
                <a:gd name="connsiteY5" fmla="*/ 193319 h 2904901"/>
                <a:gd name="connsiteX6" fmla="*/ 3650113 w 6086474"/>
                <a:gd name="connsiteY6" fmla="*/ 0 h 2904901"/>
                <a:gd name="connsiteX7" fmla="*/ 3975516 w 6086474"/>
                <a:gd name="connsiteY7" fmla="*/ 0 h 2904901"/>
                <a:gd name="connsiteX8" fmla="*/ 4168835 w 6086474"/>
                <a:gd name="connsiteY8" fmla="*/ 193319 h 2904901"/>
                <a:gd name="connsiteX9" fmla="*/ 4168835 w 6086474"/>
                <a:gd name="connsiteY9" fmla="*/ 744326 h 29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04901">
                  <a:moveTo>
                    <a:pt x="6086474" y="744326"/>
                  </a:moveTo>
                  <a:lnTo>
                    <a:pt x="6086474" y="2904901"/>
                  </a:lnTo>
                  <a:lnTo>
                    <a:pt x="0" y="2904901"/>
                  </a:lnTo>
                  <a:lnTo>
                    <a:pt x="0" y="744326"/>
                  </a:lnTo>
                  <a:lnTo>
                    <a:pt x="3456794" y="744326"/>
                  </a:lnTo>
                  <a:lnTo>
                    <a:pt x="3456794" y="193319"/>
                  </a:lnTo>
                  <a:cubicBezTo>
                    <a:pt x="3456794" y="86552"/>
                    <a:pt x="3543346" y="0"/>
                    <a:pt x="3650113" y="0"/>
                  </a:cubicBezTo>
                  <a:lnTo>
                    <a:pt x="3975516" y="0"/>
                  </a:lnTo>
                  <a:cubicBezTo>
                    <a:pt x="4082283" y="0"/>
                    <a:pt x="4168835" y="86552"/>
                    <a:pt x="4168835" y="193319"/>
                  </a:cubicBezTo>
                  <a:lnTo>
                    <a:pt x="4168835" y="74432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D2D3872-79CB-4CBD-AAB3-8A79DD5BCF97}"/>
                </a:ext>
              </a:extLst>
            </p:cNvPr>
            <p:cNvSpPr txBox="1"/>
            <p:nvPr/>
          </p:nvSpPr>
          <p:spPr>
            <a:xfrm>
              <a:off x="247860" y="2710134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E2CFCAA-888A-4297-B8B5-CD0D35FEF653}"/>
                </a:ext>
              </a:extLst>
            </p:cNvPr>
            <p:cNvSpPr txBox="1"/>
            <p:nvPr/>
          </p:nvSpPr>
          <p:spPr>
            <a:xfrm>
              <a:off x="867343" y="1334515"/>
              <a:ext cx="2139083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SHAPE AND SIZE</a:t>
              </a:r>
            </a:p>
          </p:txBody>
        </p:sp>
        <p:pic>
          <p:nvPicPr>
            <p:cNvPr id="58" name="Picture 2" descr="Microscope optique — Wikipédia">
              <a:extLst>
                <a:ext uri="{FF2B5EF4-FFF2-40B4-BE49-F238E27FC236}">
                  <a16:creationId xmlns:a16="http://schemas.microsoft.com/office/drawing/2014/main" id="{757E3759-E00A-42D3-AB6D-CF0A8FFCBD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7756" y="3233354"/>
              <a:ext cx="1888395" cy="2539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EF3DB21-F051-411C-9912-938BAD14D1D6}"/>
              </a:ext>
            </a:extLst>
          </p:cNvPr>
          <p:cNvGrpSpPr/>
          <p:nvPr/>
        </p:nvGrpSpPr>
        <p:grpSpPr>
          <a:xfrm>
            <a:off x="42247" y="579620"/>
            <a:ext cx="3010328" cy="6278380"/>
            <a:chOff x="122788" y="651451"/>
            <a:chExt cx="2869293" cy="615626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ED1D2C4-E7E6-4A7E-B9F8-FDCAFFE2A600}"/>
                </a:ext>
              </a:extLst>
            </p:cNvPr>
            <p:cNvSpPr/>
            <p:nvPr/>
          </p:nvSpPr>
          <p:spPr>
            <a:xfrm rot="16200000">
              <a:off x="-1528906" y="2303145"/>
              <a:ext cx="6156260" cy="2852872"/>
            </a:xfrm>
            <a:custGeom>
              <a:avLst/>
              <a:gdLst>
                <a:gd name="connsiteX0" fmla="*/ 6086474 w 6086474"/>
                <a:gd name="connsiteY0" fmla="*/ 773623 h 2934198"/>
                <a:gd name="connsiteX1" fmla="*/ 6086474 w 6086474"/>
                <a:gd name="connsiteY1" fmla="*/ 2934198 h 2934198"/>
                <a:gd name="connsiteX2" fmla="*/ 0 w 6086474"/>
                <a:gd name="connsiteY2" fmla="*/ 2934198 h 2934198"/>
                <a:gd name="connsiteX3" fmla="*/ 0 w 6086474"/>
                <a:gd name="connsiteY3" fmla="*/ 773623 h 2934198"/>
                <a:gd name="connsiteX4" fmla="*/ 2635694 w 6086474"/>
                <a:gd name="connsiteY4" fmla="*/ 773623 h 2934198"/>
                <a:gd name="connsiteX5" fmla="*/ 2635694 w 6086474"/>
                <a:gd name="connsiteY5" fmla="*/ 193319 h 2934198"/>
                <a:gd name="connsiteX6" fmla="*/ 2829013 w 6086474"/>
                <a:gd name="connsiteY6" fmla="*/ 0 h 2934198"/>
                <a:gd name="connsiteX7" fmla="*/ 3154416 w 6086474"/>
                <a:gd name="connsiteY7" fmla="*/ 0 h 2934198"/>
                <a:gd name="connsiteX8" fmla="*/ 3347735 w 6086474"/>
                <a:gd name="connsiteY8" fmla="*/ 193319 h 2934198"/>
                <a:gd name="connsiteX9" fmla="*/ 3347735 w 6086474"/>
                <a:gd name="connsiteY9" fmla="*/ 773623 h 29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34198">
                  <a:moveTo>
                    <a:pt x="6086474" y="773623"/>
                  </a:moveTo>
                  <a:lnTo>
                    <a:pt x="6086474" y="2934198"/>
                  </a:lnTo>
                  <a:lnTo>
                    <a:pt x="0" y="2934198"/>
                  </a:lnTo>
                  <a:lnTo>
                    <a:pt x="0" y="773623"/>
                  </a:lnTo>
                  <a:lnTo>
                    <a:pt x="2635694" y="773623"/>
                  </a:lnTo>
                  <a:lnTo>
                    <a:pt x="2635694" y="193319"/>
                  </a:lnTo>
                  <a:cubicBezTo>
                    <a:pt x="2635694" y="86552"/>
                    <a:pt x="2722246" y="0"/>
                    <a:pt x="2829013" y="0"/>
                  </a:cubicBezTo>
                  <a:lnTo>
                    <a:pt x="3154416" y="0"/>
                  </a:lnTo>
                  <a:cubicBezTo>
                    <a:pt x="3261183" y="0"/>
                    <a:pt x="3347735" y="86552"/>
                    <a:pt x="3347735" y="193319"/>
                  </a:cubicBezTo>
                  <a:lnTo>
                    <a:pt x="3347735" y="77362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E2625A-4AE1-4F6A-ABF4-DAAC40DD6082}"/>
                </a:ext>
              </a:extLst>
            </p:cNvPr>
            <p:cNvSpPr txBox="1"/>
            <p:nvPr/>
          </p:nvSpPr>
          <p:spPr>
            <a:xfrm>
              <a:off x="300330" y="3536454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4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977B4C4-3CD7-41DB-ADA0-B929D14B4118}"/>
                </a:ext>
              </a:extLst>
            </p:cNvPr>
            <p:cNvSpPr txBox="1"/>
            <p:nvPr/>
          </p:nvSpPr>
          <p:spPr>
            <a:xfrm>
              <a:off x="852998" y="1486089"/>
              <a:ext cx="21390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DENSITY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093399F-BF01-4EA8-B3FB-897D71783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36664" y="2359685"/>
              <a:ext cx="2171749" cy="188839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2727C22-F3FD-42D5-BEF4-550FD208A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44094" y="4852493"/>
              <a:ext cx="2020231" cy="1220508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FC0BC1-90E3-4700-AA75-397BBBF7839C}"/>
              </a:ext>
            </a:extLst>
          </p:cNvPr>
          <p:cNvGrpSpPr/>
          <p:nvPr/>
        </p:nvGrpSpPr>
        <p:grpSpPr>
          <a:xfrm>
            <a:off x="42248" y="526093"/>
            <a:ext cx="3102075" cy="6331905"/>
            <a:chOff x="-15602" y="618405"/>
            <a:chExt cx="3039944" cy="624700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9ECD068-1AF6-4868-AB23-72136F5C7FFB}"/>
                </a:ext>
              </a:extLst>
            </p:cNvPr>
            <p:cNvSpPr/>
            <p:nvPr/>
          </p:nvSpPr>
          <p:spPr>
            <a:xfrm rot="16200000">
              <a:off x="-1647188" y="2249991"/>
              <a:ext cx="6247002" cy="2983830"/>
            </a:xfrm>
            <a:custGeom>
              <a:avLst/>
              <a:gdLst>
                <a:gd name="connsiteX0" fmla="*/ 6086474 w 6086474"/>
                <a:gd name="connsiteY0" fmla="*/ 744326 h 2904901"/>
                <a:gd name="connsiteX1" fmla="*/ 6086474 w 6086474"/>
                <a:gd name="connsiteY1" fmla="*/ 2904901 h 2904901"/>
                <a:gd name="connsiteX2" fmla="*/ 0 w 6086474"/>
                <a:gd name="connsiteY2" fmla="*/ 2904901 h 2904901"/>
                <a:gd name="connsiteX3" fmla="*/ 0 w 6086474"/>
                <a:gd name="connsiteY3" fmla="*/ 744326 h 2904901"/>
                <a:gd name="connsiteX4" fmla="*/ 1795941 w 6086474"/>
                <a:gd name="connsiteY4" fmla="*/ 744326 h 2904901"/>
                <a:gd name="connsiteX5" fmla="*/ 1795941 w 6086474"/>
                <a:gd name="connsiteY5" fmla="*/ 193319 h 2904901"/>
                <a:gd name="connsiteX6" fmla="*/ 1989260 w 6086474"/>
                <a:gd name="connsiteY6" fmla="*/ 0 h 2904901"/>
                <a:gd name="connsiteX7" fmla="*/ 2314663 w 6086474"/>
                <a:gd name="connsiteY7" fmla="*/ 0 h 2904901"/>
                <a:gd name="connsiteX8" fmla="*/ 2507982 w 6086474"/>
                <a:gd name="connsiteY8" fmla="*/ 193319 h 2904901"/>
                <a:gd name="connsiteX9" fmla="*/ 2507982 w 6086474"/>
                <a:gd name="connsiteY9" fmla="*/ 744326 h 29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04901">
                  <a:moveTo>
                    <a:pt x="6086474" y="744326"/>
                  </a:moveTo>
                  <a:lnTo>
                    <a:pt x="6086474" y="2904901"/>
                  </a:lnTo>
                  <a:lnTo>
                    <a:pt x="0" y="2904901"/>
                  </a:lnTo>
                  <a:lnTo>
                    <a:pt x="0" y="744326"/>
                  </a:lnTo>
                  <a:lnTo>
                    <a:pt x="1795941" y="744326"/>
                  </a:lnTo>
                  <a:lnTo>
                    <a:pt x="1795941" y="193319"/>
                  </a:lnTo>
                  <a:cubicBezTo>
                    <a:pt x="1795941" y="86552"/>
                    <a:pt x="1882493" y="0"/>
                    <a:pt x="1989260" y="0"/>
                  </a:cubicBezTo>
                  <a:lnTo>
                    <a:pt x="2314663" y="0"/>
                  </a:lnTo>
                  <a:cubicBezTo>
                    <a:pt x="2421430" y="0"/>
                    <a:pt x="2507982" y="86552"/>
                    <a:pt x="2507982" y="193319"/>
                  </a:cubicBezTo>
                  <a:lnTo>
                    <a:pt x="2507982" y="74432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680AE52-4C7C-452B-B8BB-54ED1129339C}"/>
                </a:ext>
              </a:extLst>
            </p:cNvPr>
            <p:cNvSpPr txBox="1"/>
            <p:nvPr/>
          </p:nvSpPr>
          <p:spPr>
            <a:xfrm>
              <a:off x="234706" y="4381498"/>
              <a:ext cx="360049" cy="51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BA396C3-A0C6-4A2B-865B-9E081D57EF62}"/>
                </a:ext>
              </a:extLst>
            </p:cNvPr>
            <p:cNvSpPr txBox="1"/>
            <p:nvPr/>
          </p:nvSpPr>
          <p:spPr>
            <a:xfrm>
              <a:off x="885259" y="1549474"/>
              <a:ext cx="2139083" cy="5162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rPr>
                <a:t>COLOR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7FACD34-80BF-42A4-9BA8-7A00EF5D8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74690" y="3763045"/>
              <a:ext cx="2517859" cy="1888394"/>
            </a:xfrm>
            <a:prstGeom prst="rect">
              <a:avLst/>
            </a:prstGeom>
            <a:grpFill/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E845105-DC80-4979-9997-0B533BBB7A27}"/>
              </a:ext>
            </a:extLst>
          </p:cNvPr>
          <p:cNvSpPr/>
          <p:nvPr/>
        </p:nvSpPr>
        <p:spPr>
          <a:xfrm>
            <a:off x="-1" y="341491"/>
            <a:ext cx="3305834" cy="6673084"/>
          </a:xfrm>
          <a:prstGeom prst="rect">
            <a:avLst/>
          </a:prstGeom>
          <a:solidFill>
            <a:srgbClr val="F1F1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B9E1D0F-DA28-46C9-9313-734D9253C10E}"/>
              </a:ext>
            </a:extLst>
          </p:cNvPr>
          <p:cNvGrpSpPr/>
          <p:nvPr/>
        </p:nvGrpSpPr>
        <p:grpSpPr>
          <a:xfrm>
            <a:off x="51714" y="526090"/>
            <a:ext cx="3091867" cy="6305457"/>
            <a:chOff x="6952" y="672186"/>
            <a:chExt cx="2958370" cy="617253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857C52-AC64-4B60-859F-C354A0A89D99}"/>
                </a:ext>
              </a:extLst>
            </p:cNvPr>
            <p:cNvSpPr/>
            <p:nvPr/>
          </p:nvSpPr>
          <p:spPr>
            <a:xfrm>
              <a:off x="6952" y="672186"/>
              <a:ext cx="2952451" cy="6172537"/>
            </a:xfrm>
            <a:custGeom>
              <a:avLst/>
              <a:gdLst>
                <a:gd name="connsiteX0" fmla="*/ 744326 w 2904901"/>
                <a:gd name="connsiteY0" fmla="*/ 0 h 6086474"/>
                <a:gd name="connsiteX1" fmla="*/ 2904901 w 2904901"/>
                <a:gd name="connsiteY1" fmla="*/ 0 h 6086474"/>
                <a:gd name="connsiteX2" fmla="*/ 2904901 w 2904901"/>
                <a:gd name="connsiteY2" fmla="*/ 6086474 h 6086474"/>
                <a:gd name="connsiteX3" fmla="*/ 744326 w 2904901"/>
                <a:gd name="connsiteY3" fmla="*/ 6086474 h 6086474"/>
                <a:gd name="connsiteX4" fmla="*/ 744326 w 2904901"/>
                <a:gd name="connsiteY4" fmla="*/ 5102288 h 6086474"/>
                <a:gd name="connsiteX5" fmla="*/ 193319 w 2904901"/>
                <a:gd name="connsiteY5" fmla="*/ 5102288 h 6086474"/>
                <a:gd name="connsiteX6" fmla="*/ 0 w 2904901"/>
                <a:gd name="connsiteY6" fmla="*/ 4908969 h 6086474"/>
                <a:gd name="connsiteX7" fmla="*/ 0 w 2904901"/>
                <a:gd name="connsiteY7" fmla="*/ 4583566 h 6086474"/>
                <a:gd name="connsiteX8" fmla="*/ 193319 w 2904901"/>
                <a:gd name="connsiteY8" fmla="*/ 4390247 h 6086474"/>
                <a:gd name="connsiteX9" fmla="*/ 744326 w 2904901"/>
                <a:gd name="connsiteY9" fmla="*/ 4390247 h 608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4901" h="6086474">
                  <a:moveTo>
                    <a:pt x="744326" y="0"/>
                  </a:moveTo>
                  <a:lnTo>
                    <a:pt x="2904901" y="0"/>
                  </a:lnTo>
                  <a:lnTo>
                    <a:pt x="2904901" y="6086474"/>
                  </a:lnTo>
                  <a:lnTo>
                    <a:pt x="744326" y="6086474"/>
                  </a:lnTo>
                  <a:lnTo>
                    <a:pt x="744326" y="5102288"/>
                  </a:lnTo>
                  <a:lnTo>
                    <a:pt x="193319" y="5102288"/>
                  </a:lnTo>
                  <a:cubicBezTo>
                    <a:pt x="86552" y="5102288"/>
                    <a:pt x="0" y="5015736"/>
                    <a:pt x="0" y="4908969"/>
                  </a:cubicBezTo>
                  <a:lnTo>
                    <a:pt x="0" y="4583566"/>
                  </a:lnTo>
                  <a:cubicBezTo>
                    <a:pt x="0" y="4476799"/>
                    <a:pt x="86552" y="4390247"/>
                    <a:pt x="193319" y="4390247"/>
                  </a:cubicBezTo>
                  <a:lnTo>
                    <a:pt x="744326" y="4390247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5B3D6B0-10AB-45E8-A380-911CA9F66564}"/>
                </a:ext>
              </a:extLst>
            </p:cNvPr>
            <p:cNvSpPr txBox="1"/>
            <p:nvPr/>
          </p:nvSpPr>
          <p:spPr>
            <a:xfrm>
              <a:off x="236471" y="5243166"/>
              <a:ext cx="3850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6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C50F34B-71F4-48DA-9CD6-5A9DF2A9751D}"/>
                </a:ext>
              </a:extLst>
            </p:cNvPr>
            <p:cNvSpPr txBox="1"/>
            <p:nvPr/>
          </p:nvSpPr>
          <p:spPr>
            <a:xfrm>
              <a:off x="740181" y="1996345"/>
              <a:ext cx="2225141" cy="4519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GRANULOMETRY</a:t>
              </a:r>
            </a:p>
          </p:txBody>
        </p:sp>
      </p:grpSp>
      <p:sp>
        <p:nvSpPr>
          <p:cNvPr id="3" name="Titel 1">
            <a:extLst>
              <a:ext uri="{FF2B5EF4-FFF2-40B4-BE49-F238E27FC236}">
                <a16:creationId xmlns:a16="http://schemas.microsoft.com/office/drawing/2014/main" id="{73A49EE9-82C4-4CBA-9FC0-26890FD2AF31}"/>
              </a:ext>
            </a:extLst>
          </p:cNvPr>
          <p:cNvSpPr txBox="1">
            <a:spLocks/>
          </p:cNvSpPr>
          <p:nvPr/>
        </p:nvSpPr>
        <p:spPr>
          <a:xfrm>
            <a:off x="-3902" y="-125672"/>
            <a:ext cx="5431971" cy="93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8271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dirty="0"/>
              <a:t>FIBERS CHARACTERIZATION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56F809D-297E-42C3-8F8E-CFD96603D47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2041" y="3985285"/>
            <a:ext cx="2713955" cy="1884924"/>
          </a:xfrm>
          <a:prstGeom prst="rect">
            <a:avLst/>
          </a:prstGeom>
        </p:spPr>
      </p:pic>
      <p:graphicFrame>
        <p:nvGraphicFramePr>
          <p:cNvPr id="42" name="Chart 41" title="Graphique">
            <a:extLst>
              <a:ext uri="{FF2B5EF4-FFF2-40B4-BE49-F238E27FC236}">
                <a16:creationId xmlns:a16="http://schemas.microsoft.com/office/drawing/2014/main" id="{E410D983-D370-4A3A-823F-D74D60B556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449735"/>
              </p:ext>
            </p:extLst>
          </p:nvPr>
        </p:nvGraphicFramePr>
        <p:xfrm>
          <a:off x="3305833" y="1139554"/>
          <a:ext cx="8732115" cy="488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E254D05-1E8E-4A7D-9BA6-9538897E8336}"/>
              </a:ext>
            </a:extLst>
          </p:cNvPr>
          <p:cNvSpPr txBox="1"/>
          <p:nvPr/>
        </p:nvSpPr>
        <p:spPr>
          <a:xfrm>
            <a:off x="10917960" y="1139554"/>
            <a:ext cx="801277" cy="369332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TYPHA</a:t>
            </a:r>
          </a:p>
        </p:txBody>
      </p: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D05F52E9-B6F7-491E-B9AA-13B211FF8801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11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1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03501-23D5-72FF-5D00-00559C6B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2011" cy="1156104"/>
          </a:xfrm>
        </p:spPr>
        <p:txBody>
          <a:bodyPr/>
          <a:lstStyle/>
          <a:p>
            <a:r>
              <a:rPr lang="da-DK" dirty="0"/>
              <a:t>PANELS PRODUCTION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5FDA9F-E4C9-4582-8F84-73AC61A8D27C}"/>
              </a:ext>
            </a:extLst>
          </p:cNvPr>
          <p:cNvSpPr txBox="1"/>
          <p:nvPr/>
        </p:nvSpPr>
        <p:spPr>
          <a:xfrm>
            <a:off x="4287939" y="1225307"/>
            <a:ext cx="167828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600" i="1" dirty="0">
                <a:cs typeface="Arial" panose="020B0604020202020204" pitchFamily="34" charset="0"/>
              </a:rPr>
              <a:t>120 °C </a:t>
            </a:r>
          </a:p>
          <a:p>
            <a:pPr algn="ctr"/>
            <a:r>
              <a:rPr lang="fr-FR" sz="2600" i="1" dirty="0">
                <a:cs typeface="Arial" panose="020B0604020202020204" pitchFamily="34" charset="0"/>
              </a:rPr>
              <a:t>10 minutes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6E6F0C-5F68-461B-88EF-C54131CDA44C}"/>
              </a:ext>
            </a:extLst>
          </p:cNvPr>
          <p:cNvSpPr txBox="1"/>
          <p:nvPr/>
        </p:nvSpPr>
        <p:spPr>
          <a:xfrm>
            <a:off x="6323449" y="3079614"/>
            <a:ext cx="20526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cs typeface="Arial" panose="020B0604020202020204" pitchFamily="34" charset="0"/>
              </a:rPr>
              <a:t>Cooling and demolding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8EA1F9D-0080-4AAD-85FA-F0BB40806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2844" y="2149468"/>
            <a:ext cx="2348471" cy="37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84FC5E-CA03-4CC9-9013-ADB4F4FF596D}"/>
              </a:ext>
            </a:extLst>
          </p:cNvPr>
          <p:cNvCxnSpPr>
            <a:cxnSpLocks/>
          </p:cNvCxnSpPr>
          <p:nvPr/>
        </p:nvCxnSpPr>
        <p:spPr>
          <a:xfrm>
            <a:off x="6419240" y="4049162"/>
            <a:ext cx="1850886" cy="0"/>
          </a:xfrm>
          <a:prstGeom prst="straightConnector1">
            <a:avLst/>
          </a:prstGeom>
          <a:ln w="76200">
            <a:solidFill>
              <a:srgbClr val="EA5F1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1803C169-3611-443E-8036-C7E266F74F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221" y="1080286"/>
            <a:ext cx="3339273" cy="471610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DABE298-D896-4EF5-9574-CA7C38A08D1A}"/>
              </a:ext>
            </a:extLst>
          </p:cNvPr>
          <p:cNvGrpSpPr/>
          <p:nvPr/>
        </p:nvGrpSpPr>
        <p:grpSpPr>
          <a:xfrm>
            <a:off x="-102949" y="2048074"/>
            <a:ext cx="4031808" cy="2790118"/>
            <a:chOff x="2040176" y="685999"/>
            <a:chExt cx="4031808" cy="27901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8622A6D-AB7A-4987-B311-E5177CA4FF08}"/>
                </a:ext>
              </a:extLst>
            </p:cNvPr>
            <p:cNvGrpSpPr/>
            <p:nvPr/>
          </p:nvGrpSpPr>
          <p:grpSpPr>
            <a:xfrm>
              <a:off x="2040176" y="685999"/>
              <a:ext cx="4031808" cy="2790118"/>
              <a:chOff x="4114600" y="-793359"/>
              <a:chExt cx="4160234" cy="280960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C782434-2E53-448C-B5CC-37F7A9966482}"/>
                  </a:ext>
                </a:extLst>
              </p:cNvPr>
              <p:cNvGrpSpPr/>
              <p:nvPr/>
            </p:nvGrpSpPr>
            <p:grpSpPr>
              <a:xfrm>
                <a:off x="4114600" y="-793359"/>
                <a:ext cx="4160234" cy="2809602"/>
                <a:chOff x="4114600" y="-793359"/>
                <a:chExt cx="4160234" cy="2809602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F97E23FE-6991-4A83-9BE0-FD67BE8CC4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24475" y="480058"/>
                  <a:ext cx="1536185" cy="1536185"/>
                </a:xfrm>
                <a:prstGeom prst="rect">
                  <a:avLst/>
                </a:prstGeom>
              </p:spPr>
            </p:pic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889A2DC-4CE9-4E59-8D09-E6DFC134D08E}"/>
                    </a:ext>
                  </a:extLst>
                </p:cNvPr>
                <p:cNvSpPr txBox="1"/>
                <p:nvPr/>
              </p:nvSpPr>
              <p:spPr>
                <a:xfrm>
                  <a:off x="4114600" y="-389614"/>
                  <a:ext cx="1522733" cy="49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600" dirty="0">
                      <a:cs typeface="Arial" panose="020B0604020202020204" pitchFamily="34" charset="0"/>
                    </a:rPr>
                    <a:t>Biomass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2FE2B5C-F79C-4F97-A124-EADE65FA1E96}"/>
                    </a:ext>
                  </a:extLst>
                </p:cNvPr>
                <p:cNvSpPr txBox="1"/>
                <p:nvPr/>
              </p:nvSpPr>
              <p:spPr>
                <a:xfrm>
                  <a:off x="5759015" y="-793359"/>
                  <a:ext cx="2515819" cy="898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cs typeface="Arial" panose="020B0604020202020204" pitchFamily="34" charset="0"/>
                    </a:rPr>
                    <a:t>Melamine urea formaldehyde</a:t>
                  </a:r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7536390-2331-4C7A-8FE3-06A2EC77365C}"/>
                  </a:ext>
                </a:extLst>
              </p:cNvPr>
              <p:cNvSpPr/>
              <p:nvPr/>
            </p:nvSpPr>
            <p:spPr>
              <a:xfrm>
                <a:off x="6189376" y="350975"/>
                <a:ext cx="673769" cy="48928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317BA1C-B1A5-4A3B-82EC-B9CA546D5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6206390" y="55039"/>
                <a:ext cx="639739" cy="639739"/>
              </a:xfrm>
              <a:prstGeom prst="rect">
                <a:avLst/>
              </a:prstGeom>
              <a:solidFill>
                <a:srgbClr val="F1F1F1"/>
              </a:solidFill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4FA31B4-95B7-4562-BD56-A77AB62D8F77}"/>
                  </a:ext>
                </a:extLst>
              </p:cNvPr>
              <p:cNvSpPr/>
              <p:nvPr/>
            </p:nvSpPr>
            <p:spPr>
              <a:xfrm>
                <a:off x="5121990" y="350975"/>
                <a:ext cx="673769" cy="48928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832102A-0606-4886-822A-4A0B48D0F1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171516" y="48379"/>
                <a:ext cx="639739" cy="653056"/>
              </a:xfrm>
              <a:prstGeom prst="rect">
                <a:avLst/>
              </a:prstGeom>
              <a:solidFill>
                <a:srgbClr val="F1F1F1"/>
              </a:solidFill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6F7EAEF-52FC-4D7F-A8A1-E0D66B455218}"/>
                  </a:ext>
                </a:extLst>
              </p:cNvPr>
              <p:cNvSpPr/>
              <p:nvPr/>
            </p:nvSpPr>
            <p:spPr>
              <a:xfrm>
                <a:off x="5213023" y="350975"/>
                <a:ext cx="519153" cy="161447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8927015-1210-4995-860D-345BB25F152C}"/>
                  </a:ext>
                </a:extLst>
              </p:cNvPr>
              <p:cNvSpPr/>
              <p:nvPr/>
            </p:nvSpPr>
            <p:spPr>
              <a:xfrm>
                <a:off x="6284241" y="356639"/>
                <a:ext cx="519153" cy="161447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71190B-C50E-4CEC-88D3-4694D8309EC3}"/>
                </a:ext>
              </a:extLst>
            </p:cNvPr>
            <p:cNvSpPr txBox="1"/>
            <p:nvPr/>
          </p:nvSpPr>
          <p:spPr>
            <a:xfrm>
              <a:off x="3533532" y="2723604"/>
              <a:ext cx="70083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i="1" dirty="0">
                  <a:cs typeface="Arial" panose="020B0604020202020204" pitchFamily="34" charset="0"/>
                </a:rPr>
                <a:t>1.76 </a:t>
              </a:r>
            </a:p>
            <a:p>
              <a:pPr algn="ctr"/>
              <a:r>
                <a:rPr lang="fr-FR" sz="2000" b="1" i="1" dirty="0">
                  <a:cs typeface="Arial" panose="020B0604020202020204" pitchFamily="34" charset="0"/>
                </a:rPr>
                <a:t>kg 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A76C65C-D7B6-4141-9665-44D0D230C70E}"/>
              </a:ext>
            </a:extLst>
          </p:cNvPr>
          <p:cNvCxnSpPr>
            <a:cxnSpLocks/>
          </p:cNvCxnSpPr>
          <p:nvPr/>
        </p:nvCxnSpPr>
        <p:spPr>
          <a:xfrm>
            <a:off x="2381250" y="4066083"/>
            <a:ext cx="1423875" cy="0"/>
          </a:xfrm>
          <a:prstGeom prst="straightConnector1">
            <a:avLst/>
          </a:prstGeom>
          <a:ln w="76200">
            <a:solidFill>
              <a:srgbClr val="EA5F1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2">
            <a:extLst>
              <a:ext uri="{FF2B5EF4-FFF2-40B4-BE49-F238E27FC236}">
                <a16:creationId xmlns:a16="http://schemas.microsoft.com/office/drawing/2014/main" id="{0658CC5A-E2E7-4A9E-8C76-0F4B5A008A92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12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5429-155C-4067-8198-B54D7414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2011" cy="572720"/>
          </a:xfrm>
        </p:spPr>
        <p:txBody>
          <a:bodyPr>
            <a:normAutofit fontScale="90000"/>
          </a:bodyPr>
          <a:lstStyle/>
          <a:p>
            <a:r>
              <a:rPr lang="en-US" dirty="0"/>
              <a:t>PANELS FABRICATED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A0502-98CF-4E95-BCE4-497A13F96D44}"/>
              </a:ext>
            </a:extLst>
          </p:cNvPr>
          <p:cNvSpPr txBox="1"/>
          <p:nvPr/>
        </p:nvSpPr>
        <p:spPr>
          <a:xfrm>
            <a:off x="3669801" y="78556"/>
            <a:ext cx="472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In Total:</a:t>
            </a:r>
          </a:p>
          <a:p>
            <a:pPr algn="ctr"/>
            <a:r>
              <a:rPr lang="en-US" sz="2400" i="1" dirty="0"/>
              <a:t>25 panels with 3x5 replicates for rice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C4B278D-B94C-43D7-A89F-B05AC184DF3B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13</a:t>
            </a:fld>
            <a:endParaRPr lang="da-DK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0433B33A-1D7A-4F2C-97A7-50ACAF093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990647"/>
              </p:ext>
            </p:extLst>
          </p:nvPr>
        </p:nvGraphicFramePr>
        <p:xfrm>
          <a:off x="182545" y="1006475"/>
          <a:ext cx="11826910" cy="521592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82803">
                  <a:extLst>
                    <a:ext uri="{9D8B030D-6E8A-4147-A177-3AD203B41FA5}">
                      <a16:colId xmlns:a16="http://schemas.microsoft.com/office/drawing/2014/main" val="2947937770"/>
                    </a:ext>
                  </a:extLst>
                </a:gridCol>
                <a:gridCol w="2600565">
                  <a:extLst>
                    <a:ext uri="{9D8B030D-6E8A-4147-A177-3AD203B41FA5}">
                      <a16:colId xmlns:a16="http://schemas.microsoft.com/office/drawing/2014/main" val="1820626438"/>
                    </a:ext>
                  </a:extLst>
                </a:gridCol>
                <a:gridCol w="2967643">
                  <a:extLst>
                    <a:ext uri="{9D8B030D-6E8A-4147-A177-3AD203B41FA5}">
                      <a16:colId xmlns:a16="http://schemas.microsoft.com/office/drawing/2014/main" val="1683612456"/>
                    </a:ext>
                  </a:extLst>
                </a:gridCol>
                <a:gridCol w="1890978">
                  <a:extLst>
                    <a:ext uri="{9D8B030D-6E8A-4147-A177-3AD203B41FA5}">
                      <a16:colId xmlns:a16="http://schemas.microsoft.com/office/drawing/2014/main" val="3846499343"/>
                    </a:ext>
                  </a:extLst>
                </a:gridCol>
                <a:gridCol w="1666414">
                  <a:extLst>
                    <a:ext uri="{9D8B030D-6E8A-4147-A177-3AD203B41FA5}">
                      <a16:colId xmlns:a16="http://schemas.microsoft.com/office/drawing/2014/main" val="2748557731"/>
                    </a:ext>
                  </a:extLst>
                </a:gridCol>
                <a:gridCol w="1818507">
                  <a:extLst>
                    <a:ext uri="{9D8B030D-6E8A-4147-A177-3AD203B41FA5}">
                      <a16:colId xmlns:a16="http://schemas.microsoft.com/office/drawing/2014/main" val="3088171985"/>
                    </a:ext>
                  </a:extLst>
                </a:gridCol>
              </a:tblGrid>
              <a:tr h="390413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Fiber/Binder Ratio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BIOMASS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515668"/>
                  </a:ext>
                </a:extLst>
              </a:tr>
              <a:tr h="1956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COCOA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RICE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OPEFB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MILLET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TYPHA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666071"/>
                  </a:ext>
                </a:extLst>
              </a:tr>
              <a:tr h="10339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50/50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 tested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Not tested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The glue is difficult to dispense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Not tested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Too much powder surrounding the glue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7677099"/>
                  </a:ext>
                </a:extLst>
              </a:tr>
              <a:tr h="11414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60/40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Easy mixing between components</a:t>
                      </a:r>
                    </a:p>
                    <a:p>
                      <a:pPr algn="ctr"/>
                      <a:r>
                        <a:rPr lang="en-US" sz="1800" dirty="0"/>
                        <a:t>Glue is well distributed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Easy mixing between components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Glue is well distributed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Difficulty dispensing glue</a:t>
                      </a:r>
                    </a:p>
                    <a:p>
                      <a:pPr algn="ctr"/>
                      <a:r>
                        <a:rPr lang="en-US" sz="1800" dirty="0"/>
                        <a:t>Poor glue 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Too much powder surrounding the glue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Too bulky with little glue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534977"/>
                  </a:ext>
                </a:extLst>
              </a:tr>
              <a:tr h="9932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Easy mixing between components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Glue is well distributed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Easy mixing between components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Glue is well distributed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Too little glue, mixing was too difficult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Too bulky with little glue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Not tested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887401"/>
                  </a:ext>
                </a:extLst>
              </a:tr>
              <a:tr h="8393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Mixing more difficult due to the quantity of glue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 glue at the edge Difficult to distribute the glue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Not tested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Not tested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Not tested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604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94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6CB84AE-27D3-4A01-967A-42F72B7EC96D}"/>
              </a:ext>
            </a:extLst>
          </p:cNvPr>
          <p:cNvGrpSpPr/>
          <p:nvPr/>
        </p:nvGrpSpPr>
        <p:grpSpPr>
          <a:xfrm>
            <a:off x="76767" y="704850"/>
            <a:ext cx="2981892" cy="6086474"/>
            <a:chOff x="0" y="704850"/>
            <a:chExt cx="2981892" cy="6086474"/>
          </a:xfrm>
          <a:solidFill>
            <a:srgbClr val="4C8071"/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0491EF8-D512-4E6B-B9EE-6F7BDA9AED1C}"/>
                </a:ext>
              </a:extLst>
            </p:cNvPr>
            <p:cNvGrpSpPr/>
            <p:nvPr/>
          </p:nvGrpSpPr>
          <p:grpSpPr>
            <a:xfrm>
              <a:off x="0" y="704850"/>
              <a:ext cx="2905125" cy="6086474"/>
              <a:chOff x="0" y="704850"/>
              <a:chExt cx="2686051" cy="6086474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07A3751-632A-4E4F-B127-305547D63960}"/>
                  </a:ext>
                </a:extLst>
              </p:cNvPr>
              <p:cNvSpPr/>
              <p:nvPr/>
            </p:nvSpPr>
            <p:spPr>
              <a:xfrm>
                <a:off x="0" y="704850"/>
                <a:ext cx="2686051" cy="6086474"/>
              </a:xfrm>
              <a:custGeom>
                <a:avLst/>
                <a:gdLst>
                  <a:gd name="connsiteX0" fmla="*/ 647701 w 2686051"/>
                  <a:gd name="connsiteY0" fmla="*/ 0 h 6276975"/>
                  <a:gd name="connsiteX1" fmla="*/ 2686051 w 2686051"/>
                  <a:gd name="connsiteY1" fmla="*/ 0 h 6276975"/>
                  <a:gd name="connsiteX2" fmla="*/ 2686051 w 2686051"/>
                  <a:gd name="connsiteY2" fmla="*/ 6276975 h 6276975"/>
                  <a:gd name="connsiteX3" fmla="*/ 647701 w 2686051"/>
                  <a:gd name="connsiteY3" fmla="*/ 6276975 h 6276975"/>
                  <a:gd name="connsiteX4" fmla="*/ 647701 w 2686051"/>
                  <a:gd name="connsiteY4" fmla="*/ 1038225 h 6276975"/>
                  <a:gd name="connsiteX5" fmla="*/ 221462 w 2686051"/>
                  <a:gd name="connsiteY5" fmla="*/ 1038225 h 6276975"/>
                  <a:gd name="connsiteX6" fmla="*/ 0 w 2686051"/>
                  <a:gd name="connsiteY6" fmla="*/ 816763 h 6276975"/>
                  <a:gd name="connsiteX7" fmla="*/ 0 w 2686051"/>
                  <a:gd name="connsiteY7" fmla="*/ 502450 h 6276975"/>
                  <a:gd name="connsiteX8" fmla="*/ 221462 w 2686051"/>
                  <a:gd name="connsiteY8" fmla="*/ 280988 h 6276975"/>
                  <a:gd name="connsiteX9" fmla="*/ 647701 w 2686051"/>
                  <a:gd name="connsiteY9" fmla="*/ 280988 h 627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051" h="6276975">
                    <a:moveTo>
                      <a:pt x="647701" y="0"/>
                    </a:moveTo>
                    <a:lnTo>
                      <a:pt x="2686051" y="0"/>
                    </a:lnTo>
                    <a:lnTo>
                      <a:pt x="2686051" y="6276975"/>
                    </a:lnTo>
                    <a:lnTo>
                      <a:pt x="647701" y="6276975"/>
                    </a:lnTo>
                    <a:lnTo>
                      <a:pt x="647701" y="1038225"/>
                    </a:lnTo>
                    <a:lnTo>
                      <a:pt x="221462" y="1038225"/>
                    </a:lnTo>
                    <a:cubicBezTo>
                      <a:pt x="99152" y="1038225"/>
                      <a:pt x="0" y="939073"/>
                      <a:pt x="0" y="816763"/>
                    </a:cubicBezTo>
                    <a:lnTo>
                      <a:pt x="0" y="502450"/>
                    </a:lnTo>
                    <a:cubicBezTo>
                      <a:pt x="0" y="380140"/>
                      <a:pt x="99152" y="280988"/>
                      <a:pt x="221462" y="280988"/>
                    </a:cubicBezTo>
                    <a:lnTo>
                      <a:pt x="647701" y="280988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A5F1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A3DDDB-E87D-4F14-BA8D-AAFE246C330E}"/>
                  </a:ext>
                </a:extLst>
              </p:cNvPr>
              <p:cNvSpPr txBox="1"/>
              <p:nvPr/>
            </p:nvSpPr>
            <p:spPr>
              <a:xfrm>
                <a:off x="152400" y="1057275"/>
                <a:ext cx="33970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6338D7-98F2-4B25-B1F2-47ECF4D77D3E}"/>
                </a:ext>
              </a:extLst>
            </p:cNvPr>
            <p:cNvSpPr txBox="1"/>
            <p:nvPr/>
          </p:nvSpPr>
          <p:spPr>
            <a:xfrm>
              <a:off x="609227" y="1711137"/>
              <a:ext cx="2372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i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APPARENT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i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DENSITY</a:t>
              </a:r>
              <a:endPara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3B5429-155C-4067-8198-B54D7414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2011" cy="572720"/>
          </a:xfrm>
        </p:spPr>
        <p:txBody>
          <a:bodyPr>
            <a:normAutofit fontScale="90000"/>
          </a:bodyPr>
          <a:lstStyle/>
          <a:p>
            <a:r>
              <a:rPr lang="en-US" dirty="0"/>
              <a:t>PANEL CHARACTERIZATION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B76FD-9A53-4349-89A5-763C19559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50447" y="4623644"/>
            <a:ext cx="1243757" cy="1243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892458-C655-4043-BA31-34D2BF64E1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273" y="3103540"/>
            <a:ext cx="1520104" cy="15201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CE9B7CE-5578-4D2B-A638-E3757FADFB9F}"/>
              </a:ext>
            </a:extLst>
          </p:cNvPr>
          <p:cNvGrpSpPr/>
          <p:nvPr/>
        </p:nvGrpSpPr>
        <p:grpSpPr>
          <a:xfrm>
            <a:off x="3017365" y="974716"/>
            <a:ext cx="8995141" cy="5306011"/>
            <a:chOff x="3017365" y="974716"/>
            <a:chExt cx="8995141" cy="53060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4A52D51-9DD0-4851-B8A2-E582465CF19A}"/>
                </a:ext>
              </a:extLst>
            </p:cNvPr>
            <p:cNvGrpSpPr/>
            <p:nvPr/>
          </p:nvGrpSpPr>
          <p:grpSpPr>
            <a:xfrm>
              <a:off x="3287110" y="974716"/>
              <a:ext cx="8725396" cy="5306011"/>
              <a:chOff x="3287110" y="974716"/>
              <a:chExt cx="8725396" cy="5306011"/>
            </a:xfrm>
          </p:grpSpPr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668A28E2-9969-4D36-9D9D-E0CA5F80BC6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34581000"/>
                  </p:ext>
                </p:extLst>
              </p:nvPr>
            </p:nvGraphicFramePr>
            <p:xfrm>
              <a:off x="3287110" y="974716"/>
              <a:ext cx="8725396" cy="530601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0F68F0-679A-49E1-85AA-FC3656A59D63}"/>
                  </a:ext>
                </a:extLst>
              </p:cNvPr>
              <p:cNvSpPr txBox="1"/>
              <p:nvPr/>
            </p:nvSpPr>
            <p:spPr>
              <a:xfrm>
                <a:off x="4231531" y="5696360"/>
                <a:ext cx="856035" cy="461665"/>
              </a:xfrm>
              <a:prstGeom prst="rect">
                <a:avLst/>
              </a:prstGeom>
              <a:solidFill>
                <a:srgbClr val="F1F1F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RICE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1F2006-DB39-4AEA-AEAF-1356CB394611}"/>
                  </a:ext>
                </a:extLst>
              </p:cNvPr>
              <p:cNvSpPr txBox="1"/>
              <p:nvPr/>
            </p:nvSpPr>
            <p:spPr>
              <a:xfrm>
                <a:off x="5334416" y="5696359"/>
                <a:ext cx="1066382" cy="461665"/>
              </a:xfrm>
              <a:prstGeom prst="rect">
                <a:avLst/>
              </a:prstGeom>
              <a:solidFill>
                <a:srgbClr val="F1F1F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TYPHA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BDEC9F-2946-4DBD-B65E-C440D8D2D3D0}"/>
                  </a:ext>
                </a:extLst>
              </p:cNvPr>
              <p:cNvSpPr txBox="1"/>
              <p:nvPr/>
            </p:nvSpPr>
            <p:spPr>
              <a:xfrm>
                <a:off x="6642209" y="5696359"/>
                <a:ext cx="1066382" cy="461665"/>
              </a:xfrm>
              <a:prstGeom prst="rect">
                <a:avLst/>
              </a:prstGeom>
              <a:solidFill>
                <a:srgbClr val="F1F1F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OPEFB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DC93C7-5B85-49E1-BCA3-91E4A9837357}"/>
                  </a:ext>
                </a:extLst>
              </p:cNvPr>
              <p:cNvSpPr txBox="1"/>
              <p:nvPr/>
            </p:nvSpPr>
            <p:spPr>
              <a:xfrm>
                <a:off x="7950001" y="5696359"/>
                <a:ext cx="1096721" cy="461665"/>
              </a:xfrm>
              <a:prstGeom prst="rect">
                <a:avLst/>
              </a:prstGeom>
              <a:solidFill>
                <a:srgbClr val="F1F1F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MILLET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6ADF17-A048-4E99-B214-8B547BD43D3D}"/>
                  </a:ext>
                </a:extLst>
              </p:cNvPr>
              <p:cNvSpPr txBox="1"/>
              <p:nvPr/>
            </p:nvSpPr>
            <p:spPr>
              <a:xfrm>
                <a:off x="9288131" y="5696358"/>
                <a:ext cx="1096721" cy="461665"/>
              </a:xfrm>
              <a:prstGeom prst="rect">
                <a:avLst/>
              </a:prstGeom>
              <a:solidFill>
                <a:srgbClr val="F1F1F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COCOA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CE2534-C872-466E-83D2-AF638A1D30A4}"/>
                  </a:ext>
                </a:extLst>
              </p:cNvPr>
              <p:cNvSpPr txBox="1"/>
              <p:nvPr/>
            </p:nvSpPr>
            <p:spPr>
              <a:xfrm>
                <a:off x="10595922" y="5696358"/>
                <a:ext cx="1313234" cy="461665"/>
              </a:xfrm>
              <a:prstGeom prst="rect">
                <a:avLst/>
              </a:prstGeom>
              <a:solidFill>
                <a:srgbClr val="F1F1F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REF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204788-9A40-4DB7-B970-B8E4441A7767}"/>
                </a:ext>
              </a:extLst>
            </p:cNvPr>
            <p:cNvSpPr txBox="1"/>
            <p:nvPr/>
          </p:nvSpPr>
          <p:spPr>
            <a:xfrm>
              <a:off x="3017365" y="2163012"/>
              <a:ext cx="461665" cy="253197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/>
                <a:t>Apparent Density (kg/m3)</a:t>
              </a:r>
            </a:p>
          </p:txBody>
        </p:sp>
      </p:grp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796ADDF9-A721-4E1B-8199-38C9968A1666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14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2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5429-155C-4067-8198-B54D7414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2011" cy="572720"/>
          </a:xfrm>
        </p:spPr>
        <p:txBody>
          <a:bodyPr>
            <a:normAutofit fontScale="90000"/>
          </a:bodyPr>
          <a:lstStyle/>
          <a:p>
            <a:r>
              <a:rPr lang="en-US" dirty="0"/>
              <a:t>PANEL CHARACTERIZATION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E5FC8E-5D3D-45FB-9A01-D9953B5DAF0C}"/>
              </a:ext>
            </a:extLst>
          </p:cNvPr>
          <p:cNvGrpSpPr/>
          <p:nvPr/>
        </p:nvGrpSpPr>
        <p:grpSpPr>
          <a:xfrm>
            <a:off x="76767" y="704850"/>
            <a:ext cx="2981892" cy="6086474"/>
            <a:chOff x="0" y="704850"/>
            <a:chExt cx="2981892" cy="6086474"/>
          </a:xfrm>
          <a:solidFill>
            <a:srgbClr val="4C807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DB07AA-28B9-49AA-B6E6-E099285DBAD0}"/>
                </a:ext>
              </a:extLst>
            </p:cNvPr>
            <p:cNvGrpSpPr/>
            <p:nvPr/>
          </p:nvGrpSpPr>
          <p:grpSpPr>
            <a:xfrm>
              <a:off x="0" y="704850"/>
              <a:ext cx="2905125" cy="6086474"/>
              <a:chOff x="0" y="704850"/>
              <a:chExt cx="2686051" cy="6086474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F5DC84C-E558-4EB1-98BF-4E235D9856AC}"/>
                  </a:ext>
                </a:extLst>
              </p:cNvPr>
              <p:cNvSpPr/>
              <p:nvPr/>
            </p:nvSpPr>
            <p:spPr>
              <a:xfrm>
                <a:off x="0" y="704850"/>
                <a:ext cx="2686051" cy="6086474"/>
              </a:xfrm>
              <a:custGeom>
                <a:avLst/>
                <a:gdLst>
                  <a:gd name="connsiteX0" fmla="*/ 647701 w 2686051"/>
                  <a:gd name="connsiteY0" fmla="*/ 0 h 6276975"/>
                  <a:gd name="connsiteX1" fmla="*/ 2686051 w 2686051"/>
                  <a:gd name="connsiteY1" fmla="*/ 0 h 6276975"/>
                  <a:gd name="connsiteX2" fmla="*/ 2686051 w 2686051"/>
                  <a:gd name="connsiteY2" fmla="*/ 6276975 h 6276975"/>
                  <a:gd name="connsiteX3" fmla="*/ 647701 w 2686051"/>
                  <a:gd name="connsiteY3" fmla="*/ 6276975 h 6276975"/>
                  <a:gd name="connsiteX4" fmla="*/ 647701 w 2686051"/>
                  <a:gd name="connsiteY4" fmla="*/ 1038225 h 6276975"/>
                  <a:gd name="connsiteX5" fmla="*/ 221462 w 2686051"/>
                  <a:gd name="connsiteY5" fmla="*/ 1038225 h 6276975"/>
                  <a:gd name="connsiteX6" fmla="*/ 0 w 2686051"/>
                  <a:gd name="connsiteY6" fmla="*/ 816763 h 6276975"/>
                  <a:gd name="connsiteX7" fmla="*/ 0 w 2686051"/>
                  <a:gd name="connsiteY7" fmla="*/ 502450 h 6276975"/>
                  <a:gd name="connsiteX8" fmla="*/ 221462 w 2686051"/>
                  <a:gd name="connsiteY8" fmla="*/ 280988 h 6276975"/>
                  <a:gd name="connsiteX9" fmla="*/ 647701 w 2686051"/>
                  <a:gd name="connsiteY9" fmla="*/ 280988 h 627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051" h="6276975">
                    <a:moveTo>
                      <a:pt x="647701" y="0"/>
                    </a:moveTo>
                    <a:lnTo>
                      <a:pt x="2686051" y="0"/>
                    </a:lnTo>
                    <a:lnTo>
                      <a:pt x="2686051" y="6276975"/>
                    </a:lnTo>
                    <a:lnTo>
                      <a:pt x="647701" y="6276975"/>
                    </a:lnTo>
                    <a:lnTo>
                      <a:pt x="647701" y="1038225"/>
                    </a:lnTo>
                    <a:lnTo>
                      <a:pt x="221462" y="1038225"/>
                    </a:lnTo>
                    <a:cubicBezTo>
                      <a:pt x="99152" y="1038225"/>
                      <a:pt x="0" y="939073"/>
                      <a:pt x="0" y="816763"/>
                    </a:cubicBezTo>
                    <a:lnTo>
                      <a:pt x="0" y="502450"/>
                    </a:lnTo>
                    <a:cubicBezTo>
                      <a:pt x="0" y="380140"/>
                      <a:pt x="99152" y="280988"/>
                      <a:pt x="221462" y="280988"/>
                    </a:cubicBezTo>
                    <a:lnTo>
                      <a:pt x="647701" y="280988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A5F1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D42A77-DA93-4B1C-8916-542D9028CC5D}"/>
                  </a:ext>
                </a:extLst>
              </p:cNvPr>
              <p:cNvSpPr txBox="1"/>
              <p:nvPr/>
            </p:nvSpPr>
            <p:spPr>
              <a:xfrm>
                <a:off x="152400" y="1057275"/>
                <a:ext cx="33970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2E7CE9-0E99-4BC0-92E9-BC9AF2DF3E50}"/>
                </a:ext>
              </a:extLst>
            </p:cNvPr>
            <p:cNvSpPr txBox="1"/>
            <p:nvPr/>
          </p:nvSpPr>
          <p:spPr>
            <a:xfrm>
              <a:off x="609227" y="1711137"/>
              <a:ext cx="2372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i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i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DENSITY</a:t>
              </a:r>
              <a:endPara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7A63B14-75F1-4566-84F7-41159121F7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7475" y="3685213"/>
            <a:ext cx="2049701" cy="1537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2B56C3-00A0-47B1-A61A-B6FFA731262F}"/>
              </a:ext>
            </a:extLst>
          </p:cNvPr>
          <p:cNvSpPr/>
          <p:nvPr/>
        </p:nvSpPr>
        <p:spPr>
          <a:xfrm>
            <a:off x="10835" y="579621"/>
            <a:ext cx="3010328" cy="6353535"/>
          </a:xfrm>
          <a:prstGeom prst="rect">
            <a:avLst/>
          </a:prstGeom>
          <a:solidFill>
            <a:srgbClr val="F1F1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DCA78D-4275-4F42-B5EB-E448A4D4C714}"/>
              </a:ext>
            </a:extLst>
          </p:cNvPr>
          <p:cNvGrpSpPr/>
          <p:nvPr/>
        </p:nvGrpSpPr>
        <p:grpSpPr>
          <a:xfrm>
            <a:off x="51714" y="579621"/>
            <a:ext cx="2951731" cy="6278379"/>
            <a:chOff x="76544" y="704850"/>
            <a:chExt cx="2905125" cy="608647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079134-A58C-4D3D-B49E-A45282F8C1DC}"/>
                </a:ext>
              </a:extLst>
            </p:cNvPr>
            <p:cNvSpPr/>
            <p:nvPr/>
          </p:nvSpPr>
          <p:spPr>
            <a:xfrm>
              <a:off x="76544" y="704850"/>
              <a:ext cx="2905125" cy="6086474"/>
            </a:xfrm>
            <a:custGeom>
              <a:avLst/>
              <a:gdLst>
                <a:gd name="connsiteX0" fmla="*/ 744326 w 2904901"/>
                <a:gd name="connsiteY0" fmla="*/ 0 h 6086474"/>
                <a:gd name="connsiteX1" fmla="*/ 2904901 w 2904901"/>
                <a:gd name="connsiteY1" fmla="*/ 0 h 6086474"/>
                <a:gd name="connsiteX2" fmla="*/ 2904901 w 2904901"/>
                <a:gd name="connsiteY2" fmla="*/ 6086474 h 6086474"/>
                <a:gd name="connsiteX3" fmla="*/ 744326 w 2904901"/>
                <a:gd name="connsiteY3" fmla="*/ 6086474 h 6086474"/>
                <a:gd name="connsiteX4" fmla="*/ 744326 w 2904901"/>
                <a:gd name="connsiteY4" fmla="*/ 1808584 h 6086474"/>
                <a:gd name="connsiteX5" fmla="*/ 193319 w 2904901"/>
                <a:gd name="connsiteY5" fmla="*/ 1808584 h 6086474"/>
                <a:gd name="connsiteX6" fmla="*/ 0 w 2904901"/>
                <a:gd name="connsiteY6" fmla="*/ 1615265 h 6086474"/>
                <a:gd name="connsiteX7" fmla="*/ 0 w 2904901"/>
                <a:gd name="connsiteY7" fmla="*/ 1289862 h 6086474"/>
                <a:gd name="connsiteX8" fmla="*/ 193319 w 2904901"/>
                <a:gd name="connsiteY8" fmla="*/ 1096543 h 6086474"/>
                <a:gd name="connsiteX9" fmla="*/ 744326 w 2904901"/>
                <a:gd name="connsiteY9" fmla="*/ 1096543 h 608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4901" h="6086474">
                  <a:moveTo>
                    <a:pt x="744326" y="0"/>
                  </a:moveTo>
                  <a:lnTo>
                    <a:pt x="2904901" y="0"/>
                  </a:lnTo>
                  <a:lnTo>
                    <a:pt x="2904901" y="6086474"/>
                  </a:lnTo>
                  <a:lnTo>
                    <a:pt x="744326" y="6086474"/>
                  </a:lnTo>
                  <a:lnTo>
                    <a:pt x="744326" y="1808584"/>
                  </a:lnTo>
                  <a:lnTo>
                    <a:pt x="193319" y="1808584"/>
                  </a:lnTo>
                  <a:cubicBezTo>
                    <a:pt x="86552" y="1808584"/>
                    <a:pt x="0" y="1722032"/>
                    <a:pt x="0" y="1615265"/>
                  </a:cubicBezTo>
                  <a:lnTo>
                    <a:pt x="0" y="1289862"/>
                  </a:lnTo>
                  <a:cubicBezTo>
                    <a:pt x="0" y="1183095"/>
                    <a:pt x="86552" y="1096543"/>
                    <a:pt x="193319" y="1096543"/>
                  </a:cubicBezTo>
                  <a:lnTo>
                    <a:pt x="744326" y="109654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51CA33-CD3C-457B-BA7D-B49A9A3CD625}"/>
                </a:ext>
              </a:extLst>
            </p:cNvPr>
            <p:cNvSpPr txBox="1"/>
            <p:nvPr/>
          </p:nvSpPr>
          <p:spPr>
            <a:xfrm>
              <a:off x="267156" y="1895803"/>
              <a:ext cx="367408" cy="5186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2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C5C4A3-3BFB-4637-A616-8F9D79724545}"/>
                </a:ext>
              </a:extLst>
            </p:cNvPr>
            <p:cNvSpPr txBox="1"/>
            <p:nvPr/>
          </p:nvSpPr>
          <p:spPr>
            <a:xfrm>
              <a:off x="842586" y="1533718"/>
              <a:ext cx="2139083" cy="924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REAL DENSITY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ABF40AA-05FC-4980-B830-F7ECF50627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168" y="3820379"/>
            <a:ext cx="2506187" cy="1879641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F93B278-9878-416E-83B1-5AD8299FA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527668"/>
              </p:ext>
            </p:extLst>
          </p:nvPr>
        </p:nvGraphicFramePr>
        <p:xfrm>
          <a:off x="3232153" y="704850"/>
          <a:ext cx="8883079" cy="548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5AFEFBDC-1F81-4A34-BFE2-EEDAF2E78C3D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15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1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5429-155C-4067-8198-B54D7414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2011" cy="572720"/>
          </a:xfrm>
        </p:spPr>
        <p:txBody>
          <a:bodyPr>
            <a:normAutofit fontScale="90000"/>
          </a:bodyPr>
          <a:lstStyle/>
          <a:p>
            <a:r>
              <a:rPr lang="en-US" dirty="0"/>
              <a:t>PANEL CHARACTERIZATION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E5FC8E-5D3D-45FB-9A01-D9953B5DAF0C}"/>
              </a:ext>
            </a:extLst>
          </p:cNvPr>
          <p:cNvGrpSpPr/>
          <p:nvPr/>
        </p:nvGrpSpPr>
        <p:grpSpPr>
          <a:xfrm>
            <a:off x="76767" y="704850"/>
            <a:ext cx="2981892" cy="6086474"/>
            <a:chOff x="0" y="704850"/>
            <a:chExt cx="2981892" cy="6086474"/>
          </a:xfrm>
          <a:solidFill>
            <a:srgbClr val="4C807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DB07AA-28B9-49AA-B6E6-E099285DBAD0}"/>
                </a:ext>
              </a:extLst>
            </p:cNvPr>
            <p:cNvGrpSpPr/>
            <p:nvPr/>
          </p:nvGrpSpPr>
          <p:grpSpPr>
            <a:xfrm>
              <a:off x="0" y="704850"/>
              <a:ext cx="2905125" cy="6086474"/>
              <a:chOff x="0" y="704850"/>
              <a:chExt cx="2686051" cy="6086474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F5DC84C-E558-4EB1-98BF-4E235D9856AC}"/>
                  </a:ext>
                </a:extLst>
              </p:cNvPr>
              <p:cNvSpPr/>
              <p:nvPr/>
            </p:nvSpPr>
            <p:spPr>
              <a:xfrm>
                <a:off x="0" y="704850"/>
                <a:ext cx="2686051" cy="6086474"/>
              </a:xfrm>
              <a:custGeom>
                <a:avLst/>
                <a:gdLst>
                  <a:gd name="connsiteX0" fmla="*/ 647701 w 2686051"/>
                  <a:gd name="connsiteY0" fmla="*/ 0 h 6276975"/>
                  <a:gd name="connsiteX1" fmla="*/ 2686051 w 2686051"/>
                  <a:gd name="connsiteY1" fmla="*/ 0 h 6276975"/>
                  <a:gd name="connsiteX2" fmla="*/ 2686051 w 2686051"/>
                  <a:gd name="connsiteY2" fmla="*/ 6276975 h 6276975"/>
                  <a:gd name="connsiteX3" fmla="*/ 647701 w 2686051"/>
                  <a:gd name="connsiteY3" fmla="*/ 6276975 h 6276975"/>
                  <a:gd name="connsiteX4" fmla="*/ 647701 w 2686051"/>
                  <a:gd name="connsiteY4" fmla="*/ 1038225 h 6276975"/>
                  <a:gd name="connsiteX5" fmla="*/ 221462 w 2686051"/>
                  <a:gd name="connsiteY5" fmla="*/ 1038225 h 6276975"/>
                  <a:gd name="connsiteX6" fmla="*/ 0 w 2686051"/>
                  <a:gd name="connsiteY6" fmla="*/ 816763 h 6276975"/>
                  <a:gd name="connsiteX7" fmla="*/ 0 w 2686051"/>
                  <a:gd name="connsiteY7" fmla="*/ 502450 h 6276975"/>
                  <a:gd name="connsiteX8" fmla="*/ 221462 w 2686051"/>
                  <a:gd name="connsiteY8" fmla="*/ 280988 h 6276975"/>
                  <a:gd name="connsiteX9" fmla="*/ 647701 w 2686051"/>
                  <a:gd name="connsiteY9" fmla="*/ 280988 h 627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051" h="6276975">
                    <a:moveTo>
                      <a:pt x="647701" y="0"/>
                    </a:moveTo>
                    <a:lnTo>
                      <a:pt x="2686051" y="0"/>
                    </a:lnTo>
                    <a:lnTo>
                      <a:pt x="2686051" y="6276975"/>
                    </a:lnTo>
                    <a:lnTo>
                      <a:pt x="647701" y="6276975"/>
                    </a:lnTo>
                    <a:lnTo>
                      <a:pt x="647701" y="1038225"/>
                    </a:lnTo>
                    <a:lnTo>
                      <a:pt x="221462" y="1038225"/>
                    </a:lnTo>
                    <a:cubicBezTo>
                      <a:pt x="99152" y="1038225"/>
                      <a:pt x="0" y="939073"/>
                      <a:pt x="0" y="816763"/>
                    </a:cubicBezTo>
                    <a:lnTo>
                      <a:pt x="0" y="502450"/>
                    </a:lnTo>
                    <a:cubicBezTo>
                      <a:pt x="0" y="380140"/>
                      <a:pt x="99152" y="280988"/>
                      <a:pt x="221462" y="280988"/>
                    </a:cubicBezTo>
                    <a:lnTo>
                      <a:pt x="647701" y="280988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A5F1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D42A77-DA93-4B1C-8916-542D9028CC5D}"/>
                  </a:ext>
                </a:extLst>
              </p:cNvPr>
              <p:cNvSpPr txBox="1"/>
              <p:nvPr/>
            </p:nvSpPr>
            <p:spPr>
              <a:xfrm>
                <a:off x="152400" y="1057275"/>
                <a:ext cx="33970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2E7CE9-0E99-4BC0-92E9-BC9AF2DF3E50}"/>
                </a:ext>
              </a:extLst>
            </p:cNvPr>
            <p:cNvSpPr txBox="1"/>
            <p:nvPr/>
          </p:nvSpPr>
          <p:spPr>
            <a:xfrm>
              <a:off x="609227" y="1711137"/>
              <a:ext cx="2372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i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i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DENSITY</a:t>
              </a:r>
              <a:endPara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7A63B14-75F1-4566-84F7-41159121F7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7475" y="3685213"/>
            <a:ext cx="2049701" cy="15372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DCA78D-4275-4F42-B5EB-E448A4D4C714}"/>
              </a:ext>
            </a:extLst>
          </p:cNvPr>
          <p:cNvGrpSpPr/>
          <p:nvPr/>
        </p:nvGrpSpPr>
        <p:grpSpPr>
          <a:xfrm>
            <a:off x="51714" y="579621"/>
            <a:ext cx="2951731" cy="6278379"/>
            <a:chOff x="76544" y="704850"/>
            <a:chExt cx="2905125" cy="608647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079134-A58C-4D3D-B49E-A45282F8C1DC}"/>
                </a:ext>
              </a:extLst>
            </p:cNvPr>
            <p:cNvSpPr/>
            <p:nvPr/>
          </p:nvSpPr>
          <p:spPr>
            <a:xfrm>
              <a:off x="76544" y="704850"/>
              <a:ext cx="2905125" cy="6086474"/>
            </a:xfrm>
            <a:custGeom>
              <a:avLst/>
              <a:gdLst>
                <a:gd name="connsiteX0" fmla="*/ 744326 w 2904901"/>
                <a:gd name="connsiteY0" fmla="*/ 0 h 6086474"/>
                <a:gd name="connsiteX1" fmla="*/ 2904901 w 2904901"/>
                <a:gd name="connsiteY1" fmla="*/ 0 h 6086474"/>
                <a:gd name="connsiteX2" fmla="*/ 2904901 w 2904901"/>
                <a:gd name="connsiteY2" fmla="*/ 6086474 h 6086474"/>
                <a:gd name="connsiteX3" fmla="*/ 744326 w 2904901"/>
                <a:gd name="connsiteY3" fmla="*/ 6086474 h 6086474"/>
                <a:gd name="connsiteX4" fmla="*/ 744326 w 2904901"/>
                <a:gd name="connsiteY4" fmla="*/ 1808584 h 6086474"/>
                <a:gd name="connsiteX5" fmla="*/ 193319 w 2904901"/>
                <a:gd name="connsiteY5" fmla="*/ 1808584 h 6086474"/>
                <a:gd name="connsiteX6" fmla="*/ 0 w 2904901"/>
                <a:gd name="connsiteY6" fmla="*/ 1615265 h 6086474"/>
                <a:gd name="connsiteX7" fmla="*/ 0 w 2904901"/>
                <a:gd name="connsiteY7" fmla="*/ 1289862 h 6086474"/>
                <a:gd name="connsiteX8" fmla="*/ 193319 w 2904901"/>
                <a:gd name="connsiteY8" fmla="*/ 1096543 h 6086474"/>
                <a:gd name="connsiteX9" fmla="*/ 744326 w 2904901"/>
                <a:gd name="connsiteY9" fmla="*/ 1096543 h 608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4901" h="6086474">
                  <a:moveTo>
                    <a:pt x="744326" y="0"/>
                  </a:moveTo>
                  <a:lnTo>
                    <a:pt x="2904901" y="0"/>
                  </a:lnTo>
                  <a:lnTo>
                    <a:pt x="2904901" y="6086474"/>
                  </a:lnTo>
                  <a:lnTo>
                    <a:pt x="744326" y="6086474"/>
                  </a:lnTo>
                  <a:lnTo>
                    <a:pt x="744326" y="1808584"/>
                  </a:lnTo>
                  <a:lnTo>
                    <a:pt x="193319" y="1808584"/>
                  </a:lnTo>
                  <a:cubicBezTo>
                    <a:pt x="86552" y="1808584"/>
                    <a:pt x="0" y="1722032"/>
                    <a:pt x="0" y="1615265"/>
                  </a:cubicBezTo>
                  <a:lnTo>
                    <a:pt x="0" y="1289862"/>
                  </a:lnTo>
                  <a:cubicBezTo>
                    <a:pt x="0" y="1183095"/>
                    <a:pt x="86552" y="1096543"/>
                    <a:pt x="193319" y="1096543"/>
                  </a:cubicBezTo>
                  <a:lnTo>
                    <a:pt x="744326" y="109654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51CA33-CD3C-457B-BA7D-B49A9A3CD625}"/>
                </a:ext>
              </a:extLst>
            </p:cNvPr>
            <p:cNvSpPr txBox="1"/>
            <p:nvPr/>
          </p:nvSpPr>
          <p:spPr>
            <a:xfrm>
              <a:off x="267156" y="1895803"/>
              <a:ext cx="367408" cy="5186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2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C5C4A3-3BFB-4637-A616-8F9D79724545}"/>
                </a:ext>
              </a:extLst>
            </p:cNvPr>
            <p:cNvSpPr txBox="1"/>
            <p:nvPr/>
          </p:nvSpPr>
          <p:spPr>
            <a:xfrm>
              <a:off x="842586" y="1533718"/>
              <a:ext cx="2139083" cy="924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REAL DENSITY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E2B56C3-00A0-47B1-A61A-B6FFA731262F}"/>
              </a:ext>
            </a:extLst>
          </p:cNvPr>
          <p:cNvSpPr/>
          <p:nvPr/>
        </p:nvSpPr>
        <p:spPr>
          <a:xfrm>
            <a:off x="784" y="447473"/>
            <a:ext cx="3150977" cy="6485684"/>
          </a:xfrm>
          <a:prstGeom prst="rect">
            <a:avLst/>
          </a:prstGeom>
          <a:solidFill>
            <a:srgbClr val="F1F1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BF40AA-05FC-4980-B830-F7ECF50627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168" y="3820379"/>
            <a:ext cx="2506187" cy="187964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0AC822-EFF0-48FA-A590-BC2569EDCC63}"/>
              </a:ext>
            </a:extLst>
          </p:cNvPr>
          <p:cNvGrpSpPr/>
          <p:nvPr/>
        </p:nvGrpSpPr>
        <p:grpSpPr>
          <a:xfrm>
            <a:off x="41987" y="550437"/>
            <a:ext cx="2973893" cy="6278379"/>
            <a:chOff x="69671" y="651449"/>
            <a:chExt cx="2936755" cy="615626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19B57F-C3B7-4703-A8BA-903FA04D9ECA}"/>
                </a:ext>
              </a:extLst>
            </p:cNvPr>
            <p:cNvSpPr/>
            <p:nvPr/>
          </p:nvSpPr>
          <p:spPr>
            <a:xfrm rot="16200000">
              <a:off x="-1556009" y="2277129"/>
              <a:ext cx="6156261" cy="2904901"/>
            </a:xfrm>
            <a:custGeom>
              <a:avLst/>
              <a:gdLst>
                <a:gd name="connsiteX0" fmla="*/ 6086474 w 6086474"/>
                <a:gd name="connsiteY0" fmla="*/ 744326 h 2904901"/>
                <a:gd name="connsiteX1" fmla="*/ 6086474 w 6086474"/>
                <a:gd name="connsiteY1" fmla="*/ 2904901 h 2904901"/>
                <a:gd name="connsiteX2" fmla="*/ 0 w 6086474"/>
                <a:gd name="connsiteY2" fmla="*/ 2904901 h 2904901"/>
                <a:gd name="connsiteX3" fmla="*/ 0 w 6086474"/>
                <a:gd name="connsiteY3" fmla="*/ 744326 h 2904901"/>
                <a:gd name="connsiteX4" fmla="*/ 3456794 w 6086474"/>
                <a:gd name="connsiteY4" fmla="*/ 744326 h 2904901"/>
                <a:gd name="connsiteX5" fmla="*/ 3456794 w 6086474"/>
                <a:gd name="connsiteY5" fmla="*/ 193319 h 2904901"/>
                <a:gd name="connsiteX6" fmla="*/ 3650113 w 6086474"/>
                <a:gd name="connsiteY6" fmla="*/ 0 h 2904901"/>
                <a:gd name="connsiteX7" fmla="*/ 3975516 w 6086474"/>
                <a:gd name="connsiteY7" fmla="*/ 0 h 2904901"/>
                <a:gd name="connsiteX8" fmla="*/ 4168835 w 6086474"/>
                <a:gd name="connsiteY8" fmla="*/ 193319 h 2904901"/>
                <a:gd name="connsiteX9" fmla="*/ 4168835 w 6086474"/>
                <a:gd name="connsiteY9" fmla="*/ 744326 h 29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04901">
                  <a:moveTo>
                    <a:pt x="6086474" y="744326"/>
                  </a:moveTo>
                  <a:lnTo>
                    <a:pt x="6086474" y="2904901"/>
                  </a:lnTo>
                  <a:lnTo>
                    <a:pt x="0" y="2904901"/>
                  </a:lnTo>
                  <a:lnTo>
                    <a:pt x="0" y="744326"/>
                  </a:lnTo>
                  <a:lnTo>
                    <a:pt x="3456794" y="744326"/>
                  </a:lnTo>
                  <a:lnTo>
                    <a:pt x="3456794" y="193319"/>
                  </a:lnTo>
                  <a:cubicBezTo>
                    <a:pt x="3456794" y="86552"/>
                    <a:pt x="3543346" y="0"/>
                    <a:pt x="3650113" y="0"/>
                  </a:cubicBezTo>
                  <a:lnTo>
                    <a:pt x="3975516" y="0"/>
                  </a:lnTo>
                  <a:cubicBezTo>
                    <a:pt x="4082283" y="0"/>
                    <a:pt x="4168835" y="86552"/>
                    <a:pt x="4168835" y="193319"/>
                  </a:cubicBezTo>
                  <a:lnTo>
                    <a:pt x="4168835" y="74432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014A3F-5D1F-4E33-95D7-89F9B58A6F53}"/>
                </a:ext>
              </a:extLst>
            </p:cNvPr>
            <p:cNvSpPr txBox="1"/>
            <p:nvPr/>
          </p:nvSpPr>
          <p:spPr>
            <a:xfrm>
              <a:off x="247860" y="2710134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BC9E84-4363-4507-887C-BF844CD90C59}"/>
                </a:ext>
              </a:extLst>
            </p:cNvPr>
            <p:cNvSpPr txBox="1"/>
            <p:nvPr/>
          </p:nvSpPr>
          <p:spPr>
            <a:xfrm>
              <a:off x="867343" y="1466510"/>
              <a:ext cx="2139083" cy="564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POROSITY</a:t>
              </a:r>
            </a:p>
          </p:txBody>
        </p:sp>
      </p:grp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D39214A-8FC3-44E4-A711-BCB1C0F2F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016792"/>
              </p:ext>
            </p:extLst>
          </p:nvPr>
        </p:nvGraphicFramePr>
        <p:xfrm>
          <a:off x="3219068" y="954593"/>
          <a:ext cx="8597793" cy="516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46280A5-CB4B-4DF9-9423-99675E42E9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20" y="3680343"/>
            <a:ext cx="1751849" cy="1751849"/>
          </a:xfrm>
          <a:prstGeom prst="rect">
            <a:avLst/>
          </a:prstGeom>
        </p:spPr>
      </p:pic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FFF9B683-2EE2-40BE-9BEA-7E0068D86344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16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91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5429-155C-4067-8198-B54D7414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2011" cy="572720"/>
          </a:xfrm>
        </p:spPr>
        <p:txBody>
          <a:bodyPr>
            <a:normAutofit fontScale="90000"/>
          </a:bodyPr>
          <a:lstStyle/>
          <a:p>
            <a:r>
              <a:rPr lang="en-US" dirty="0"/>
              <a:t>PANEL CHARACTERIZATION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E5FC8E-5D3D-45FB-9A01-D9953B5DAF0C}"/>
              </a:ext>
            </a:extLst>
          </p:cNvPr>
          <p:cNvGrpSpPr/>
          <p:nvPr/>
        </p:nvGrpSpPr>
        <p:grpSpPr>
          <a:xfrm>
            <a:off x="76767" y="704850"/>
            <a:ext cx="2981892" cy="6086474"/>
            <a:chOff x="0" y="704850"/>
            <a:chExt cx="2981892" cy="6086474"/>
          </a:xfrm>
          <a:solidFill>
            <a:srgbClr val="4C807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DB07AA-28B9-49AA-B6E6-E099285DBAD0}"/>
                </a:ext>
              </a:extLst>
            </p:cNvPr>
            <p:cNvGrpSpPr/>
            <p:nvPr/>
          </p:nvGrpSpPr>
          <p:grpSpPr>
            <a:xfrm>
              <a:off x="0" y="704850"/>
              <a:ext cx="2905125" cy="6086474"/>
              <a:chOff x="0" y="704850"/>
              <a:chExt cx="2686051" cy="6086474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F5DC84C-E558-4EB1-98BF-4E235D9856AC}"/>
                  </a:ext>
                </a:extLst>
              </p:cNvPr>
              <p:cNvSpPr/>
              <p:nvPr/>
            </p:nvSpPr>
            <p:spPr>
              <a:xfrm>
                <a:off x="0" y="704850"/>
                <a:ext cx="2686051" cy="6086474"/>
              </a:xfrm>
              <a:custGeom>
                <a:avLst/>
                <a:gdLst>
                  <a:gd name="connsiteX0" fmla="*/ 647701 w 2686051"/>
                  <a:gd name="connsiteY0" fmla="*/ 0 h 6276975"/>
                  <a:gd name="connsiteX1" fmla="*/ 2686051 w 2686051"/>
                  <a:gd name="connsiteY1" fmla="*/ 0 h 6276975"/>
                  <a:gd name="connsiteX2" fmla="*/ 2686051 w 2686051"/>
                  <a:gd name="connsiteY2" fmla="*/ 6276975 h 6276975"/>
                  <a:gd name="connsiteX3" fmla="*/ 647701 w 2686051"/>
                  <a:gd name="connsiteY3" fmla="*/ 6276975 h 6276975"/>
                  <a:gd name="connsiteX4" fmla="*/ 647701 w 2686051"/>
                  <a:gd name="connsiteY4" fmla="*/ 1038225 h 6276975"/>
                  <a:gd name="connsiteX5" fmla="*/ 221462 w 2686051"/>
                  <a:gd name="connsiteY5" fmla="*/ 1038225 h 6276975"/>
                  <a:gd name="connsiteX6" fmla="*/ 0 w 2686051"/>
                  <a:gd name="connsiteY6" fmla="*/ 816763 h 6276975"/>
                  <a:gd name="connsiteX7" fmla="*/ 0 w 2686051"/>
                  <a:gd name="connsiteY7" fmla="*/ 502450 h 6276975"/>
                  <a:gd name="connsiteX8" fmla="*/ 221462 w 2686051"/>
                  <a:gd name="connsiteY8" fmla="*/ 280988 h 6276975"/>
                  <a:gd name="connsiteX9" fmla="*/ 647701 w 2686051"/>
                  <a:gd name="connsiteY9" fmla="*/ 280988 h 627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051" h="6276975">
                    <a:moveTo>
                      <a:pt x="647701" y="0"/>
                    </a:moveTo>
                    <a:lnTo>
                      <a:pt x="2686051" y="0"/>
                    </a:lnTo>
                    <a:lnTo>
                      <a:pt x="2686051" y="6276975"/>
                    </a:lnTo>
                    <a:lnTo>
                      <a:pt x="647701" y="6276975"/>
                    </a:lnTo>
                    <a:lnTo>
                      <a:pt x="647701" y="1038225"/>
                    </a:lnTo>
                    <a:lnTo>
                      <a:pt x="221462" y="1038225"/>
                    </a:lnTo>
                    <a:cubicBezTo>
                      <a:pt x="99152" y="1038225"/>
                      <a:pt x="0" y="939073"/>
                      <a:pt x="0" y="816763"/>
                    </a:cubicBezTo>
                    <a:lnTo>
                      <a:pt x="0" y="502450"/>
                    </a:lnTo>
                    <a:cubicBezTo>
                      <a:pt x="0" y="380140"/>
                      <a:pt x="99152" y="280988"/>
                      <a:pt x="221462" y="280988"/>
                    </a:cubicBezTo>
                    <a:lnTo>
                      <a:pt x="647701" y="280988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A5F1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D42A77-DA93-4B1C-8916-542D9028CC5D}"/>
                  </a:ext>
                </a:extLst>
              </p:cNvPr>
              <p:cNvSpPr txBox="1"/>
              <p:nvPr/>
            </p:nvSpPr>
            <p:spPr>
              <a:xfrm>
                <a:off x="152400" y="1057275"/>
                <a:ext cx="33970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2E7CE9-0E99-4BC0-92E9-BC9AF2DF3E50}"/>
                </a:ext>
              </a:extLst>
            </p:cNvPr>
            <p:cNvSpPr txBox="1"/>
            <p:nvPr/>
          </p:nvSpPr>
          <p:spPr>
            <a:xfrm>
              <a:off x="609227" y="1711137"/>
              <a:ext cx="2372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i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i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DENSITY</a:t>
              </a:r>
              <a:endPara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7A63B14-75F1-4566-84F7-41159121F7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7475" y="3685213"/>
            <a:ext cx="2049701" cy="15372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DCA78D-4275-4F42-B5EB-E448A4D4C714}"/>
              </a:ext>
            </a:extLst>
          </p:cNvPr>
          <p:cNvGrpSpPr/>
          <p:nvPr/>
        </p:nvGrpSpPr>
        <p:grpSpPr>
          <a:xfrm>
            <a:off x="51714" y="579621"/>
            <a:ext cx="2951731" cy="6278379"/>
            <a:chOff x="76544" y="704850"/>
            <a:chExt cx="2905125" cy="608647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079134-A58C-4D3D-B49E-A45282F8C1DC}"/>
                </a:ext>
              </a:extLst>
            </p:cNvPr>
            <p:cNvSpPr/>
            <p:nvPr/>
          </p:nvSpPr>
          <p:spPr>
            <a:xfrm>
              <a:off x="76544" y="704850"/>
              <a:ext cx="2905125" cy="6086474"/>
            </a:xfrm>
            <a:custGeom>
              <a:avLst/>
              <a:gdLst>
                <a:gd name="connsiteX0" fmla="*/ 744326 w 2904901"/>
                <a:gd name="connsiteY0" fmla="*/ 0 h 6086474"/>
                <a:gd name="connsiteX1" fmla="*/ 2904901 w 2904901"/>
                <a:gd name="connsiteY1" fmla="*/ 0 h 6086474"/>
                <a:gd name="connsiteX2" fmla="*/ 2904901 w 2904901"/>
                <a:gd name="connsiteY2" fmla="*/ 6086474 h 6086474"/>
                <a:gd name="connsiteX3" fmla="*/ 744326 w 2904901"/>
                <a:gd name="connsiteY3" fmla="*/ 6086474 h 6086474"/>
                <a:gd name="connsiteX4" fmla="*/ 744326 w 2904901"/>
                <a:gd name="connsiteY4" fmla="*/ 1808584 h 6086474"/>
                <a:gd name="connsiteX5" fmla="*/ 193319 w 2904901"/>
                <a:gd name="connsiteY5" fmla="*/ 1808584 h 6086474"/>
                <a:gd name="connsiteX6" fmla="*/ 0 w 2904901"/>
                <a:gd name="connsiteY6" fmla="*/ 1615265 h 6086474"/>
                <a:gd name="connsiteX7" fmla="*/ 0 w 2904901"/>
                <a:gd name="connsiteY7" fmla="*/ 1289862 h 6086474"/>
                <a:gd name="connsiteX8" fmla="*/ 193319 w 2904901"/>
                <a:gd name="connsiteY8" fmla="*/ 1096543 h 6086474"/>
                <a:gd name="connsiteX9" fmla="*/ 744326 w 2904901"/>
                <a:gd name="connsiteY9" fmla="*/ 1096543 h 608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4901" h="6086474">
                  <a:moveTo>
                    <a:pt x="744326" y="0"/>
                  </a:moveTo>
                  <a:lnTo>
                    <a:pt x="2904901" y="0"/>
                  </a:lnTo>
                  <a:lnTo>
                    <a:pt x="2904901" y="6086474"/>
                  </a:lnTo>
                  <a:lnTo>
                    <a:pt x="744326" y="6086474"/>
                  </a:lnTo>
                  <a:lnTo>
                    <a:pt x="744326" y="1808584"/>
                  </a:lnTo>
                  <a:lnTo>
                    <a:pt x="193319" y="1808584"/>
                  </a:lnTo>
                  <a:cubicBezTo>
                    <a:pt x="86552" y="1808584"/>
                    <a:pt x="0" y="1722032"/>
                    <a:pt x="0" y="1615265"/>
                  </a:cubicBezTo>
                  <a:lnTo>
                    <a:pt x="0" y="1289862"/>
                  </a:lnTo>
                  <a:cubicBezTo>
                    <a:pt x="0" y="1183095"/>
                    <a:pt x="86552" y="1096543"/>
                    <a:pt x="193319" y="1096543"/>
                  </a:cubicBezTo>
                  <a:lnTo>
                    <a:pt x="744326" y="109654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51CA33-CD3C-457B-BA7D-B49A9A3CD625}"/>
                </a:ext>
              </a:extLst>
            </p:cNvPr>
            <p:cNvSpPr txBox="1"/>
            <p:nvPr/>
          </p:nvSpPr>
          <p:spPr>
            <a:xfrm>
              <a:off x="267156" y="1895803"/>
              <a:ext cx="367408" cy="5186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2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C5C4A3-3BFB-4637-A616-8F9D79724545}"/>
                </a:ext>
              </a:extLst>
            </p:cNvPr>
            <p:cNvSpPr txBox="1"/>
            <p:nvPr/>
          </p:nvSpPr>
          <p:spPr>
            <a:xfrm>
              <a:off x="842586" y="1533718"/>
              <a:ext cx="2139083" cy="924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REAL DENSITY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ABF40AA-05FC-4980-B830-F7ECF50627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168" y="3820379"/>
            <a:ext cx="2506187" cy="187964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0AC822-EFF0-48FA-A590-BC2569EDCC63}"/>
              </a:ext>
            </a:extLst>
          </p:cNvPr>
          <p:cNvGrpSpPr/>
          <p:nvPr/>
        </p:nvGrpSpPr>
        <p:grpSpPr>
          <a:xfrm>
            <a:off x="41986" y="550437"/>
            <a:ext cx="2973894" cy="6278379"/>
            <a:chOff x="69670" y="651450"/>
            <a:chExt cx="2936756" cy="615626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19B57F-C3B7-4703-A8BA-903FA04D9ECA}"/>
                </a:ext>
              </a:extLst>
            </p:cNvPr>
            <p:cNvSpPr/>
            <p:nvPr/>
          </p:nvSpPr>
          <p:spPr>
            <a:xfrm rot="16200000">
              <a:off x="-1556010" y="2277130"/>
              <a:ext cx="6156261" cy="2904901"/>
            </a:xfrm>
            <a:custGeom>
              <a:avLst/>
              <a:gdLst>
                <a:gd name="connsiteX0" fmla="*/ 6086474 w 6086474"/>
                <a:gd name="connsiteY0" fmla="*/ 744326 h 2904901"/>
                <a:gd name="connsiteX1" fmla="*/ 6086474 w 6086474"/>
                <a:gd name="connsiteY1" fmla="*/ 2904901 h 2904901"/>
                <a:gd name="connsiteX2" fmla="*/ 0 w 6086474"/>
                <a:gd name="connsiteY2" fmla="*/ 2904901 h 2904901"/>
                <a:gd name="connsiteX3" fmla="*/ 0 w 6086474"/>
                <a:gd name="connsiteY3" fmla="*/ 744326 h 2904901"/>
                <a:gd name="connsiteX4" fmla="*/ 3456794 w 6086474"/>
                <a:gd name="connsiteY4" fmla="*/ 744326 h 2904901"/>
                <a:gd name="connsiteX5" fmla="*/ 3456794 w 6086474"/>
                <a:gd name="connsiteY5" fmla="*/ 193319 h 2904901"/>
                <a:gd name="connsiteX6" fmla="*/ 3650113 w 6086474"/>
                <a:gd name="connsiteY6" fmla="*/ 0 h 2904901"/>
                <a:gd name="connsiteX7" fmla="*/ 3975516 w 6086474"/>
                <a:gd name="connsiteY7" fmla="*/ 0 h 2904901"/>
                <a:gd name="connsiteX8" fmla="*/ 4168835 w 6086474"/>
                <a:gd name="connsiteY8" fmla="*/ 193319 h 2904901"/>
                <a:gd name="connsiteX9" fmla="*/ 4168835 w 6086474"/>
                <a:gd name="connsiteY9" fmla="*/ 744326 h 29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04901">
                  <a:moveTo>
                    <a:pt x="6086474" y="744326"/>
                  </a:moveTo>
                  <a:lnTo>
                    <a:pt x="6086474" y="2904901"/>
                  </a:lnTo>
                  <a:lnTo>
                    <a:pt x="0" y="2904901"/>
                  </a:lnTo>
                  <a:lnTo>
                    <a:pt x="0" y="744326"/>
                  </a:lnTo>
                  <a:lnTo>
                    <a:pt x="3456794" y="744326"/>
                  </a:lnTo>
                  <a:lnTo>
                    <a:pt x="3456794" y="193319"/>
                  </a:lnTo>
                  <a:cubicBezTo>
                    <a:pt x="3456794" y="86552"/>
                    <a:pt x="3543346" y="0"/>
                    <a:pt x="3650113" y="0"/>
                  </a:cubicBezTo>
                  <a:lnTo>
                    <a:pt x="3975516" y="0"/>
                  </a:lnTo>
                  <a:cubicBezTo>
                    <a:pt x="4082283" y="0"/>
                    <a:pt x="4168835" y="86552"/>
                    <a:pt x="4168835" y="193319"/>
                  </a:cubicBezTo>
                  <a:lnTo>
                    <a:pt x="4168835" y="74432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014A3F-5D1F-4E33-95D7-89F9B58A6F53}"/>
                </a:ext>
              </a:extLst>
            </p:cNvPr>
            <p:cNvSpPr txBox="1"/>
            <p:nvPr/>
          </p:nvSpPr>
          <p:spPr>
            <a:xfrm>
              <a:off x="247860" y="2710134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BC9E84-4363-4507-887C-BF844CD90C59}"/>
                </a:ext>
              </a:extLst>
            </p:cNvPr>
            <p:cNvSpPr txBox="1"/>
            <p:nvPr/>
          </p:nvSpPr>
          <p:spPr>
            <a:xfrm>
              <a:off x="867343" y="1334515"/>
              <a:ext cx="2139083" cy="513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POROSITY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29F6D72-07E6-4ADD-8564-F93FFB17DD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309" y="3688744"/>
            <a:ext cx="1742872" cy="17428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2B56C3-00A0-47B1-A61A-B6FFA731262F}"/>
              </a:ext>
            </a:extLst>
          </p:cNvPr>
          <p:cNvSpPr/>
          <p:nvPr/>
        </p:nvSpPr>
        <p:spPr>
          <a:xfrm>
            <a:off x="784" y="447473"/>
            <a:ext cx="3150977" cy="6485684"/>
          </a:xfrm>
          <a:prstGeom prst="rect">
            <a:avLst/>
          </a:prstGeom>
          <a:solidFill>
            <a:srgbClr val="F1F1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4F04F4-B619-4730-9B11-A77017D4C6F9}"/>
              </a:ext>
            </a:extLst>
          </p:cNvPr>
          <p:cNvGrpSpPr/>
          <p:nvPr/>
        </p:nvGrpSpPr>
        <p:grpSpPr>
          <a:xfrm>
            <a:off x="42247" y="579620"/>
            <a:ext cx="2993100" cy="6278380"/>
            <a:chOff x="122788" y="651451"/>
            <a:chExt cx="2852872" cy="615626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A358797-BBAA-4C46-862B-346E7FD0D896}"/>
                </a:ext>
              </a:extLst>
            </p:cNvPr>
            <p:cNvSpPr/>
            <p:nvPr/>
          </p:nvSpPr>
          <p:spPr>
            <a:xfrm rot="16200000">
              <a:off x="-1528906" y="2303145"/>
              <a:ext cx="6156260" cy="2852872"/>
            </a:xfrm>
            <a:custGeom>
              <a:avLst/>
              <a:gdLst>
                <a:gd name="connsiteX0" fmla="*/ 6086474 w 6086474"/>
                <a:gd name="connsiteY0" fmla="*/ 773623 h 2934198"/>
                <a:gd name="connsiteX1" fmla="*/ 6086474 w 6086474"/>
                <a:gd name="connsiteY1" fmla="*/ 2934198 h 2934198"/>
                <a:gd name="connsiteX2" fmla="*/ 0 w 6086474"/>
                <a:gd name="connsiteY2" fmla="*/ 2934198 h 2934198"/>
                <a:gd name="connsiteX3" fmla="*/ 0 w 6086474"/>
                <a:gd name="connsiteY3" fmla="*/ 773623 h 2934198"/>
                <a:gd name="connsiteX4" fmla="*/ 2635694 w 6086474"/>
                <a:gd name="connsiteY4" fmla="*/ 773623 h 2934198"/>
                <a:gd name="connsiteX5" fmla="*/ 2635694 w 6086474"/>
                <a:gd name="connsiteY5" fmla="*/ 193319 h 2934198"/>
                <a:gd name="connsiteX6" fmla="*/ 2829013 w 6086474"/>
                <a:gd name="connsiteY6" fmla="*/ 0 h 2934198"/>
                <a:gd name="connsiteX7" fmla="*/ 3154416 w 6086474"/>
                <a:gd name="connsiteY7" fmla="*/ 0 h 2934198"/>
                <a:gd name="connsiteX8" fmla="*/ 3347735 w 6086474"/>
                <a:gd name="connsiteY8" fmla="*/ 193319 h 2934198"/>
                <a:gd name="connsiteX9" fmla="*/ 3347735 w 6086474"/>
                <a:gd name="connsiteY9" fmla="*/ 773623 h 29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34198">
                  <a:moveTo>
                    <a:pt x="6086474" y="773623"/>
                  </a:moveTo>
                  <a:lnTo>
                    <a:pt x="6086474" y="2934198"/>
                  </a:lnTo>
                  <a:lnTo>
                    <a:pt x="0" y="2934198"/>
                  </a:lnTo>
                  <a:lnTo>
                    <a:pt x="0" y="773623"/>
                  </a:lnTo>
                  <a:lnTo>
                    <a:pt x="2635694" y="773623"/>
                  </a:lnTo>
                  <a:lnTo>
                    <a:pt x="2635694" y="193319"/>
                  </a:lnTo>
                  <a:cubicBezTo>
                    <a:pt x="2635694" y="86552"/>
                    <a:pt x="2722246" y="0"/>
                    <a:pt x="2829013" y="0"/>
                  </a:cubicBezTo>
                  <a:lnTo>
                    <a:pt x="3154416" y="0"/>
                  </a:lnTo>
                  <a:cubicBezTo>
                    <a:pt x="3261183" y="0"/>
                    <a:pt x="3347735" y="86552"/>
                    <a:pt x="3347735" y="193319"/>
                  </a:cubicBezTo>
                  <a:lnTo>
                    <a:pt x="3347735" y="77362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559409-94B3-4D86-8654-43D3DC735967}"/>
                </a:ext>
              </a:extLst>
            </p:cNvPr>
            <p:cNvSpPr txBox="1"/>
            <p:nvPr/>
          </p:nvSpPr>
          <p:spPr>
            <a:xfrm>
              <a:off x="300330" y="3536454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4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BF5DABD-3C2B-4C6B-BA14-1AAC60505733}"/>
              </a:ext>
            </a:extLst>
          </p:cNvPr>
          <p:cNvSpPr txBox="1"/>
          <p:nvPr/>
        </p:nvSpPr>
        <p:spPr>
          <a:xfrm>
            <a:off x="883683" y="1598582"/>
            <a:ext cx="218280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YOUNG’S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MODULUS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6FC607-87DA-41AE-BF09-97F2D21026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27" y="4104417"/>
            <a:ext cx="2042571" cy="1531928"/>
          </a:xfrm>
          <a:prstGeom prst="rect">
            <a:avLst/>
          </a:prstGeom>
        </p:spPr>
      </p:pic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D7B49FF5-40C5-4B0A-8E3B-A5A5170699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769752"/>
              </p:ext>
            </p:extLst>
          </p:nvPr>
        </p:nvGraphicFramePr>
        <p:xfrm>
          <a:off x="3164351" y="987712"/>
          <a:ext cx="8748510" cy="542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87588BBA-5129-4AC7-9F6F-6402FBAAC2AA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>
                <a:solidFill>
                  <a:schemeClr val="tx1"/>
                </a:solidFill>
              </a:rPr>
              <a:t>176</a:t>
            </a:r>
          </a:p>
        </p:txBody>
      </p:sp>
    </p:spTree>
    <p:extLst>
      <p:ext uri="{BB962C8B-B14F-4D97-AF65-F5344CB8AC3E}">
        <p14:creationId xmlns:p14="http://schemas.microsoft.com/office/powerpoint/2010/main" val="3994483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5429-155C-4067-8198-B54D7414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2011" cy="572720"/>
          </a:xfrm>
        </p:spPr>
        <p:txBody>
          <a:bodyPr>
            <a:normAutofit fontScale="90000"/>
          </a:bodyPr>
          <a:lstStyle/>
          <a:p>
            <a:r>
              <a:rPr lang="en-US" dirty="0"/>
              <a:t>PANEL CHARACTERIZATION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E5FC8E-5D3D-45FB-9A01-D9953B5DAF0C}"/>
              </a:ext>
            </a:extLst>
          </p:cNvPr>
          <p:cNvGrpSpPr/>
          <p:nvPr/>
        </p:nvGrpSpPr>
        <p:grpSpPr>
          <a:xfrm>
            <a:off x="76767" y="704850"/>
            <a:ext cx="2981892" cy="6086474"/>
            <a:chOff x="0" y="704850"/>
            <a:chExt cx="2981892" cy="6086474"/>
          </a:xfrm>
          <a:solidFill>
            <a:srgbClr val="4C807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DB07AA-28B9-49AA-B6E6-E099285DBAD0}"/>
                </a:ext>
              </a:extLst>
            </p:cNvPr>
            <p:cNvGrpSpPr/>
            <p:nvPr/>
          </p:nvGrpSpPr>
          <p:grpSpPr>
            <a:xfrm>
              <a:off x="0" y="704850"/>
              <a:ext cx="2905125" cy="6086474"/>
              <a:chOff x="0" y="704850"/>
              <a:chExt cx="2686051" cy="6086474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F5DC84C-E558-4EB1-98BF-4E235D9856AC}"/>
                  </a:ext>
                </a:extLst>
              </p:cNvPr>
              <p:cNvSpPr/>
              <p:nvPr/>
            </p:nvSpPr>
            <p:spPr>
              <a:xfrm>
                <a:off x="0" y="704850"/>
                <a:ext cx="2686051" cy="6086474"/>
              </a:xfrm>
              <a:custGeom>
                <a:avLst/>
                <a:gdLst>
                  <a:gd name="connsiteX0" fmla="*/ 647701 w 2686051"/>
                  <a:gd name="connsiteY0" fmla="*/ 0 h 6276975"/>
                  <a:gd name="connsiteX1" fmla="*/ 2686051 w 2686051"/>
                  <a:gd name="connsiteY1" fmla="*/ 0 h 6276975"/>
                  <a:gd name="connsiteX2" fmla="*/ 2686051 w 2686051"/>
                  <a:gd name="connsiteY2" fmla="*/ 6276975 h 6276975"/>
                  <a:gd name="connsiteX3" fmla="*/ 647701 w 2686051"/>
                  <a:gd name="connsiteY3" fmla="*/ 6276975 h 6276975"/>
                  <a:gd name="connsiteX4" fmla="*/ 647701 w 2686051"/>
                  <a:gd name="connsiteY4" fmla="*/ 1038225 h 6276975"/>
                  <a:gd name="connsiteX5" fmla="*/ 221462 w 2686051"/>
                  <a:gd name="connsiteY5" fmla="*/ 1038225 h 6276975"/>
                  <a:gd name="connsiteX6" fmla="*/ 0 w 2686051"/>
                  <a:gd name="connsiteY6" fmla="*/ 816763 h 6276975"/>
                  <a:gd name="connsiteX7" fmla="*/ 0 w 2686051"/>
                  <a:gd name="connsiteY7" fmla="*/ 502450 h 6276975"/>
                  <a:gd name="connsiteX8" fmla="*/ 221462 w 2686051"/>
                  <a:gd name="connsiteY8" fmla="*/ 280988 h 6276975"/>
                  <a:gd name="connsiteX9" fmla="*/ 647701 w 2686051"/>
                  <a:gd name="connsiteY9" fmla="*/ 280988 h 627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051" h="6276975">
                    <a:moveTo>
                      <a:pt x="647701" y="0"/>
                    </a:moveTo>
                    <a:lnTo>
                      <a:pt x="2686051" y="0"/>
                    </a:lnTo>
                    <a:lnTo>
                      <a:pt x="2686051" y="6276975"/>
                    </a:lnTo>
                    <a:lnTo>
                      <a:pt x="647701" y="6276975"/>
                    </a:lnTo>
                    <a:lnTo>
                      <a:pt x="647701" y="1038225"/>
                    </a:lnTo>
                    <a:lnTo>
                      <a:pt x="221462" y="1038225"/>
                    </a:lnTo>
                    <a:cubicBezTo>
                      <a:pt x="99152" y="1038225"/>
                      <a:pt x="0" y="939073"/>
                      <a:pt x="0" y="816763"/>
                    </a:cubicBezTo>
                    <a:lnTo>
                      <a:pt x="0" y="502450"/>
                    </a:lnTo>
                    <a:cubicBezTo>
                      <a:pt x="0" y="380140"/>
                      <a:pt x="99152" y="280988"/>
                      <a:pt x="221462" y="280988"/>
                    </a:cubicBezTo>
                    <a:lnTo>
                      <a:pt x="647701" y="280988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A5F1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D42A77-DA93-4B1C-8916-542D9028CC5D}"/>
                  </a:ext>
                </a:extLst>
              </p:cNvPr>
              <p:cNvSpPr txBox="1"/>
              <p:nvPr/>
            </p:nvSpPr>
            <p:spPr>
              <a:xfrm>
                <a:off x="152400" y="1057275"/>
                <a:ext cx="33970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2E7CE9-0E99-4BC0-92E9-BC9AF2DF3E50}"/>
                </a:ext>
              </a:extLst>
            </p:cNvPr>
            <p:cNvSpPr txBox="1"/>
            <p:nvPr/>
          </p:nvSpPr>
          <p:spPr>
            <a:xfrm>
              <a:off x="609227" y="1711137"/>
              <a:ext cx="2372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i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i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DENSITY</a:t>
              </a:r>
              <a:endPara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7A63B14-75F1-4566-84F7-41159121F7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7475" y="3685213"/>
            <a:ext cx="2049701" cy="15372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DCA78D-4275-4F42-B5EB-E448A4D4C714}"/>
              </a:ext>
            </a:extLst>
          </p:cNvPr>
          <p:cNvGrpSpPr/>
          <p:nvPr/>
        </p:nvGrpSpPr>
        <p:grpSpPr>
          <a:xfrm>
            <a:off x="51714" y="579621"/>
            <a:ext cx="2951731" cy="6278379"/>
            <a:chOff x="76544" y="704850"/>
            <a:chExt cx="2905125" cy="608647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079134-A58C-4D3D-B49E-A45282F8C1DC}"/>
                </a:ext>
              </a:extLst>
            </p:cNvPr>
            <p:cNvSpPr/>
            <p:nvPr/>
          </p:nvSpPr>
          <p:spPr>
            <a:xfrm>
              <a:off x="76544" y="704850"/>
              <a:ext cx="2905125" cy="6086474"/>
            </a:xfrm>
            <a:custGeom>
              <a:avLst/>
              <a:gdLst>
                <a:gd name="connsiteX0" fmla="*/ 744326 w 2904901"/>
                <a:gd name="connsiteY0" fmla="*/ 0 h 6086474"/>
                <a:gd name="connsiteX1" fmla="*/ 2904901 w 2904901"/>
                <a:gd name="connsiteY1" fmla="*/ 0 h 6086474"/>
                <a:gd name="connsiteX2" fmla="*/ 2904901 w 2904901"/>
                <a:gd name="connsiteY2" fmla="*/ 6086474 h 6086474"/>
                <a:gd name="connsiteX3" fmla="*/ 744326 w 2904901"/>
                <a:gd name="connsiteY3" fmla="*/ 6086474 h 6086474"/>
                <a:gd name="connsiteX4" fmla="*/ 744326 w 2904901"/>
                <a:gd name="connsiteY4" fmla="*/ 1808584 h 6086474"/>
                <a:gd name="connsiteX5" fmla="*/ 193319 w 2904901"/>
                <a:gd name="connsiteY5" fmla="*/ 1808584 h 6086474"/>
                <a:gd name="connsiteX6" fmla="*/ 0 w 2904901"/>
                <a:gd name="connsiteY6" fmla="*/ 1615265 h 6086474"/>
                <a:gd name="connsiteX7" fmla="*/ 0 w 2904901"/>
                <a:gd name="connsiteY7" fmla="*/ 1289862 h 6086474"/>
                <a:gd name="connsiteX8" fmla="*/ 193319 w 2904901"/>
                <a:gd name="connsiteY8" fmla="*/ 1096543 h 6086474"/>
                <a:gd name="connsiteX9" fmla="*/ 744326 w 2904901"/>
                <a:gd name="connsiteY9" fmla="*/ 1096543 h 608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4901" h="6086474">
                  <a:moveTo>
                    <a:pt x="744326" y="0"/>
                  </a:moveTo>
                  <a:lnTo>
                    <a:pt x="2904901" y="0"/>
                  </a:lnTo>
                  <a:lnTo>
                    <a:pt x="2904901" y="6086474"/>
                  </a:lnTo>
                  <a:lnTo>
                    <a:pt x="744326" y="6086474"/>
                  </a:lnTo>
                  <a:lnTo>
                    <a:pt x="744326" y="1808584"/>
                  </a:lnTo>
                  <a:lnTo>
                    <a:pt x="193319" y="1808584"/>
                  </a:lnTo>
                  <a:cubicBezTo>
                    <a:pt x="86552" y="1808584"/>
                    <a:pt x="0" y="1722032"/>
                    <a:pt x="0" y="1615265"/>
                  </a:cubicBezTo>
                  <a:lnTo>
                    <a:pt x="0" y="1289862"/>
                  </a:lnTo>
                  <a:cubicBezTo>
                    <a:pt x="0" y="1183095"/>
                    <a:pt x="86552" y="1096543"/>
                    <a:pt x="193319" y="1096543"/>
                  </a:cubicBezTo>
                  <a:lnTo>
                    <a:pt x="744326" y="109654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51CA33-CD3C-457B-BA7D-B49A9A3CD625}"/>
                </a:ext>
              </a:extLst>
            </p:cNvPr>
            <p:cNvSpPr txBox="1"/>
            <p:nvPr/>
          </p:nvSpPr>
          <p:spPr>
            <a:xfrm>
              <a:off x="267156" y="1895803"/>
              <a:ext cx="367408" cy="5186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2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C5C4A3-3BFB-4637-A616-8F9D79724545}"/>
                </a:ext>
              </a:extLst>
            </p:cNvPr>
            <p:cNvSpPr txBox="1"/>
            <p:nvPr/>
          </p:nvSpPr>
          <p:spPr>
            <a:xfrm>
              <a:off x="842586" y="1533718"/>
              <a:ext cx="2139083" cy="924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REAL DENSITY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ABF40AA-05FC-4980-B830-F7ECF50627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168" y="3820379"/>
            <a:ext cx="2506187" cy="187964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0AC822-EFF0-48FA-A590-BC2569EDCC63}"/>
              </a:ext>
            </a:extLst>
          </p:cNvPr>
          <p:cNvGrpSpPr/>
          <p:nvPr/>
        </p:nvGrpSpPr>
        <p:grpSpPr>
          <a:xfrm>
            <a:off x="41986" y="550437"/>
            <a:ext cx="2973894" cy="6278379"/>
            <a:chOff x="69670" y="651450"/>
            <a:chExt cx="2936756" cy="615626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19B57F-C3B7-4703-A8BA-903FA04D9ECA}"/>
                </a:ext>
              </a:extLst>
            </p:cNvPr>
            <p:cNvSpPr/>
            <p:nvPr/>
          </p:nvSpPr>
          <p:spPr>
            <a:xfrm rot="16200000">
              <a:off x="-1556010" y="2277130"/>
              <a:ext cx="6156261" cy="2904901"/>
            </a:xfrm>
            <a:custGeom>
              <a:avLst/>
              <a:gdLst>
                <a:gd name="connsiteX0" fmla="*/ 6086474 w 6086474"/>
                <a:gd name="connsiteY0" fmla="*/ 744326 h 2904901"/>
                <a:gd name="connsiteX1" fmla="*/ 6086474 w 6086474"/>
                <a:gd name="connsiteY1" fmla="*/ 2904901 h 2904901"/>
                <a:gd name="connsiteX2" fmla="*/ 0 w 6086474"/>
                <a:gd name="connsiteY2" fmla="*/ 2904901 h 2904901"/>
                <a:gd name="connsiteX3" fmla="*/ 0 w 6086474"/>
                <a:gd name="connsiteY3" fmla="*/ 744326 h 2904901"/>
                <a:gd name="connsiteX4" fmla="*/ 3456794 w 6086474"/>
                <a:gd name="connsiteY4" fmla="*/ 744326 h 2904901"/>
                <a:gd name="connsiteX5" fmla="*/ 3456794 w 6086474"/>
                <a:gd name="connsiteY5" fmla="*/ 193319 h 2904901"/>
                <a:gd name="connsiteX6" fmla="*/ 3650113 w 6086474"/>
                <a:gd name="connsiteY6" fmla="*/ 0 h 2904901"/>
                <a:gd name="connsiteX7" fmla="*/ 3975516 w 6086474"/>
                <a:gd name="connsiteY7" fmla="*/ 0 h 2904901"/>
                <a:gd name="connsiteX8" fmla="*/ 4168835 w 6086474"/>
                <a:gd name="connsiteY8" fmla="*/ 193319 h 2904901"/>
                <a:gd name="connsiteX9" fmla="*/ 4168835 w 6086474"/>
                <a:gd name="connsiteY9" fmla="*/ 744326 h 29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04901">
                  <a:moveTo>
                    <a:pt x="6086474" y="744326"/>
                  </a:moveTo>
                  <a:lnTo>
                    <a:pt x="6086474" y="2904901"/>
                  </a:lnTo>
                  <a:lnTo>
                    <a:pt x="0" y="2904901"/>
                  </a:lnTo>
                  <a:lnTo>
                    <a:pt x="0" y="744326"/>
                  </a:lnTo>
                  <a:lnTo>
                    <a:pt x="3456794" y="744326"/>
                  </a:lnTo>
                  <a:lnTo>
                    <a:pt x="3456794" y="193319"/>
                  </a:lnTo>
                  <a:cubicBezTo>
                    <a:pt x="3456794" y="86552"/>
                    <a:pt x="3543346" y="0"/>
                    <a:pt x="3650113" y="0"/>
                  </a:cubicBezTo>
                  <a:lnTo>
                    <a:pt x="3975516" y="0"/>
                  </a:lnTo>
                  <a:cubicBezTo>
                    <a:pt x="4082283" y="0"/>
                    <a:pt x="4168835" y="86552"/>
                    <a:pt x="4168835" y="193319"/>
                  </a:cubicBezTo>
                  <a:lnTo>
                    <a:pt x="4168835" y="74432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014A3F-5D1F-4E33-95D7-89F9B58A6F53}"/>
                </a:ext>
              </a:extLst>
            </p:cNvPr>
            <p:cNvSpPr txBox="1"/>
            <p:nvPr/>
          </p:nvSpPr>
          <p:spPr>
            <a:xfrm>
              <a:off x="247860" y="2710134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BC9E84-4363-4507-887C-BF844CD90C59}"/>
                </a:ext>
              </a:extLst>
            </p:cNvPr>
            <p:cNvSpPr txBox="1"/>
            <p:nvPr/>
          </p:nvSpPr>
          <p:spPr>
            <a:xfrm>
              <a:off x="867343" y="1334515"/>
              <a:ext cx="2139083" cy="513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POROSITY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29F6D72-07E6-4ADD-8564-F93FFB17DD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309" y="3688744"/>
            <a:ext cx="1742872" cy="1742872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358797-BBAA-4C46-862B-346E7FD0D896}"/>
              </a:ext>
            </a:extLst>
          </p:cNvPr>
          <p:cNvSpPr/>
          <p:nvPr/>
        </p:nvSpPr>
        <p:spPr>
          <a:xfrm rot="16200000">
            <a:off x="-1600393" y="2222260"/>
            <a:ext cx="6278380" cy="2993100"/>
          </a:xfrm>
          <a:custGeom>
            <a:avLst/>
            <a:gdLst>
              <a:gd name="connsiteX0" fmla="*/ 6086474 w 6086474"/>
              <a:gd name="connsiteY0" fmla="*/ 773623 h 2934198"/>
              <a:gd name="connsiteX1" fmla="*/ 6086474 w 6086474"/>
              <a:gd name="connsiteY1" fmla="*/ 2934198 h 2934198"/>
              <a:gd name="connsiteX2" fmla="*/ 0 w 6086474"/>
              <a:gd name="connsiteY2" fmla="*/ 2934198 h 2934198"/>
              <a:gd name="connsiteX3" fmla="*/ 0 w 6086474"/>
              <a:gd name="connsiteY3" fmla="*/ 773623 h 2934198"/>
              <a:gd name="connsiteX4" fmla="*/ 2635694 w 6086474"/>
              <a:gd name="connsiteY4" fmla="*/ 773623 h 2934198"/>
              <a:gd name="connsiteX5" fmla="*/ 2635694 w 6086474"/>
              <a:gd name="connsiteY5" fmla="*/ 193319 h 2934198"/>
              <a:gd name="connsiteX6" fmla="*/ 2829013 w 6086474"/>
              <a:gd name="connsiteY6" fmla="*/ 0 h 2934198"/>
              <a:gd name="connsiteX7" fmla="*/ 3154416 w 6086474"/>
              <a:gd name="connsiteY7" fmla="*/ 0 h 2934198"/>
              <a:gd name="connsiteX8" fmla="*/ 3347735 w 6086474"/>
              <a:gd name="connsiteY8" fmla="*/ 193319 h 2934198"/>
              <a:gd name="connsiteX9" fmla="*/ 3347735 w 6086474"/>
              <a:gd name="connsiteY9" fmla="*/ 773623 h 29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86474" h="2934198">
                <a:moveTo>
                  <a:pt x="6086474" y="773623"/>
                </a:moveTo>
                <a:lnTo>
                  <a:pt x="6086474" y="2934198"/>
                </a:lnTo>
                <a:lnTo>
                  <a:pt x="0" y="2934198"/>
                </a:lnTo>
                <a:lnTo>
                  <a:pt x="0" y="773623"/>
                </a:lnTo>
                <a:lnTo>
                  <a:pt x="2635694" y="773623"/>
                </a:lnTo>
                <a:lnTo>
                  <a:pt x="2635694" y="193319"/>
                </a:lnTo>
                <a:cubicBezTo>
                  <a:pt x="2635694" y="86552"/>
                  <a:pt x="2722246" y="0"/>
                  <a:pt x="2829013" y="0"/>
                </a:cubicBezTo>
                <a:lnTo>
                  <a:pt x="3154416" y="0"/>
                </a:lnTo>
                <a:cubicBezTo>
                  <a:pt x="3261183" y="0"/>
                  <a:pt x="3347735" y="86552"/>
                  <a:pt x="3347735" y="193319"/>
                </a:cubicBezTo>
                <a:lnTo>
                  <a:pt x="3347735" y="77362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EA5F1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559409-94B3-4D86-8654-43D3DC735967}"/>
              </a:ext>
            </a:extLst>
          </p:cNvPr>
          <p:cNvSpPr txBox="1"/>
          <p:nvPr/>
        </p:nvSpPr>
        <p:spPr>
          <a:xfrm>
            <a:off x="228516" y="3521852"/>
            <a:ext cx="385467" cy="5335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cs typeface="Arial" panose="020B0604020202020204" pitchFamily="34" charset="0"/>
              </a:rPr>
              <a:t>4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2B56C3-00A0-47B1-A61A-B6FFA731262F}"/>
              </a:ext>
            </a:extLst>
          </p:cNvPr>
          <p:cNvSpPr/>
          <p:nvPr/>
        </p:nvSpPr>
        <p:spPr>
          <a:xfrm>
            <a:off x="13387" y="435165"/>
            <a:ext cx="3150977" cy="6485684"/>
          </a:xfrm>
          <a:prstGeom prst="rect">
            <a:avLst/>
          </a:prstGeom>
          <a:solidFill>
            <a:srgbClr val="F1F1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1" name="Graphique 1">
            <a:extLst>
              <a:ext uri="{FF2B5EF4-FFF2-40B4-BE49-F238E27FC236}">
                <a16:creationId xmlns:a16="http://schemas.microsoft.com/office/drawing/2014/main" id="{CCC013A3-A7B6-4E24-9FF8-868026B31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130954"/>
              </p:ext>
            </p:extLst>
          </p:nvPr>
        </p:nvGraphicFramePr>
        <p:xfrm>
          <a:off x="3106703" y="428322"/>
          <a:ext cx="6933684" cy="310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Graphique 4">
            <a:extLst>
              <a:ext uri="{FF2B5EF4-FFF2-40B4-BE49-F238E27FC236}">
                <a16:creationId xmlns:a16="http://schemas.microsoft.com/office/drawing/2014/main" id="{479D873C-C333-45D5-8E90-8DA23C4CDB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259818"/>
              </p:ext>
            </p:extLst>
          </p:nvPr>
        </p:nvGraphicFramePr>
        <p:xfrm>
          <a:off x="3041307" y="3484816"/>
          <a:ext cx="7107955" cy="330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A0841F58-BE23-41B9-B1A6-7833C9503F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5855" y="3544159"/>
            <a:ext cx="5981700" cy="219075"/>
          </a:xfrm>
          <a:prstGeom prst="rect">
            <a:avLst/>
          </a:prstGeom>
        </p:spPr>
      </p:pic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2797E9D5-1EF6-489E-810E-19FCA9F421E9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18</a:t>
            </a:fld>
            <a:endParaRPr lang="da-DK" b="1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8F10F1-FE2A-4B3C-99FA-2A26F9AABA5C}"/>
              </a:ext>
            </a:extLst>
          </p:cNvPr>
          <p:cNvGrpSpPr/>
          <p:nvPr/>
        </p:nvGrpSpPr>
        <p:grpSpPr>
          <a:xfrm>
            <a:off x="6922" y="526095"/>
            <a:ext cx="3044814" cy="6331905"/>
            <a:chOff x="-15602" y="618405"/>
            <a:chExt cx="2983830" cy="624700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D29BD71-3872-47FF-AA44-1F964493596E}"/>
                </a:ext>
              </a:extLst>
            </p:cNvPr>
            <p:cNvSpPr/>
            <p:nvPr/>
          </p:nvSpPr>
          <p:spPr>
            <a:xfrm rot="16200000">
              <a:off x="-1647188" y="2249991"/>
              <a:ext cx="6247002" cy="2983830"/>
            </a:xfrm>
            <a:custGeom>
              <a:avLst/>
              <a:gdLst>
                <a:gd name="connsiteX0" fmla="*/ 6086474 w 6086474"/>
                <a:gd name="connsiteY0" fmla="*/ 744326 h 2904901"/>
                <a:gd name="connsiteX1" fmla="*/ 6086474 w 6086474"/>
                <a:gd name="connsiteY1" fmla="*/ 2904901 h 2904901"/>
                <a:gd name="connsiteX2" fmla="*/ 0 w 6086474"/>
                <a:gd name="connsiteY2" fmla="*/ 2904901 h 2904901"/>
                <a:gd name="connsiteX3" fmla="*/ 0 w 6086474"/>
                <a:gd name="connsiteY3" fmla="*/ 744326 h 2904901"/>
                <a:gd name="connsiteX4" fmla="*/ 1795941 w 6086474"/>
                <a:gd name="connsiteY4" fmla="*/ 744326 h 2904901"/>
                <a:gd name="connsiteX5" fmla="*/ 1795941 w 6086474"/>
                <a:gd name="connsiteY5" fmla="*/ 193319 h 2904901"/>
                <a:gd name="connsiteX6" fmla="*/ 1989260 w 6086474"/>
                <a:gd name="connsiteY6" fmla="*/ 0 h 2904901"/>
                <a:gd name="connsiteX7" fmla="*/ 2314663 w 6086474"/>
                <a:gd name="connsiteY7" fmla="*/ 0 h 2904901"/>
                <a:gd name="connsiteX8" fmla="*/ 2507982 w 6086474"/>
                <a:gd name="connsiteY8" fmla="*/ 193319 h 2904901"/>
                <a:gd name="connsiteX9" fmla="*/ 2507982 w 6086474"/>
                <a:gd name="connsiteY9" fmla="*/ 744326 h 29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04901">
                  <a:moveTo>
                    <a:pt x="6086474" y="744326"/>
                  </a:moveTo>
                  <a:lnTo>
                    <a:pt x="6086474" y="2904901"/>
                  </a:lnTo>
                  <a:lnTo>
                    <a:pt x="0" y="2904901"/>
                  </a:lnTo>
                  <a:lnTo>
                    <a:pt x="0" y="744326"/>
                  </a:lnTo>
                  <a:lnTo>
                    <a:pt x="1795941" y="744326"/>
                  </a:lnTo>
                  <a:lnTo>
                    <a:pt x="1795941" y="193319"/>
                  </a:lnTo>
                  <a:cubicBezTo>
                    <a:pt x="1795941" y="86552"/>
                    <a:pt x="1882493" y="0"/>
                    <a:pt x="1989260" y="0"/>
                  </a:cubicBezTo>
                  <a:lnTo>
                    <a:pt x="2314663" y="0"/>
                  </a:lnTo>
                  <a:cubicBezTo>
                    <a:pt x="2421430" y="0"/>
                    <a:pt x="2507982" y="86552"/>
                    <a:pt x="2507982" y="193319"/>
                  </a:cubicBezTo>
                  <a:lnTo>
                    <a:pt x="2507982" y="74432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D51922-2F6A-4A35-9C15-9C11F942B9C0}"/>
                </a:ext>
              </a:extLst>
            </p:cNvPr>
            <p:cNvSpPr txBox="1"/>
            <p:nvPr/>
          </p:nvSpPr>
          <p:spPr>
            <a:xfrm>
              <a:off x="234706" y="4381498"/>
              <a:ext cx="360049" cy="51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04E56-D31E-48C9-BFFD-9A3EAC7FB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8" t="25697" r="3943" b="7461"/>
          <a:stretch/>
        </p:blipFill>
        <p:spPr>
          <a:xfrm>
            <a:off x="877007" y="4118773"/>
            <a:ext cx="2104885" cy="128569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4D2DDDF-790E-4F83-B76A-8E362C245D13}"/>
              </a:ext>
            </a:extLst>
          </p:cNvPr>
          <p:cNvSpPr txBox="1"/>
          <p:nvPr/>
        </p:nvSpPr>
        <p:spPr>
          <a:xfrm>
            <a:off x="778461" y="1867587"/>
            <a:ext cx="224422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ACOUSTIC </a:t>
            </a:r>
          </a:p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ISOLATION</a:t>
            </a:r>
          </a:p>
        </p:txBody>
      </p:sp>
    </p:spTree>
    <p:extLst>
      <p:ext uri="{BB962C8B-B14F-4D97-AF65-F5344CB8AC3E}">
        <p14:creationId xmlns:p14="http://schemas.microsoft.com/office/powerpoint/2010/main" val="105419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5429-155C-4067-8198-B54D7414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2011" cy="572720"/>
          </a:xfrm>
        </p:spPr>
        <p:txBody>
          <a:bodyPr>
            <a:normAutofit fontScale="90000"/>
          </a:bodyPr>
          <a:lstStyle/>
          <a:p>
            <a:r>
              <a:rPr lang="en-US" dirty="0"/>
              <a:t>PANEL CHARACTERIZATION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E5FC8E-5D3D-45FB-9A01-D9953B5DAF0C}"/>
              </a:ext>
            </a:extLst>
          </p:cNvPr>
          <p:cNvGrpSpPr/>
          <p:nvPr/>
        </p:nvGrpSpPr>
        <p:grpSpPr>
          <a:xfrm>
            <a:off x="76767" y="704850"/>
            <a:ext cx="2981892" cy="6086474"/>
            <a:chOff x="0" y="704850"/>
            <a:chExt cx="2981892" cy="6086474"/>
          </a:xfrm>
          <a:solidFill>
            <a:srgbClr val="4C807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DB07AA-28B9-49AA-B6E6-E099285DBAD0}"/>
                </a:ext>
              </a:extLst>
            </p:cNvPr>
            <p:cNvGrpSpPr/>
            <p:nvPr/>
          </p:nvGrpSpPr>
          <p:grpSpPr>
            <a:xfrm>
              <a:off x="0" y="704850"/>
              <a:ext cx="2905125" cy="6086474"/>
              <a:chOff x="0" y="704850"/>
              <a:chExt cx="2686051" cy="6086474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F5DC84C-E558-4EB1-98BF-4E235D9856AC}"/>
                  </a:ext>
                </a:extLst>
              </p:cNvPr>
              <p:cNvSpPr/>
              <p:nvPr/>
            </p:nvSpPr>
            <p:spPr>
              <a:xfrm>
                <a:off x="0" y="704850"/>
                <a:ext cx="2686051" cy="6086474"/>
              </a:xfrm>
              <a:custGeom>
                <a:avLst/>
                <a:gdLst>
                  <a:gd name="connsiteX0" fmla="*/ 647701 w 2686051"/>
                  <a:gd name="connsiteY0" fmla="*/ 0 h 6276975"/>
                  <a:gd name="connsiteX1" fmla="*/ 2686051 w 2686051"/>
                  <a:gd name="connsiteY1" fmla="*/ 0 h 6276975"/>
                  <a:gd name="connsiteX2" fmla="*/ 2686051 w 2686051"/>
                  <a:gd name="connsiteY2" fmla="*/ 6276975 h 6276975"/>
                  <a:gd name="connsiteX3" fmla="*/ 647701 w 2686051"/>
                  <a:gd name="connsiteY3" fmla="*/ 6276975 h 6276975"/>
                  <a:gd name="connsiteX4" fmla="*/ 647701 w 2686051"/>
                  <a:gd name="connsiteY4" fmla="*/ 1038225 h 6276975"/>
                  <a:gd name="connsiteX5" fmla="*/ 221462 w 2686051"/>
                  <a:gd name="connsiteY5" fmla="*/ 1038225 h 6276975"/>
                  <a:gd name="connsiteX6" fmla="*/ 0 w 2686051"/>
                  <a:gd name="connsiteY6" fmla="*/ 816763 h 6276975"/>
                  <a:gd name="connsiteX7" fmla="*/ 0 w 2686051"/>
                  <a:gd name="connsiteY7" fmla="*/ 502450 h 6276975"/>
                  <a:gd name="connsiteX8" fmla="*/ 221462 w 2686051"/>
                  <a:gd name="connsiteY8" fmla="*/ 280988 h 6276975"/>
                  <a:gd name="connsiteX9" fmla="*/ 647701 w 2686051"/>
                  <a:gd name="connsiteY9" fmla="*/ 280988 h 627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051" h="6276975">
                    <a:moveTo>
                      <a:pt x="647701" y="0"/>
                    </a:moveTo>
                    <a:lnTo>
                      <a:pt x="2686051" y="0"/>
                    </a:lnTo>
                    <a:lnTo>
                      <a:pt x="2686051" y="6276975"/>
                    </a:lnTo>
                    <a:lnTo>
                      <a:pt x="647701" y="6276975"/>
                    </a:lnTo>
                    <a:lnTo>
                      <a:pt x="647701" y="1038225"/>
                    </a:lnTo>
                    <a:lnTo>
                      <a:pt x="221462" y="1038225"/>
                    </a:lnTo>
                    <a:cubicBezTo>
                      <a:pt x="99152" y="1038225"/>
                      <a:pt x="0" y="939073"/>
                      <a:pt x="0" y="816763"/>
                    </a:cubicBezTo>
                    <a:lnTo>
                      <a:pt x="0" y="502450"/>
                    </a:lnTo>
                    <a:cubicBezTo>
                      <a:pt x="0" y="380140"/>
                      <a:pt x="99152" y="280988"/>
                      <a:pt x="221462" y="280988"/>
                    </a:cubicBezTo>
                    <a:lnTo>
                      <a:pt x="647701" y="280988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A5F1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D42A77-DA93-4B1C-8916-542D9028CC5D}"/>
                  </a:ext>
                </a:extLst>
              </p:cNvPr>
              <p:cNvSpPr txBox="1"/>
              <p:nvPr/>
            </p:nvSpPr>
            <p:spPr>
              <a:xfrm>
                <a:off x="152400" y="1057275"/>
                <a:ext cx="33970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2E7CE9-0E99-4BC0-92E9-BC9AF2DF3E50}"/>
                </a:ext>
              </a:extLst>
            </p:cNvPr>
            <p:cNvSpPr txBox="1"/>
            <p:nvPr/>
          </p:nvSpPr>
          <p:spPr>
            <a:xfrm>
              <a:off x="609227" y="1711137"/>
              <a:ext cx="2372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i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i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DENSITY</a:t>
              </a:r>
              <a:endPara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7A63B14-75F1-4566-84F7-41159121F7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7475" y="3685213"/>
            <a:ext cx="2049701" cy="15372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DCA78D-4275-4F42-B5EB-E448A4D4C714}"/>
              </a:ext>
            </a:extLst>
          </p:cNvPr>
          <p:cNvGrpSpPr/>
          <p:nvPr/>
        </p:nvGrpSpPr>
        <p:grpSpPr>
          <a:xfrm>
            <a:off x="51714" y="579621"/>
            <a:ext cx="2951731" cy="6278379"/>
            <a:chOff x="76544" y="704850"/>
            <a:chExt cx="2905125" cy="608647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079134-A58C-4D3D-B49E-A45282F8C1DC}"/>
                </a:ext>
              </a:extLst>
            </p:cNvPr>
            <p:cNvSpPr/>
            <p:nvPr/>
          </p:nvSpPr>
          <p:spPr>
            <a:xfrm>
              <a:off x="76544" y="704850"/>
              <a:ext cx="2905125" cy="6086474"/>
            </a:xfrm>
            <a:custGeom>
              <a:avLst/>
              <a:gdLst>
                <a:gd name="connsiteX0" fmla="*/ 744326 w 2904901"/>
                <a:gd name="connsiteY0" fmla="*/ 0 h 6086474"/>
                <a:gd name="connsiteX1" fmla="*/ 2904901 w 2904901"/>
                <a:gd name="connsiteY1" fmla="*/ 0 h 6086474"/>
                <a:gd name="connsiteX2" fmla="*/ 2904901 w 2904901"/>
                <a:gd name="connsiteY2" fmla="*/ 6086474 h 6086474"/>
                <a:gd name="connsiteX3" fmla="*/ 744326 w 2904901"/>
                <a:gd name="connsiteY3" fmla="*/ 6086474 h 6086474"/>
                <a:gd name="connsiteX4" fmla="*/ 744326 w 2904901"/>
                <a:gd name="connsiteY4" fmla="*/ 1808584 h 6086474"/>
                <a:gd name="connsiteX5" fmla="*/ 193319 w 2904901"/>
                <a:gd name="connsiteY5" fmla="*/ 1808584 h 6086474"/>
                <a:gd name="connsiteX6" fmla="*/ 0 w 2904901"/>
                <a:gd name="connsiteY6" fmla="*/ 1615265 h 6086474"/>
                <a:gd name="connsiteX7" fmla="*/ 0 w 2904901"/>
                <a:gd name="connsiteY7" fmla="*/ 1289862 h 6086474"/>
                <a:gd name="connsiteX8" fmla="*/ 193319 w 2904901"/>
                <a:gd name="connsiteY8" fmla="*/ 1096543 h 6086474"/>
                <a:gd name="connsiteX9" fmla="*/ 744326 w 2904901"/>
                <a:gd name="connsiteY9" fmla="*/ 1096543 h 608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4901" h="6086474">
                  <a:moveTo>
                    <a:pt x="744326" y="0"/>
                  </a:moveTo>
                  <a:lnTo>
                    <a:pt x="2904901" y="0"/>
                  </a:lnTo>
                  <a:lnTo>
                    <a:pt x="2904901" y="6086474"/>
                  </a:lnTo>
                  <a:lnTo>
                    <a:pt x="744326" y="6086474"/>
                  </a:lnTo>
                  <a:lnTo>
                    <a:pt x="744326" y="1808584"/>
                  </a:lnTo>
                  <a:lnTo>
                    <a:pt x="193319" y="1808584"/>
                  </a:lnTo>
                  <a:cubicBezTo>
                    <a:pt x="86552" y="1808584"/>
                    <a:pt x="0" y="1722032"/>
                    <a:pt x="0" y="1615265"/>
                  </a:cubicBezTo>
                  <a:lnTo>
                    <a:pt x="0" y="1289862"/>
                  </a:lnTo>
                  <a:cubicBezTo>
                    <a:pt x="0" y="1183095"/>
                    <a:pt x="86552" y="1096543"/>
                    <a:pt x="193319" y="1096543"/>
                  </a:cubicBezTo>
                  <a:lnTo>
                    <a:pt x="744326" y="109654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51CA33-CD3C-457B-BA7D-B49A9A3CD625}"/>
                </a:ext>
              </a:extLst>
            </p:cNvPr>
            <p:cNvSpPr txBox="1"/>
            <p:nvPr/>
          </p:nvSpPr>
          <p:spPr>
            <a:xfrm>
              <a:off x="267156" y="1895803"/>
              <a:ext cx="367408" cy="5186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2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C5C4A3-3BFB-4637-A616-8F9D79724545}"/>
                </a:ext>
              </a:extLst>
            </p:cNvPr>
            <p:cNvSpPr txBox="1"/>
            <p:nvPr/>
          </p:nvSpPr>
          <p:spPr>
            <a:xfrm>
              <a:off x="842586" y="1533718"/>
              <a:ext cx="2139083" cy="924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REAL DENSITY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ABF40AA-05FC-4980-B830-F7ECF50627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168" y="3820379"/>
            <a:ext cx="2506187" cy="187964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0AC822-EFF0-48FA-A590-BC2569EDCC63}"/>
              </a:ext>
            </a:extLst>
          </p:cNvPr>
          <p:cNvGrpSpPr/>
          <p:nvPr/>
        </p:nvGrpSpPr>
        <p:grpSpPr>
          <a:xfrm>
            <a:off x="41986" y="550437"/>
            <a:ext cx="2973894" cy="6278379"/>
            <a:chOff x="69670" y="651450"/>
            <a:chExt cx="2936756" cy="615626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19B57F-C3B7-4703-A8BA-903FA04D9ECA}"/>
                </a:ext>
              </a:extLst>
            </p:cNvPr>
            <p:cNvSpPr/>
            <p:nvPr/>
          </p:nvSpPr>
          <p:spPr>
            <a:xfrm rot="16200000">
              <a:off x="-1556010" y="2277130"/>
              <a:ext cx="6156261" cy="2904901"/>
            </a:xfrm>
            <a:custGeom>
              <a:avLst/>
              <a:gdLst>
                <a:gd name="connsiteX0" fmla="*/ 6086474 w 6086474"/>
                <a:gd name="connsiteY0" fmla="*/ 744326 h 2904901"/>
                <a:gd name="connsiteX1" fmla="*/ 6086474 w 6086474"/>
                <a:gd name="connsiteY1" fmla="*/ 2904901 h 2904901"/>
                <a:gd name="connsiteX2" fmla="*/ 0 w 6086474"/>
                <a:gd name="connsiteY2" fmla="*/ 2904901 h 2904901"/>
                <a:gd name="connsiteX3" fmla="*/ 0 w 6086474"/>
                <a:gd name="connsiteY3" fmla="*/ 744326 h 2904901"/>
                <a:gd name="connsiteX4" fmla="*/ 3456794 w 6086474"/>
                <a:gd name="connsiteY4" fmla="*/ 744326 h 2904901"/>
                <a:gd name="connsiteX5" fmla="*/ 3456794 w 6086474"/>
                <a:gd name="connsiteY5" fmla="*/ 193319 h 2904901"/>
                <a:gd name="connsiteX6" fmla="*/ 3650113 w 6086474"/>
                <a:gd name="connsiteY6" fmla="*/ 0 h 2904901"/>
                <a:gd name="connsiteX7" fmla="*/ 3975516 w 6086474"/>
                <a:gd name="connsiteY7" fmla="*/ 0 h 2904901"/>
                <a:gd name="connsiteX8" fmla="*/ 4168835 w 6086474"/>
                <a:gd name="connsiteY8" fmla="*/ 193319 h 2904901"/>
                <a:gd name="connsiteX9" fmla="*/ 4168835 w 6086474"/>
                <a:gd name="connsiteY9" fmla="*/ 744326 h 29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04901">
                  <a:moveTo>
                    <a:pt x="6086474" y="744326"/>
                  </a:moveTo>
                  <a:lnTo>
                    <a:pt x="6086474" y="2904901"/>
                  </a:lnTo>
                  <a:lnTo>
                    <a:pt x="0" y="2904901"/>
                  </a:lnTo>
                  <a:lnTo>
                    <a:pt x="0" y="744326"/>
                  </a:lnTo>
                  <a:lnTo>
                    <a:pt x="3456794" y="744326"/>
                  </a:lnTo>
                  <a:lnTo>
                    <a:pt x="3456794" y="193319"/>
                  </a:lnTo>
                  <a:cubicBezTo>
                    <a:pt x="3456794" y="86552"/>
                    <a:pt x="3543346" y="0"/>
                    <a:pt x="3650113" y="0"/>
                  </a:cubicBezTo>
                  <a:lnTo>
                    <a:pt x="3975516" y="0"/>
                  </a:lnTo>
                  <a:cubicBezTo>
                    <a:pt x="4082283" y="0"/>
                    <a:pt x="4168835" y="86552"/>
                    <a:pt x="4168835" y="193319"/>
                  </a:cubicBezTo>
                  <a:lnTo>
                    <a:pt x="4168835" y="74432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014A3F-5D1F-4E33-95D7-89F9B58A6F53}"/>
                </a:ext>
              </a:extLst>
            </p:cNvPr>
            <p:cNvSpPr txBox="1"/>
            <p:nvPr/>
          </p:nvSpPr>
          <p:spPr>
            <a:xfrm>
              <a:off x="247860" y="2710134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BC9E84-4363-4507-887C-BF844CD90C59}"/>
                </a:ext>
              </a:extLst>
            </p:cNvPr>
            <p:cNvSpPr txBox="1"/>
            <p:nvPr/>
          </p:nvSpPr>
          <p:spPr>
            <a:xfrm>
              <a:off x="867343" y="1334515"/>
              <a:ext cx="2139083" cy="513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POROSITY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29F6D72-07E6-4ADD-8564-F93FFB17DD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309" y="3688744"/>
            <a:ext cx="1742872" cy="174287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C4F04F4-B619-4730-9B11-A77017D4C6F9}"/>
              </a:ext>
            </a:extLst>
          </p:cNvPr>
          <p:cNvGrpSpPr/>
          <p:nvPr/>
        </p:nvGrpSpPr>
        <p:grpSpPr>
          <a:xfrm>
            <a:off x="42247" y="579620"/>
            <a:ext cx="3010328" cy="6278380"/>
            <a:chOff x="122788" y="651451"/>
            <a:chExt cx="2869293" cy="615626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A358797-BBAA-4C46-862B-346E7FD0D896}"/>
                </a:ext>
              </a:extLst>
            </p:cNvPr>
            <p:cNvSpPr/>
            <p:nvPr/>
          </p:nvSpPr>
          <p:spPr>
            <a:xfrm rot="16200000">
              <a:off x="-1528906" y="2303145"/>
              <a:ext cx="6156260" cy="2852872"/>
            </a:xfrm>
            <a:custGeom>
              <a:avLst/>
              <a:gdLst>
                <a:gd name="connsiteX0" fmla="*/ 6086474 w 6086474"/>
                <a:gd name="connsiteY0" fmla="*/ 773623 h 2934198"/>
                <a:gd name="connsiteX1" fmla="*/ 6086474 w 6086474"/>
                <a:gd name="connsiteY1" fmla="*/ 2934198 h 2934198"/>
                <a:gd name="connsiteX2" fmla="*/ 0 w 6086474"/>
                <a:gd name="connsiteY2" fmla="*/ 2934198 h 2934198"/>
                <a:gd name="connsiteX3" fmla="*/ 0 w 6086474"/>
                <a:gd name="connsiteY3" fmla="*/ 773623 h 2934198"/>
                <a:gd name="connsiteX4" fmla="*/ 2635694 w 6086474"/>
                <a:gd name="connsiteY4" fmla="*/ 773623 h 2934198"/>
                <a:gd name="connsiteX5" fmla="*/ 2635694 w 6086474"/>
                <a:gd name="connsiteY5" fmla="*/ 193319 h 2934198"/>
                <a:gd name="connsiteX6" fmla="*/ 2829013 w 6086474"/>
                <a:gd name="connsiteY6" fmla="*/ 0 h 2934198"/>
                <a:gd name="connsiteX7" fmla="*/ 3154416 w 6086474"/>
                <a:gd name="connsiteY7" fmla="*/ 0 h 2934198"/>
                <a:gd name="connsiteX8" fmla="*/ 3347735 w 6086474"/>
                <a:gd name="connsiteY8" fmla="*/ 193319 h 2934198"/>
                <a:gd name="connsiteX9" fmla="*/ 3347735 w 6086474"/>
                <a:gd name="connsiteY9" fmla="*/ 773623 h 29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34198">
                  <a:moveTo>
                    <a:pt x="6086474" y="773623"/>
                  </a:moveTo>
                  <a:lnTo>
                    <a:pt x="6086474" y="2934198"/>
                  </a:lnTo>
                  <a:lnTo>
                    <a:pt x="0" y="2934198"/>
                  </a:lnTo>
                  <a:lnTo>
                    <a:pt x="0" y="773623"/>
                  </a:lnTo>
                  <a:lnTo>
                    <a:pt x="2635694" y="773623"/>
                  </a:lnTo>
                  <a:lnTo>
                    <a:pt x="2635694" y="193319"/>
                  </a:lnTo>
                  <a:cubicBezTo>
                    <a:pt x="2635694" y="86552"/>
                    <a:pt x="2722246" y="0"/>
                    <a:pt x="2829013" y="0"/>
                  </a:cubicBezTo>
                  <a:lnTo>
                    <a:pt x="3154416" y="0"/>
                  </a:lnTo>
                  <a:cubicBezTo>
                    <a:pt x="3261183" y="0"/>
                    <a:pt x="3347735" y="86552"/>
                    <a:pt x="3347735" y="193319"/>
                  </a:cubicBezTo>
                  <a:lnTo>
                    <a:pt x="3347735" y="77362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559409-94B3-4D86-8654-43D3DC735967}"/>
                </a:ext>
              </a:extLst>
            </p:cNvPr>
            <p:cNvSpPr txBox="1"/>
            <p:nvPr/>
          </p:nvSpPr>
          <p:spPr>
            <a:xfrm>
              <a:off x="300330" y="3536454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4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D2DDDF-790E-4F83-B76A-8E362C245D13}"/>
                </a:ext>
              </a:extLst>
            </p:cNvPr>
            <p:cNvSpPr txBox="1"/>
            <p:nvPr/>
          </p:nvSpPr>
          <p:spPr>
            <a:xfrm>
              <a:off x="852998" y="1486089"/>
              <a:ext cx="2139083" cy="9355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ACOUSTIC </a:t>
              </a:r>
            </a:p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ISOLATION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04E56-D31E-48C9-BFFD-9A3EAC7FBE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8" t="25697" r="3943" b="7461"/>
          <a:stretch/>
        </p:blipFill>
        <p:spPr>
          <a:xfrm>
            <a:off x="888379" y="3939171"/>
            <a:ext cx="2104885" cy="128569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A8FC3-17C4-4807-B724-365C23292F3E}"/>
              </a:ext>
            </a:extLst>
          </p:cNvPr>
          <p:cNvGrpSpPr/>
          <p:nvPr/>
        </p:nvGrpSpPr>
        <p:grpSpPr>
          <a:xfrm>
            <a:off x="42248" y="526093"/>
            <a:ext cx="3102075" cy="6331905"/>
            <a:chOff x="-15602" y="618405"/>
            <a:chExt cx="3039944" cy="624700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C8D94A-C063-4B6B-87E0-9D2BBB5C8A05}"/>
                </a:ext>
              </a:extLst>
            </p:cNvPr>
            <p:cNvSpPr/>
            <p:nvPr/>
          </p:nvSpPr>
          <p:spPr>
            <a:xfrm rot="16200000">
              <a:off x="-1647188" y="2249991"/>
              <a:ext cx="6247002" cy="2983830"/>
            </a:xfrm>
            <a:custGeom>
              <a:avLst/>
              <a:gdLst>
                <a:gd name="connsiteX0" fmla="*/ 6086474 w 6086474"/>
                <a:gd name="connsiteY0" fmla="*/ 744326 h 2904901"/>
                <a:gd name="connsiteX1" fmla="*/ 6086474 w 6086474"/>
                <a:gd name="connsiteY1" fmla="*/ 2904901 h 2904901"/>
                <a:gd name="connsiteX2" fmla="*/ 0 w 6086474"/>
                <a:gd name="connsiteY2" fmla="*/ 2904901 h 2904901"/>
                <a:gd name="connsiteX3" fmla="*/ 0 w 6086474"/>
                <a:gd name="connsiteY3" fmla="*/ 744326 h 2904901"/>
                <a:gd name="connsiteX4" fmla="*/ 1795941 w 6086474"/>
                <a:gd name="connsiteY4" fmla="*/ 744326 h 2904901"/>
                <a:gd name="connsiteX5" fmla="*/ 1795941 w 6086474"/>
                <a:gd name="connsiteY5" fmla="*/ 193319 h 2904901"/>
                <a:gd name="connsiteX6" fmla="*/ 1989260 w 6086474"/>
                <a:gd name="connsiteY6" fmla="*/ 0 h 2904901"/>
                <a:gd name="connsiteX7" fmla="*/ 2314663 w 6086474"/>
                <a:gd name="connsiteY7" fmla="*/ 0 h 2904901"/>
                <a:gd name="connsiteX8" fmla="*/ 2507982 w 6086474"/>
                <a:gd name="connsiteY8" fmla="*/ 193319 h 2904901"/>
                <a:gd name="connsiteX9" fmla="*/ 2507982 w 6086474"/>
                <a:gd name="connsiteY9" fmla="*/ 744326 h 29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04901">
                  <a:moveTo>
                    <a:pt x="6086474" y="744326"/>
                  </a:moveTo>
                  <a:lnTo>
                    <a:pt x="6086474" y="2904901"/>
                  </a:lnTo>
                  <a:lnTo>
                    <a:pt x="0" y="2904901"/>
                  </a:lnTo>
                  <a:lnTo>
                    <a:pt x="0" y="744326"/>
                  </a:lnTo>
                  <a:lnTo>
                    <a:pt x="1795941" y="744326"/>
                  </a:lnTo>
                  <a:lnTo>
                    <a:pt x="1795941" y="193319"/>
                  </a:lnTo>
                  <a:cubicBezTo>
                    <a:pt x="1795941" y="86552"/>
                    <a:pt x="1882493" y="0"/>
                    <a:pt x="1989260" y="0"/>
                  </a:cubicBezTo>
                  <a:lnTo>
                    <a:pt x="2314663" y="0"/>
                  </a:lnTo>
                  <a:cubicBezTo>
                    <a:pt x="2421430" y="0"/>
                    <a:pt x="2507982" y="86552"/>
                    <a:pt x="2507982" y="193319"/>
                  </a:cubicBezTo>
                  <a:lnTo>
                    <a:pt x="2507982" y="74432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D0A8AF-8A71-4FB7-94D0-4D6FB0C07B82}"/>
                </a:ext>
              </a:extLst>
            </p:cNvPr>
            <p:cNvSpPr txBox="1"/>
            <p:nvPr/>
          </p:nvSpPr>
          <p:spPr>
            <a:xfrm>
              <a:off x="234706" y="4381498"/>
              <a:ext cx="360049" cy="516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F5DABD-3C2B-4C6B-BA14-1AAC60505733}"/>
                </a:ext>
              </a:extLst>
            </p:cNvPr>
            <p:cNvSpPr txBox="1"/>
            <p:nvPr/>
          </p:nvSpPr>
          <p:spPr>
            <a:xfrm>
              <a:off x="885259" y="1549474"/>
              <a:ext cx="2139083" cy="9413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rPr>
                <a:t>YOUNG’S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MODULUS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F6FC607-87DA-41AE-BF09-97F2D21026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76" y="3900696"/>
            <a:ext cx="2042571" cy="15319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E2BC3C-4B89-4A74-B911-CD0D9C7D87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6036" y="3837805"/>
            <a:ext cx="2635098" cy="19763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2B56C3-00A0-47B1-A61A-B6FFA731262F}"/>
              </a:ext>
            </a:extLst>
          </p:cNvPr>
          <p:cNvSpPr/>
          <p:nvPr/>
        </p:nvSpPr>
        <p:spPr>
          <a:xfrm>
            <a:off x="6869" y="400595"/>
            <a:ext cx="3150977" cy="6485684"/>
          </a:xfrm>
          <a:prstGeom prst="rect">
            <a:avLst/>
          </a:prstGeom>
          <a:solidFill>
            <a:srgbClr val="F1F1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884BDDDB-7CBE-4920-8899-618218D8F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441633"/>
              </p:ext>
            </p:extLst>
          </p:nvPr>
        </p:nvGraphicFramePr>
        <p:xfrm>
          <a:off x="3157097" y="506463"/>
          <a:ext cx="8958136" cy="559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7593A477-7E19-4640-8A04-49C868039877}"/>
              </a:ext>
            </a:extLst>
          </p:cNvPr>
          <p:cNvGrpSpPr/>
          <p:nvPr/>
        </p:nvGrpSpPr>
        <p:grpSpPr>
          <a:xfrm>
            <a:off x="39518" y="566081"/>
            <a:ext cx="3091867" cy="6305457"/>
            <a:chOff x="6952" y="672186"/>
            <a:chExt cx="2958370" cy="617253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0DE3191-DAAE-4794-8DE1-3D1F7E4B54E4}"/>
                </a:ext>
              </a:extLst>
            </p:cNvPr>
            <p:cNvSpPr/>
            <p:nvPr/>
          </p:nvSpPr>
          <p:spPr>
            <a:xfrm>
              <a:off x="6952" y="672186"/>
              <a:ext cx="2952451" cy="6172537"/>
            </a:xfrm>
            <a:custGeom>
              <a:avLst/>
              <a:gdLst>
                <a:gd name="connsiteX0" fmla="*/ 744326 w 2904901"/>
                <a:gd name="connsiteY0" fmla="*/ 0 h 6086474"/>
                <a:gd name="connsiteX1" fmla="*/ 2904901 w 2904901"/>
                <a:gd name="connsiteY1" fmla="*/ 0 h 6086474"/>
                <a:gd name="connsiteX2" fmla="*/ 2904901 w 2904901"/>
                <a:gd name="connsiteY2" fmla="*/ 6086474 h 6086474"/>
                <a:gd name="connsiteX3" fmla="*/ 744326 w 2904901"/>
                <a:gd name="connsiteY3" fmla="*/ 6086474 h 6086474"/>
                <a:gd name="connsiteX4" fmla="*/ 744326 w 2904901"/>
                <a:gd name="connsiteY4" fmla="*/ 5102288 h 6086474"/>
                <a:gd name="connsiteX5" fmla="*/ 193319 w 2904901"/>
                <a:gd name="connsiteY5" fmla="*/ 5102288 h 6086474"/>
                <a:gd name="connsiteX6" fmla="*/ 0 w 2904901"/>
                <a:gd name="connsiteY6" fmla="*/ 4908969 h 6086474"/>
                <a:gd name="connsiteX7" fmla="*/ 0 w 2904901"/>
                <a:gd name="connsiteY7" fmla="*/ 4583566 h 6086474"/>
                <a:gd name="connsiteX8" fmla="*/ 193319 w 2904901"/>
                <a:gd name="connsiteY8" fmla="*/ 4390247 h 6086474"/>
                <a:gd name="connsiteX9" fmla="*/ 744326 w 2904901"/>
                <a:gd name="connsiteY9" fmla="*/ 4390247 h 608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4901" h="6086474">
                  <a:moveTo>
                    <a:pt x="744326" y="0"/>
                  </a:moveTo>
                  <a:lnTo>
                    <a:pt x="2904901" y="0"/>
                  </a:lnTo>
                  <a:lnTo>
                    <a:pt x="2904901" y="6086474"/>
                  </a:lnTo>
                  <a:lnTo>
                    <a:pt x="744326" y="6086474"/>
                  </a:lnTo>
                  <a:lnTo>
                    <a:pt x="744326" y="5102288"/>
                  </a:lnTo>
                  <a:lnTo>
                    <a:pt x="193319" y="5102288"/>
                  </a:lnTo>
                  <a:cubicBezTo>
                    <a:pt x="86552" y="5102288"/>
                    <a:pt x="0" y="5015736"/>
                    <a:pt x="0" y="4908969"/>
                  </a:cubicBezTo>
                  <a:lnTo>
                    <a:pt x="0" y="4583566"/>
                  </a:lnTo>
                  <a:cubicBezTo>
                    <a:pt x="0" y="4476799"/>
                    <a:pt x="86552" y="4390247"/>
                    <a:pt x="193319" y="4390247"/>
                  </a:cubicBezTo>
                  <a:lnTo>
                    <a:pt x="744326" y="4390247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882F8F-F522-469F-B335-B1EE656810DF}"/>
                </a:ext>
              </a:extLst>
            </p:cNvPr>
            <p:cNvSpPr txBox="1"/>
            <p:nvPr/>
          </p:nvSpPr>
          <p:spPr>
            <a:xfrm>
              <a:off x="236471" y="5243166"/>
              <a:ext cx="3850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6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E7E5C6-E40F-4DA6-9D9E-1AB5463F2A26}"/>
                </a:ext>
              </a:extLst>
            </p:cNvPr>
            <p:cNvSpPr txBox="1"/>
            <p:nvPr/>
          </p:nvSpPr>
          <p:spPr>
            <a:xfrm>
              <a:off x="826239" y="1996345"/>
              <a:ext cx="2139083" cy="8134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THERMAL</a:t>
              </a:r>
            </a:p>
            <a:p>
              <a:pPr algn="ctr"/>
              <a:r>
                <a:rPr lang="en-US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CONDUCTIVITY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504208F-BB07-4010-B6B4-C405A2EE1A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4665" y="4066473"/>
            <a:ext cx="2707677" cy="2030758"/>
          </a:xfrm>
          <a:prstGeom prst="rect">
            <a:avLst/>
          </a:prstGeom>
        </p:spPr>
      </p:pic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id="{E5799EDB-0053-4F17-A254-7D1BFAB679B1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19</a:t>
            </a:fld>
            <a:endParaRPr lang="da-DK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6DF326-FE52-4772-98EB-2200BB915D61}"/>
              </a:ext>
            </a:extLst>
          </p:cNvPr>
          <p:cNvCxnSpPr/>
          <p:nvPr/>
        </p:nvCxnSpPr>
        <p:spPr>
          <a:xfrm>
            <a:off x="4046899" y="1982709"/>
            <a:ext cx="791272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1132D46-6B71-487F-B5AD-45A0BFF89C7B}"/>
              </a:ext>
            </a:extLst>
          </p:cNvPr>
          <p:cNvSpPr txBox="1"/>
          <p:nvPr/>
        </p:nvSpPr>
        <p:spPr>
          <a:xfrm>
            <a:off x="3537840" y="1770272"/>
            <a:ext cx="476412" cy="369332"/>
          </a:xfrm>
          <a:prstGeom prst="rect">
            <a:avLst/>
          </a:prstGeom>
          <a:solidFill>
            <a:srgbClr val="F1F1F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135136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03501-23D5-72FF-5D00-00559C6B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158154" cy="1109111"/>
          </a:xfrm>
        </p:spPr>
        <p:txBody>
          <a:bodyPr/>
          <a:lstStyle/>
          <a:p>
            <a:r>
              <a:rPr lang="da-DK" dirty="0"/>
              <a:t>GENERAL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595FE-F744-436F-A072-E7ECA9E8E9A4}"/>
              </a:ext>
            </a:extLst>
          </p:cNvPr>
          <p:cNvSpPr txBox="1"/>
          <p:nvPr/>
        </p:nvSpPr>
        <p:spPr>
          <a:xfrm rot="16200000">
            <a:off x="-1327755" y="3210401"/>
            <a:ext cx="4245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QUANTITIES PRODUCED IN AFRICA IN 2020</a:t>
            </a: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E1D13850-5AE6-4E66-843E-EE271C760503}"/>
              </a:ext>
            </a:extLst>
          </p:cNvPr>
          <p:cNvSpPr/>
          <p:nvPr/>
        </p:nvSpPr>
        <p:spPr>
          <a:xfrm>
            <a:off x="-5519312" y="-44112"/>
            <a:ext cx="7694958" cy="7694958"/>
          </a:xfrm>
          <a:prstGeom prst="blockArc">
            <a:avLst>
              <a:gd name="adj1" fmla="val 18900000"/>
              <a:gd name="adj2" fmla="val 2700000"/>
              <a:gd name="adj3" fmla="val 281"/>
            </a:avLst>
          </a:prstGeom>
          <a:solidFill>
            <a:srgbClr val="EA5F17"/>
          </a:solidFill>
          <a:ln w="19050" cap="flat" cmpd="sng" algn="ctr">
            <a:solidFill>
              <a:srgbClr val="EA5F17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D8A2B3B-768A-4DA4-823A-068D2D04259E}"/>
              </a:ext>
            </a:extLst>
          </p:cNvPr>
          <p:cNvSpPr/>
          <p:nvPr/>
        </p:nvSpPr>
        <p:spPr>
          <a:xfrm>
            <a:off x="1482947" y="1216216"/>
            <a:ext cx="8423051" cy="833031"/>
          </a:xfrm>
          <a:custGeom>
            <a:avLst/>
            <a:gdLst>
              <a:gd name="connsiteX0" fmla="*/ 0 w 8021879"/>
              <a:gd name="connsiteY0" fmla="*/ 0 h 833031"/>
              <a:gd name="connsiteX1" fmla="*/ 8021879 w 8021879"/>
              <a:gd name="connsiteY1" fmla="*/ 0 h 833031"/>
              <a:gd name="connsiteX2" fmla="*/ 8021879 w 8021879"/>
              <a:gd name="connsiteY2" fmla="*/ 833031 h 833031"/>
              <a:gd name="connsiteX3" fmla="*/ 0 w 8021879"/>
              <a:gd name="connsiteY3" fmla="*/ 833031 h 833031"/>
              <a:gd name="connsiteX4" fmla="*/ 0 w 8021879"/>
              <a:gd name="connsiteY4" fmla="*/ 0 h 8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1879" h="833031">
                <a:moveTo>
                  <a:pt x="0" y="0"/>
                </a:moveTo>
                <a:lnTo>
                  <a:pt x="8021879" y="0"/>
                </a:lnTo>
                <a:lnTo>
                  <a:pt x="8021879" y="833031"/>
                </a:lnTo>
                <a:lnTo>
                  <a:pt x="0" y="833031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19050" cap="flat" cmpd="sng" algn="ctr">
            <a:solidFill>
              <a:srgbClr val="EA5F17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7453" tIns="66040" rIns="66040" bIns="6604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TYPHA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561DE2-B317-4D3D-BF5A-5C583B7CD118}"/>
              </a:ext>
            </a:extLst>
          </p:cNvPr>
          <p:cNvSpPr/>
          <p:nvPr/>
        </p:nvSpPr>
        <p:spPr>
          <a:xfrm>
            <a:off x="1036134" y="1212536"/>
            <a:ext cx="893626" cy="893626"/>
          </a:xfrm>
          <a:prstGeom prst="ellipse">
            <a:avLst/>
          </a:prstGeom>
          <a:blipFill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 cap="flat" cmpd="sng" algn="ctr">
            <a:solidFill>
              <a:srgbClr val="EA5F17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94E28A4-026C-45C4-9849-760FC4C1F894}"/>
              </a:ext>
            </a:extLst>
          </p:cNvPr>
          <p:cNvSpPr/>
          <p:nvPr/>
        </p:nvSpPr>
        <p:spPr>
          <a:xfrm>
            <a:off x="1995224" y="2294757"/>
            <a:ext cx="7910774" cy="857659"/>
          </a:xfrm>
          <a:custGeom>
            <a:avLst/>
            <a:gdLst>
              <a:gd name="connsiteX0" fmla="*/ 0 w 7509602"/>
              <a:gd name="connsiteY0" fmla="*/ 0 h 857659"/>
              <a:gd name="connsiteX1" fmla="*/ 7509602 w 7509602"/>
              <a:gd name="connsiteY1" fmla="*/ 0 h 857659"/>
              <a:gd name="connsiteX2" fmla="*/ 7509602 w 7509602"/>
              <a:gd name="connsiteY2" fmla="*/ 857659 h 857659"/>
              <a:gd name="connsiteX3" fmla="*/ 0 w 7509602"/>
              <a:gd name="connsiteY3" fmla="*/ 857659 h 857659"/>
              <a:gd name="connsiteX4" fmla="*/ 0 w 7509602"/>
              <a:gd name="connsiteY4" fmla="*/ 0 h 85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9602" h="857659">
                <a:moveTo>
                  <a:pt x="0" y="0"/>
                </a:moveTo>
                <a:lnTo>
                  <a:pt x="7509602" y="0"/>
                </a:lnTo>
                <a:lnTo>
                  <a:pt x="7509602" y="857659"/>
                </a:lnTo>
                <a:lnTo>
                  <a:pt x="0" y="85765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19050" cap="flat" cmpd="sng" algn="ctr">
            <a:solidFill>
              <a:srgbClr val="EA5F17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7453" tIns="66040" rIns="66040" bIns="6604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MILLET STALKS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4BDF4B-77AD-4958-9613-6CDE60279F1B}"/>
              </a:ext>
            </a:extLst>
          </p:cNvPr>
          <p:cNvSpPr/>
          <p:nvPr/>
        </p:nvSpPr>
        <p:spPr>
          <a:xfrm>
            <a:off x="1548411" y="2284545"/>
            <a:ext cx="893626" cy="893626"/>
          </a:xfrm>
          <a:prstGeom prst="ellipse">
            <a:avLst/>
          </a:prstGeom>
          <a:blipFill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 cap="flat" cmpd="sng" algn="ctr">
            <a:solidFill>
              <a:srgbClr val="EA5F17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402D4EB-12EF-451E-985D-FC1CDC6A5FD0}"/>
              </a:ext>
            </a:extLst>
          </p:cNvPr>
          <p:cNvSpPr/>
          <p:nvPr/>
        </p:nvSpPr>
        <p:spPr>
          <a:xfrm>
            <a:off x="2152452" y="3402103"/>
            <a:ext cx="7753546" cy="802526"/>
          </a:xfrm>
          <a:custGeom>
            <a:avLst/>
            <a:gdLst>
              <a:gd name="connsiteX0" fmla="*/ 0 w 7352374"/>
              <a:gd name="connsiteY0" fmla="*/ 0 h 802526"/>
              <a:gd name="connsiteX1" fmla="*/ 7352374 w 7352374"/>
              <a:gd name="connsiteY1" fmla="*/ 0 h 802526"/>
              <a:gd name="connsiteX2" fmla="*/ 7352374 w 7352374"/>
              <a:gd name="connsiteY2" fmla="*/ 802526 h 802526"/>
              <a:gd name="connsiteX3" fmla="*/ 0 w 7352374"/>
              <a:gd name="connsiteY3" fmla="*/ 802526 h 802526"/>
              <a:gd name="connsiteX4" fmla="*/ 0 w 7352374"/>
              <a:gd name="connsiteY4" fmla="*/ 0 h 80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2374" h="802526">
                <a:moveTo>
                  <a:pt x="0" y="0"/>
                </a:moveTo>
                <a:lnTo>
                  <a:pt x="7352374" y="0"/>
                </a:lnTo>
                <a:lnTo>
                  <a:pt x="7352374" y="802526"/>
                </a:lnTo>
                <a:lnTo>
                  <a:pt x="0" y="80252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19050" cap="flat" cmpd="sng" algn="ctr">
            <a:solidFill>
              <a:srgbClr val="EA5F17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7453" tIns="66040" rIns="66040" bIns="6604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RICE HUSK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F3D7BB-1CFE-4E8B-83DC-2CA3CC217306}"/>
              </a:ext>
            </a:extLst>
          </p:cNvPr>
          <p:cNvSpPr/>
          <p:nvPr/>
        </p:nvSpPr>
        <p:spPr>
          <a:xfrm>
            <a:off x="1705639" y="3356553"/>
            <a:ext cx="893626" cy="893626"/>
          </a:xfrm>
          <a:prstGeom prst="ellipse">
            <a:avLst/>
          </a:prstGeom>
          <a:blipFill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 cap="flat" cmpd="sng" algn="ctr">
            <a:solidFill>
              <a:srgbClr val="EA5F17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0D40131-BF3A-42A3-82F4-00296598F305}"/>
              </a:ext>
            </a:extLst>
          </p:cNvPr>
          <p:cNvSpPr/>
          <p:nvPr/>
        </p:nvSpPr>
        <p:spPr>
          <a:xfrm>
            <a:off x="1995223" y="4484864"/>
            <a:ext cx="7910775" cy="781022"/>
          </a:xfrm>
          <a:custGeom>
            <a:avLst/>
            <a:gdLst>
              <a:gd name="connsiteX0" fmla="*/ 0 w 7509602"/>
              <a:gd name="connsiteY0" fmla="*/ 0 h 781022"/>
              <a:gd name="connsiteX1" fmla="*/ 7509602 w 7509602"/>
              <a:gd name="connsiteY1" fmla="*/ 0 h 781022"/>
              <a:gd name="connsiteX2" fmla="*/ 7509602 w 7509602"/>
              <a:gd name="connsiteY2" fmla="*/ 781022 h 781022"/>
              <a:gd name="connsiteX3" fmla="*/ 0 w 7509602"/>
              <a:gd name="connsiteY3" fmla="*/ 781022 h 781022"/>
              <a:gd name="connsiteX4" fmla="*/ 0 w 7509602"/>
              <a:gd name="connsiteY4" fmla="*/ 0 h 78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9602" h="781022">
                <a:moveTo>
                  <a:pt x="0" y="0"/>
                </a:moveTo>
                <a:lnTo>
                  <a:pt x="7509602" y="0"/>
                </a:lnTo>
                <a:lnTo>
                  <a:pt x="7509602" y="781022"/>
                </a:lnTo>
                <a:lnTo>
                  <a:pt x="0" y="781022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19050" cap="flat" cmpd="sng" algn="ctr">
            <a:solidFill>
              <a:srgbClr val="EA5F17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7453" tIns="66040" rIns="66040" bIns="6604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COCOA PODS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24F5A90-1C30-4AA8-8D3D-C33FF5E26C0F}"/>
              </a:ext>
            </a:extLst>
          </p:cNvPr>
          <p:cNvSpPr/>
          <p:nvPr/>
        </p:nvSpPr>
        <p:spPr>
          <a:xfrm>
            <a:off x="1548411" y="4428562"/>
            <a:ext cx="893626" cy="893626"/>
          </a:xfrm>
          <a:prstGeom prst="ellipse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 cap="flat" cmpd="sng" algn="ctr">
            <a:solidFill>
              <a:srgbClr val="EA5F17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869411-86F3-41AD-93F7-31BAB285B544}"/>
              </a:ext>
            </a:extLst>
          </p:cNvPr>
          <p:cNvSpPr/>
          <p:nvPr/>
        </p:nvSpPr>
        <p:spPr>
          <a:xfrm>
            <a:off x="1482947" y="5522304"/>
            <a:ext cx="8423052" cy="850160"/>
          </a:xfrm>
          <a:custGeom>
            <a:avLst/>
            <a:gdLst>
              <a:gd name="connsiteX0" fmla="*/ 0 w 8021879"/>
              <a:gd name="connsiteY0" fmla="*/ 0 h 850160"/>
              <a:gd name="connsiteX1" fmla="*/ 8021879 w 8021879"/>
              <a:gd name="connsiteY1" fmla="*/ 0 h 850160"/>
              <a:gd name="connsiteX2" fmla="*/ 8021879 w 8021879"/>
              <a:gd name="connsiteY2" fmla="*/ 850160 h 850160"/>
              <a:gd name="connsiteX3" fmla="*/ 0 w 8021879"/>
              <a:gd name="connsiteY3" fmla="*/ 850160 h 850160"/>
              <a:gd name="connsiteX4" fmla="*/ 0 w 8021879"/>
              <a:gd name="connsiteY4" fmla="*/ 0 h 85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1879" h="850160">
                <a:moveTo>
                  <a:pt x="0" y="0"/>
                </a:moveTo>
                <a:lnTo>
                  <a:pt x="8021879" y="0"/>
                </a:lnTo>
                <a:lnTo>
                  <a:pt x="8021879" y="850160"/>
                </a:lnTo>
                <a:lnTo>
                  <a:pt x="0" y="85016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19050" cap="flat" cmpd="sng" algn="ctr">
            <a:solidFill>
              <a:srgbClr val="EA5F17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7453" tIns="66040" rIns="66040" bIns="6604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OIL PALM EMPTY FRUIT BUNCH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F650582-3071-4620-9F9E-3935B295B0B3}"/>
              </a:ext>
            </a:extLst>
          </p:cNvPr>
          <p:cNvSpPr/>
          <p:nvPr/>
        </p:nvSpPr>
        <p:spPr>
          <a:xfrm>
            <a:off x="1036134" y="5500571"/>
            <a:ext cx="893626" cy="893626"/>
          </a:xfrm>
          <a:prstGeom prst="ellipse">
            <a:avLst/>
          </a:prstGeom>
          <a:blipFill rotWithShape="0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 cap="flat" cmpd="sng" algn="ctr">
            <a:solidFill>
              <a:srgbClr val="EA5F17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5E9BB0-512C-4526-9D10-48136E906179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547068" y="1644653"/>
            <a:ext cx="2460336" cy="3036"/>
          </a:xfrm>
          <a:prstGeom prst="straightConnector1">
            <a:avLst/>
          </a:prstGeom>
          <a:noFill/>
          <a:ln w="38100" cap="flat" cmpd="sng" algn="ctr">
            <a:solidFill>
              <a:srgbClr val="EA5F1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4A7C50-A442-42C5-AE99-1F87A9064244}"/>
              </a:ext>
            </a:extLst>
          </p:cNvPr>
          <p:cNvCxnSpPr>
            <a:cxnSpLocks/>
          </p:cNvCxnSpPr>
          <p:nvPr/>
        </p:nvCxnSpPr>
        <p:spPr>
          <a:xfrm>
            <a:off x="5158154" y="2723586"/>
            <a:ext cx="1338106" cy="0"/>
          </a:xfrm>
          <a:prstGeom prst="straightConnector1">
            <a:avLst/>
          </a:prstGeom>
          <a:noFill/>
          <a:ln w="38100" cap="flat" cmpd="sng" algn="ctr">
            <a:solidFill>
              <a:srgbClr val="EA5F1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5F9705-2384-489A-802A-2F3D20FCB2B1}"/>
              </a:ext>
            </a:extLst>
          </p:cNvPr>
          <p:cNvCxnSpPr>
            <a:cxnSpLocks/>
          </p:cNvCxnSpPr>
          <p:nvPr/>
        </p:nvCxnSpPr>
        <p:spPr>
          <a:xfrm>
            <a:off x="4693845" y="3803366"/>
            <a:ext cx="1436914" cy="0"/>
          </a:xfrm>
          <a:prstGeom prst="straightConnector1">
            <a:avLst/>
          </a:prstGeom>
          <a:noFill/>
          <a:ln w="38100" cap="flat" cmpd="sng" algn="ctr">
            <a:solidFill>
              <a:srgbClr val="EA5F1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E65FB3-7EE4-44A2-A98A-FD2C06570C49}"/>
              </a:ext>
            </a:extLst>
          </p:cNvPr>
          <p:cNvCxnSpPr>
            <a:cxnSpLocks/>
          </p:cNvCxnSpPr>
          <p:nvPr/>
        </p:nvCxnSpPr>
        <p:spPr>
          <a:xfrm>
            <a:off x="5059346" y="4875375"/>
            <a:ext cx="1436914" cy="0"/>
          </a:xfrm>
          <a:prstGeom prst="straightConnector1">
            <a:avLst/>
          </a:prstGeom>
          <a:noFill/>
          <a:ln w="38100" cap="flat" cmpd="sng" algn="ctr">
            <a:solidFill>
              <a:srgbClr val="EA5F1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5529E5-A56A-43CC-A1D9-DB89672BA214}"/>
              </a:ext>
            </a:extLst>
          </p:cNvPr>
          <p:cNvCxnSpPr>
            <a:cxnSpLocks/>
          </p:cNvCxnSpPr>
          <p:nvPr/>
        </p:nvCxnSpPr>
        <p:spPr>
          <a:xfrm>
            <a:off x="7148869" y="5968580"/>
            <a:ext cx="315621" cy="0"/>
          </a:xfrm>
          <a:prstGeom prst="straightConnector1">
            <a:avLst/>
          </a:prstGeom>
          <a:noFill/>
          <a:ln w="38100" cap="flat" cmpd="sng" algn="ctr">
            <a:solidFill>
              <a:srgbClr val="EA5F1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29B2E3-73CD-4CFD-B52F-A1F6539A3DEB}"/>
              </a:ext>
            </a:extLst>
          </p:cNvPr>
          <p:cNvSpPr txBox="1"/>
          <p:nvPr/>
        </p:nvSpPr>
        <p:spPr>
          <a:xfrm>
            <a:off x="6007404" y="1398431"/>
            <a:ext cx="38875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300,000 to 500,000 tons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408C4-6EC6-4238-9154-D42EB8298B0D}"/>
              </a:ext>
            </a:extLst>
          </p:cNvPr>
          <p:cNvSpPr txBox="1"/>
          <p:nvPr/>
        </p:nvSpPr>
        <p:spPr>
          <a:xfrm>
            <a:off x="6680270" y="2477365"/>
            <a:ext cx="27218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26.31 million tons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0959B7-1EF7-4A98-8362-740F73C7EAA1}"/>
              </a:ext>
            </a:extLst>
          </p:cNvPr>
          <p:cNvSpPr txBox="1"/>
          <p:nvPr/>
        </p:nvSpPr>
        <p:spPr>
          <a:xfrm>
            <a:off x="6388131" y="3557145"/>
            <a:ext cx="29780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8.71 million tons</a:t>
            </a:r>
            <a:endParaRPr lang="en-US" sz="2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5CF3BC-D445-40B5-84B5-D5633F50C5BA}"/>
              </a:ext>
            </a:extLst>
          </p:cNvPr>
          <p:cNvSpPr txBox="1"/>
          <p:nvPr/>
        </p:nvSpPr>
        <p:spPr>
          <a:xfrm>
            <a:off x="6599529" y="4629154"/>
            <a:ext cx="2743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1.33 million tons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C5273-DD77-43C7-875E-8858A310B799}"/>
              </a:ext>
            </a:extLst>
          </p:cNvPr>
          <p:cNvSpPr txBox="1"/>
          <p:nvPr/>
        </p:nvSpPr>
        <p:spPr>
          <a:xfrm>
            <a:off x="7464490" y="5678803"/>
            <a:ext cx="24415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dirty="0">
                <a:solidFill>
                  <a:prstClr val="black"/>
                </a:solidFill>
                <a:cs typeface="Arial" panose="020B0604020202020204" pitchFamily="34" charset="0"/>
              </a:rPr>
              <a:t>23.6 million tons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BA09E-F5A6-4BD8-876F-B2F05114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262" y="6492875"/>
            <a:ext cx="1472738" cy="365125"/>
          </a:xfrm>
        </p:spPr>
        <p:txBody>
          <a:bodyPr/>
          <a:lstStyle/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t>2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67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03501-23D5-72FF-5D00-00559C6B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2011" cy="547713"/>
          </a:xfrm>
        </p:spPr>
        <p:txBody>
          <a:bodyPr>
            <a:normAutofit fontScale="90000"/>
          </a:bodyPr>
          <a:lstStyle/>
          <a:p>
            <a:r>
              <a:rPr lang="da-DK" dirty="0"/>
              <a:t>CONCLUSIONS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FF8997F-A34F-44BD-A4D1-AFBADECB82B8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CA4764-AA64-4C20-A7E8-39E1CF0B9648}"/>
              </a:ext>
            </a:extLst>
          </p:cNvPr>
          <p:cNvSpPr txBox="1"/>
          <p:nvPr/>
        </p:nvSpPr>
        <p:spPr>
          <a:xfrm>
            <a:off x="2632141" y="514851"/>
            <a:ext cx="6927717" cy="919401"/>
          </a:xfrm>
          <a:prstGeom prst="roundRect">
            <a:avLst/>
          </a:prstGeom>
          <a:solidFill>
            <a:srgbClr val="EA5F17"/>
          </a:solidFill>
          <a:ln>
            <a:solidFill>
              <a:srgbClr val="EA5F17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EA5F17"/>
              </a:buClr>
            </a:pPr>
            <a:r>
              <a:rPr lang="en-US" sz="2400" dirty="0">
                <a:solidFill>
                  <a:schemeClr val="bg1"/>
                </a:solidFill>
              </a:rPr>
              <a:t>The five biomasses can be used </a:t>
            </a:r>
          </a:p>
          <a:p>
            <a:pPr algn="ctr">
              <a:buClr>
                <a:srgbClr val="EA5F17"/>
              </a:buClr>
            </a:pPr>
            <a:r>
              <a:rPr lang="en-US" sz="2400" dirty="0">
                <a:solidFill>
                  <a:schemeClr val="bg1"/>
                </a:solidFill>
              </a:rPr>
              <a:t>as reinforcing fibers in biocomposite panels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21208-6639-4649-BD7C-CCCA820DBA15}"/>
              </a:ext>
            </a:extLst>
          </p:cNvPr>
          <p:cNvSpPr txBox="1"/>
          <p:nvPr/>
        </p:nvSpPr>
        <p:spPr>
          <a:xfrm>
            <a:off x="1142656" y="2358350"/>
            <a:ext cx="415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 60/40 panels are the most dense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3636A-D5E8-4966-844C-B29AD997BDBA}"/>
              </a:ext>
            </a:extLst>
          </p:cNvPr>
          <p:cNvSpPr txBox="1"/>
          <p:nvPr/>
        </p:nvSpPr>
        <p:spPr>
          <a:xfrm>
            <a:off x="723804" y="1869838"/>
            <a:ext cx="281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EA5F17"/>
              </a:buClr>
              <a:buFont typeface="Wingdings" panose="05000000000000000000" pitchFamily="2" charset="2"/>
              <a:buChar char="Ø"/>
            </a:pPr>
            <a:r>
              <a:rPr lang="en-US" sz="2400" u="sng" dirty="0"/>
              <a:t>In terms of density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7A6B59A-0B1A-4F07-A5F5-BC744B940E86}"/>
              </a:ext>
            </a:extLst>
          </p:cNvPr>
          <p:cNvCxnSpPr>
            <a:cxnSpLocks/>
            <a:endCxn id="8" idx="1"/>
          </p:cNvCxnSpPr>
          <p:nvPr/>
        </p:nvCxnSpPr>
        <p:spPr>
          <a:xfrm rot="16200000" flipH="1">
            <a:off x="868113" y="2283862"/>
            <a:ext cx="319446" cy="229640"/>
          </a:xfrm>
          <a:prstGeom prst="bentConnector2">
            <a:avLst/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46E07DA-2891-438C-8D3E-7BE0009FCDDE}"/>
              </a:ext>
            </a:extLst>
          </p:cNvPr>
          <p:cNvCxnSpPr>
            <a:cxnSpLocks/>
            <a:endCxn id="28" idx="1"/>
          </p:cNvCxnSpPr>
          <p:nvPr/>
        </p:nvCxnSpPr>
        <p:spPr>
          <a:xfrm rot="16200000" flipH="1">
            <a:off x="823590" y="2598424"/>
            <a:ext cx="408106" cy="229256"/>
          </a:xfrm>
          <a:prstGeom prst="bentConnector2">
            <a:avLst/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4A7DCAC-7C01-46B3-B934-A2B57415D22A}"/>
              </a:ext>
            </a:extLst>
          </p:cNvPr>
          <p:cNvSpPr txBox="1"/>
          <p:nvPr/>
        </p:nvSpPr>
        <p:spPr>
          <a:xfrm>
            <a:off x="1142271" y="2717050"/>
            <a:ext cx="415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 60/40 panels are the least dense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06A3FC-9D2A-4089-8E83-D811D392B3CA}"/>
              </a:ext>
            </a:extLst>
          </p:cNvPr>
          <p:cNvSpPr txBox="1"/>
          <p:nvPr/>
        </p:nvSpPr>
        <p:spPr>
          <a:xfrm>
            <a:off x="723804" y="3113679"/>
            <a:ext cx="292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EA5F17"/>
              </a:buClr>
              <a:buFont typeface="Wingdings" panose="05000000000000000000" pitchFamily="2" charset="2"/>
              <a:buChar char="Ø"/>
            </a:pPr>
            <a:r>
              <a:rPr lang="en-US" sz="2400" u="sng" dirty="0"/>
              <a:t>In terms of porosity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960E39C-C8C3-4B04-A028-D6DBAF2A9F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-323916" y="2473984"/>
            <a:ext cx="1335228" cy="406576"/>
          </a:xfrm>
          <a:prstGeom prst="bentConnector3">
            <a:avLst>
              <a:gd name="adj1" fmla="val 101825"/>
            </a:avLst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7106803-5699-4115-85A6-35FB2923E31A}"/>
              </a:ext>
            </a:extLst>
          </p:cNvPr>
          <p:cNvSpPr txBox="1"/>
          <p:nvPr/>
        </p:nvSpPr>
        <p:spPr>
          <a:xfrm>
            <a:off x="1143039" y="3659759"/>
            <a:ext cx="422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 80/20, T 60/40, and M 70/30 panels are the most porous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C861DBE1-9DD2-47B0-8B6D-2C5BC065AC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0864" y="3581479"/>
            <a:ext cx="353943" cy="230410"/>
          </a:xfrm>
          <a:prstGeom prst="bentConnector2">
            <a:avLst/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8971A1E-AF27-4E6D-9EEA-17478F9FF4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5329" y="4040379"/>
            <a:ext cx="563856" cy="230411"/>
          </a:xfrm>
          <a:prstGeom prst="bentConnector2">
            <a:avLst/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29429CF-07D0-4FD4-B77C-B974D5D6362B}"/>
              </a:ext>
            </a:extLst>
          </p:cNvPr>
          <p:cNvSpPr txBox="1"/>
          <p:nvPr/>
        </p:nvSpPr>
        <p:spPr>
          <a:xfrm>
            <a:off x="1142270" y="4259661"/>
            <a:ext cx="415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 60/40 and OPEFB 60/40 panels are the least porous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493A85-4968-4B25-BE1B-C17E1C94D9F5}"/>
              </a:ext>
            </a:extLst>
          </p:cNvPr>
          <p:cNvSpPr txBox="1"/>
          <p:nvPr/>
        </p:nvSpPr>
        <p:spPr>
          <a:xfrm>
            <a:off x="723804" y="4986026"/>
            <a:ext cx="4020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EA5F17"/>
              </a:buClr>
              <a:buFont typeface="Wingdings" panose="05000000000000000000" pitchFamily="2" charset="2"/>
              <a:buChar char="Ø"/>
            </a:pPr>
            <a:r>
              <a:rPr lang="en-US" sz="2400" u="sng" dirty="0"/>
              <a:t>In terms of Young’s Modulus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A13455F4-3415-45AA-A7E0-F327C93D12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10109" y="3995404"/>
            <a:ext cx="1875006" cy="573966"/>
          </a:xfrm>
          <a:prstGeom prst="bentConnector2">
            <a:avLst/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5298434-02AF-4619-9336-F3CDDC02DDA5}"/>
              </a:ext>
            </a:extLst>
          </p:cNvPr>
          <p:cNvSpPr txBox="1"/>
          <p:nvPr/>
        </p:nvSpPr>
        <p:spPr>
          <a:xfrm>
            <a:off x="1132928" y="5543957"/>
            <a:ext cx="3685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 60/40 panels have the highest Young’s Modulus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B20D05-3A43-495B-B608-47833901249D}"/>
              </a:ext>
            </a:extLst>
          </p:cNvPr>
          <p:cNvSpPr txBox="1"/>
          <p:nvPr/>
        </p:nvSpPr>
        <p:spPr>
          <a:xfrm>
            <a:off x="1132927" y="6141876"/>
            <a:ext cx="3809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 80/20 and R 80/20 panels have the lowest Young’s Modulus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99A1655B-35D0-4934-AEA0-B808656CF5A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5807" y="5475491"/>
            <a:ext cx="353943" cy="230410"/>
          </a:xfrm>
          <a:prstGeom prst="bentConnector2">
            <a:avLst/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A59AF871-7C53-4D2E-A817-9504799CD1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0272" y="5934391"/>
            <a:ext cx="563856" cy="230411"/>
          </a:xfrm>
          <a:prstGeom prst="bentConnector2">
            <a:avLst/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E4F5946-99BE-4E6B-AFAC-9E5CE1E0D607}"/>
              </a:ext>
            </a:extLst>
          </p:cNvPr>
          <p:cNvSpPr txBox="1"/>
          <p:nvPr/>
        </p:nvSpPr>
        <p:spPr>
          <a:xfrm>
            <a:off x="6382962" y="1511668"/>
            <a:ext cx="4053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EA5F17"/>
              </a:buClr>
              <a:buFont typeface="Wingdings" panose="05000000000000000000" pitchFamily="2" charset="2"/>
              <a:buChar char="Ø"/>
            </a:pPr>
            <a:r>
              <a:rPr lang="en-US" sz="2400" u="sng" dirty="0"/>
              <a:t>In terms of acoustic isolation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3F26DCD3-622D-4DD5-AD75-01B13B642FD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783" y="1596802"/>
            <a:ext cx="529051" cy="467788"/>
          </a:xfrm>
          <a:prstGeom prst="bentConnector2">
            <a:avLst/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6C06E1E-783A-46D2-A70A-5111DF47FF98}"/>
              </a:ext>
            </a:extLst>
          </p:cNvPr>
          <p:cNvCxnSpPr>
            <a:cxnSpLocks/>
          </p:cNvCxnSpPr>
          <p:nvPr/>
        </p:nvCxnSpPr>
        <p:spPr>
          <a:xfrm>
            <a:off x="5912986" y="1517859"/>
            <a:ext cx="469976" cy="224641"/>
          </a:xfrm>
          <a:prstGeom prst="bentConnector3">
            <a:avLst>
              <a:gd name="adj1" fmla="val -3938"/>
            </a:avLst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77280684-D20E-4351-974F-7142BFBD42F1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23145" y="1998971"/>
            <a:ext cx="319446" cy="229640"/>
          </a:xfrm>
          <a:prstGeom prst="bentConnector2">
            <a:avLst/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7FB773C3-19CD-49BE-8E26-E45AC91793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00941" y="2458322"/>
            <a:ext cx="563856" cy="230411"/>
          </a:xfrm>
          <a:prstGeom prst="bentConnector2">
            <a:avLst/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E74265C-DA99-4B3A-AF9B-DB675A4262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09100" y="3025235"/>
            <a:ext cx="3132179" cy="566712"/>
          </a:xfrm>
          <a:prstGeom prst="bentConnector3">
            <a:avLst>
              <a:gd name="adj1" fmla="val 100583"/>
            </a:avLst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DBA16BB-D4DE-45E9-B599-70E58B1B144F}"/>
              </a:ext>
            </a:extLst>
          </p:cNvPr>
          <p:cNvSpPr txBox="1"/>
          <p:nvPr/>
        </p:nvSpPr>
        <p:spPr>
          <a:xfrm>
            <a:off x="6488810" y="4636380"/>
            <a:ext cx="4024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EA5F17"/>
              </a:buClr>
              <a:buFont typeface="Wingdings" panose="05000000000000000000" pitchFamily="2" charset="2"/>
              <a:buChar char="Ø"/>
            </a:pPr>
            <a:r>
              <a:rPr lang="en-US" sz="2400" u="sng" dirty="0"/>
              <a:t>In terms of thermal isolation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6A2D0D1-AE08-4BBF-BCDE-B1B61D6CBF4E}"/>
              </a:ext>
            </a:extLst>
          </p:cNvPr>
          <p:cNvSpPr txBox="1"/>
          <p:nvPr/>
        </p:nvSpPr>
        <p:spPr>
          <a:xfrm>
            <a:off x="6906725" y="5264048"/>
            <a:ext cx="528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 80/20 and T 60/40 panels provide the best thermal insulation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EFE046-65B8-4A66-B51B-7AEFDBF7C8BF}"/>
              </a:ext>
            </a:extLst>
          </p:cNvPr>
          <p:cNvSpPr txBox="1"/>
          <p:nvPr/>
        </p:nvSpPr>
        <p:spPr>
          <a:xfrm>
            <a:off x="6906724" y="5861967"/>
            <a:ext cx="474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 60/40 and OPEFB 50/50 panels are not thermal insulators</a:t>
            </a:r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FDC762F6-DFDF-4CC9-9189-EF1C0D2A94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19604" y="5195582"/>
            <a:ext cx="353943" cy="230410"/>
          </a:xfrm>
          <a:prstGeom prst="bentConnector2">
            <a:avLst/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A1EFE12C-0152-42EE-A6E3-09865F4561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14069" y="5654482"/>
            <a:ext cx="563856" cy="230411"/>
          </a:xfrm>
          <a:prstGeom prst="bentConnector2">
            <a:avLst/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9AD4DEC-A9F3-4A3D-93D8-CB09FC9AF35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80002" y="3042733"/>
            <a:ext cx="604960" cy="230409"/>
          </a:xfrm>
          <a:prstGeom prst="bentConnector3">
            <a:avLst>
              <a:gd name="adj1" fmla="val 102379"/>
            </a:avLst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F5EC692-841C-4386-BB49-58B02D20EE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72630" y="3622376"/>
            <a:ext cx="604960" cy="230409"/>
          </a:xfrm>
          <a:prstGeom prst="bentConnector3">
            <a:avLst>
              <a:gd name="adj1" fmla="val 102379"/>
            </a:avLst>
          </a:prstGeom>
          <a:ln w="38100">
            <a:solidFill>
              <a:srgbClr val="EA5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918C57F-53C8-4B19-8008-A8201280CE95}"/>
              </a:ext>
            </a:extLst>
          </p:cNvPr>
          <p:cNvSpPr txBox="1"/>
          <p:nvPr/>
        </p:nvSpPr>
        <p:spPr>
          <a:xfrm>
            <a:off x="6797686" y="1995465"/>
            <a:ext cx="539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Higher fiber loading had no significant effect on absorbance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C584CD-F917-4B3F-99ED-9D5B7BC41CBB}"/>
              </a:ext>
            </a:extLst>
          </p:cNvPr>
          <p:cNvSpPr txBox="1"/>
          <p:nvPr/>
        </p:nvSpPr>
        <p:spPr>
          <a:xfrm>
            <a:off x="6797493" y="2622954"/>
            <a:ext cx="539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Cocoa has the highest absorption </a:t>
            </a:r>
            <a:r>
              <a:rPr lang="en-US" sz="2000" dirty="0">
                <a:sym typeface="Wingdings" panose="05000000000000000000" pitchFamily="2" charset="2"/>
              </a:rPr>
              <a:t> Good for limiting echo and reverberation</a:t>
            </a:r>
            <a:endParaRPr lang="en-US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F035F2-E877-47B9-9C06-75FD4FEE0BB5}"/>
              </a:ext>
            </a:extLst>
          </p:cNvPr>
          <p:cNvSpPr txBox="1"/>
          <p:nvPr/>
        </p:nvSpPr>
        <p:spPr>
          <a:xfrm>
            <a:off x="6796575" y="3268744"/>
            <a:ext cx="539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Typha, Millet, and OPEFB have high transmission loss </a:t>
            </a:r>
            <a:r>
              <a:rPr lang="en-US" sz="2000" dirty="0">
                <a:sym typeface="Wingdings" panose="05000000000000000000" pitchFamily="2" charset="2"/>
              </a:rPr>
              <a:t>Good for soundproofing</a:t>
            </a:r>
            <a:r>
              <a:rPr lang="en-US" sz="2000" dirty="0"/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49B0DA-F152-45F0-A172-CA375747FD8F}"/>
              </a:ext>
            </a:extLst>
          </p:cNvPr>
          <p:cNvSpPr txBox="1"/>
          <p:nvPr/>
        </p:nvSpPr>
        <p:spPr>
          <a:xfrm>
            <a:off x="6790315" y="3910372"/>
            <a:ext cx="539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Higher filler loading lowered the transmission loss values of rice and cocoa panels</a:t>
            </a:r>
          </a:p>
        </p:txBody>
      </p:sp>
    </p:spTree>
    <p:extLst>
      <p:ext uri="{BB962C8B-B14F-4D97-AF65-F5344CB8AC3E}">
        <p14:creationId xmlns:p14="http://schemas.microsoft.com/office/powerpoint/2010/main" val="23711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8" grpId="0"/>
      <p:bldP spid="29" grpId="0"/>
      <p:bldP spid="31" grpId="0"/>
      <p:bldP spid="34" grpId="0"/>
      <p:bldP spid="36" grpId="0"/>
      <p:bldP spid="39" grpId="0"/>
      <p:bldP spid="42" grpId="0"/>
      <p:bldP spid="45" grpId="0"/>
      <p:bldP spid="78" grpId="0"/>
      <p:bldP spid="79" grpId="0"/>
      <p:bldP spid="80" grpId="0"/>
      <p:bldP spid="48" grpId="0"/>
      <p:bldP spid="41" grpId="0"/>
      <p:bldP spid="46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00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825FE9-C1D5-44FF-BA7E-D82054146F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0" y="1208812"/>
            <a:ext cx="2858493" cy="285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63676-24A9-4B40-ADD4-D950553A12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65" y="4658952"/>
            <a:ext cx="1647800" cy="16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FC1F89-1966-4944-A92C-125D5CC671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135" y="1736497"/>
            <a:ext cx="2293357" cy="2293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F4BEA3-66B1-45F2-BE76-D477DF44DC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477" y="2290440"/>
            <a:ext cx="2506539" cy="2506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926BB3-5F7B-48D5-94CB-09F3431BD5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943" y="4920428"/>
            <a:ext cx="1371738" cy="137173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C020B5-0C1E-466C-98AB-313D4F8FF37C}"/>
              </a:ext>
            </a:extLst>
          </p:cNvPr>
          <p:cNvCxnSpPr/>
          <p:nvPr/>
        </p:nvCxnSpPr>
        <p:spPr>
          <a:xfrm>
            <a:off x="1497326" y="4141579"/>
            <a:ext cx="0" cy="517373"/>
          </a:xfrm>
          <a:prstGeom prst="straightConnector1">
            <a:avLst/>
          </a:prstGeom>
          <a:ln w="76200">
            <a:solidFill>
              <a:srgbClr val="EA5F1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A17915-FDCD-47BA-B1DA-59D7ACAD8697}"/>
              </a:ext>
            </a:extLst>
          </p:cNvPr>
          <p:cNvCxnSpPr/>
          <p:nvPr/>
        </p:nvCxnSpPr>
        <p:spPr>
          <a:xfrm>
            <a:off x="5230029" y="4141579"/>
            <a:ext cx="0" cy="517373"/>
          </a:xfrm>
          <a:prstGeom prst="straightConnector1">
            <a:avLst/>
          </a:prstGeom>
          <a:ln w="76200">
            <a:solidFill>
              <a:srgbClr val="EA5F1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232B8DE-4115-4C58-A89A-E81C61F08E3A}"/>
              </a:ext>
            </a:extLst>
          </p:cNvPr>
          <p:cNvSpPr/>
          <p:nvPr/>
        </p:nvSpPr>
        <p:spPr>
          <a:xfrm>
            <a:off x="6951306" y="3832958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EA5F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4D205A2-0357-4028-80CC-70837C33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035463" cy="1109111"/>
          </a:xfrm>
        </p:spPr>
        <p:txBody>
          <a:bodyPr/>
          <a:lstStyle/>
          <a:p>
            <a:r>
              <a:rPr lang="da-DK" dirty="0"/>
              <a:t>GENERAL OVERVIEW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44773A71-328E-4FBE-8453-B33A091E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262" y="6492875"/>
            <a:ext cx="1472738" cy="365125"/>
          </a:xfrm>
        </p:spPr>
        <p:txBody>
          <a:bodyPr/>
          <a:lstStyle/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t>3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3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73E4-B330-4068-B07A-B3F9CE72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2011" cy="627689"/>
          </a:xfrm>
        </p:spPr>
        <p:txBody>
          <a:bodyPr/>
          <a:lstStyle/>
          <a:p>
            <a:r>
              <a:rPr lang="en-US" dirty="0"/>
              <a:t>MATERIALS AND PARAMETERS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E5DF2F-80A7-407D-815B-8961A4F3F3F7}"/>
              </a:ext>
            </a:extLst>
          </p:cNvPr>
          <p:cNvGrpSpPr/>
          <p:nvPr/>
        </p:nvGrpSpPr>
        <p:grpSpPr>
          <a:xfrm>
            <a:off x="-880" y="1155996"/>
            <a:ext cx="5543393" cy="2480017"/>
            <a:chOff x="-880" y="659381"/>
            <a:chExt cx="5543393" cy="2480017"/>
          </a:xfrm>
        </p:grpSpPr>
        <p:sp>
          <p:nvSpPr>
            <p:cNvPr id="6" name="Pladsholder til indhold 2">
              <a:extLst>
                <a:ext uri="{FF2B5EF4-FFF2-40B4-BE49-F238E27FC236}">
                  <a16:creationId xmlns:a16="http://schemas.microsoft.com/office/drawing/2014/main" id="{7091E5D8-7DF8-453F-8189-E355649FBABC}"/>
                </a:ext>
              </a:extLst>
            </p:cNvPr>
            <p:cNvSpPr txBox="1">
              <a:spLocks/>
            </p:cNvSpPr>
            <p:nvPr/>
          </p:nvSpPr>
          <p:spPr>
            <a:xfrm>
              <a:off x="-880" y="1082305"/>
              <a:ext cx="5543393" cy="2057093"/>
            </a:xfrm>
            <a:prstGeom prst="round2DiagRect">
              <a:avLst/>
            </a:prstGeom>
            <a:ln>
              <a:solidFill>
                <a:srgbClr val="EA5F17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</a:pPr>
              <a:r>
                <a:rPr lang="da-DK" sz="2400" dirty="0"/>
                <a:t>TYPHA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</a:pPr>
              <a:r>
                <a:rPr lang="da-DK" sz="2400" dirty="0"/>
                <a:t>RICE HUSK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</a:pPr>
              <a:r>
                <a:rPr lang="da-DK" sz="2400" dirty="0"/>
                <a:t>COCOA PODS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</a:pPr>
              <a:r>
                <a:rPr lang="da-DK" sz="2400" dirty="0"/>
                <a:t>MILLET STALKS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</a:pPr>
              <a:r>
                <a:rPr lang="da-DK" sz="2400" dirty="0"/>
                <a:t>OIL PALM EMPTY FRUIT BUNCH (OPEFB)</a:t>
              </a:r>
            </a:p>
          </p:txBody>
        </p:sp>
        <p:sp>
          <p:nvSpPr>
            <p:cNvPr id="8" name="Callout: Down Arrow 7">
              <a:extLst>
                <a:ext uri="{FF2B5EF4-FFF2-40B4-BE49-F238E27FC236}">
                  <a16:creationId xmlns:a16="http://schemas.microsoft.com/office/drawing/2014/main" id="{B1A4B37F-155E-4649-955E-EFD2C9C87CA3}"/>
                </a:ext>
              </a:extLst>
            </p:cNvPr>
            <p:cNvSpPr/>
            <p:nvPr/>
          </p:nvSpPr>
          <p:spPr>
            <a:xfrm>
              <a:off x="1844592" y="659381"/>
              <a:ext cx="1852448" cy="1008993"/>
            </a:xfrm>
            <a:prstGeom prst="downArrowCallout">
              <a:avLst/>
            </a:prstGeom>
            <a:solidFill>
              <a:schemeClr val="bg1"/>
            </a:solidFill>
            <a:ln>
              <a:solidFill>
                <a:srgbClr val="EA5F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BIOMASS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C506F-3AE8-4402-8D0D-6508FF82CE94}"/>
              </a:ext>
            </a:extLst>
          </p:cNvPr>
          <p:cNvGrpSpPr/>
          <p:nvPr/>
        </p:nvGrpSpPr>
        <p:grpSpPr>
          <a:xfrm>
            <a:off x="0" y="4521115"/>
            <a:ext cx="5542513" cy="1585730"/>
            <a:chOff x="0" y="3393876"/>
            <a:chExt cx="5542513" cy="1585730"/>
          </a:xfrm>
        </p:grpSpPr>
        <p:sp>
          <p:nvSpPr>
            <p:cNvPr id="9" name="Pladsholder til indhold 2">
              <a:extLst>
                <a:ext uri="{FF2B5EF4-FFF2-40B4-BE49-F238E27FC236}">
                  <a16:creationId xmlns:a16="http://schemas.microsoft.com/office/drawing/2014/main" id="{7DD7C14C-CDD2-4217-A43C-8CF86B2934D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970613"/>
              <a:ext cx="5542513" cy="1008993"/>
            </a:xfrm>
            <a:prstGeom prst="round2DiagRect">
              <a:avLst/>
            </a:prstGeom>
            <a:ln>
              <a:solidFill>
                <a:srgbClr val="EA5F17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da-DK" sz="2400" dirty="0"/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</a:pPr>
              <a:r>
                <a:rPr lang="da-DK" sz="2400" dirty="0"/>
                <a:t>Melamine-Urea-Formaldehyde (MUF)</a:t>
              </a:r>
            </a:p>
          </p:txBody>
        </p:sp>
        <p:sp>
          <p:nvSpPr>
            <p:cNvPr id="10" name="Callout: Down Arrow 9">
              <a:extLst>
                <a:ext uri="{FF2B5EF4-FFF2-40B4-BE49-F238E27FC236}">
                  <a16:creationId xmlns:a16="http://schemas.microsoft.com/office/drawing/2014/main" id="{54246193-B02A-4C34-8419-B43DAA5DEF79}"/>
                </a:ext>
              </a:extLst>
            </p:cNvPr>
            <p:cNvSpPr/>
            <p:nvPr/>
          </p:nvSpPr>
          <p:spPr>
            <a:xfrm>
              <a:off x="1844592" y="3393876"/>
              <a:ext cx="1852448" cy="1008993"/>
            </a:xfrm>
            <a:prstGeom prst="downArrowCallout">
              <a:avLst/>
            </a:prstGeom>
            <a:solidFill>
              <a:schemeClr val="bg1"/>
            </a:solidFill>
            <a:ln>
              <a:solidFill>
                <a:srgbClr val="EA5F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BINDER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5678DAB-6E9A-4C5B-8579-03A97421B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314" y="1578920"/>
            <a:ext cx="5543393" cy="2057092"/>
          </a:xfrm>
          <a:prstGeom prst="round2DiagRect">
            <a:avLst/>
          </a:prstGeom>
          <a:ln>
            <a:solidFill>
              <a:srgbClr val="EA5F17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Application in the housing sector</a:t>
            </a:r>
            <a:endParaRPr lang="fr-FR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Non-load-bearing applications </a:t>
            </a:r>
            <a:endParaRPr lang="fr-FR" sz="2400" dirty="0">
              <a:cs typeface="Arial" panose="020B0604020202020204" pitchFamily="34" charset="0"/>
            </a:endParaRPr>
          </a:p>
          <a:p>
            <a:r>
              <a:rPr lang="da-DK" sz="2400" dirty="0"/>
              <a:t>Resistant to the tropical climate</a:t>
            </a: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4048A7BF-6C9F-4926-A861-86B4392E3E5D}"/>
              </a:ext>
            </a:extLst>
          </p:cNvPr>
          <p:cNvSpPr/>
          <p:nvPr/>
        </p:nvSpPr>
        <p:spPr>
          <a:xfrm>
            <a:off x="8235786" y="1155739"/>
            <a:ext cx="1852448" cy="1008993"/>
          </a:xfrm>
          <a:prstGeom prst="downArrowCallout">
            <a:avLst/>
          </a:prstGeom>
          <a:solidFill>
            <a:schemeClr val="bg1"/>
          </a:solidFill>
          <a:ln>
            <a:solidFill>
              <a:srgbClr val="EA5F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PANELS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351C2785-BBF4-4C72-B894-37EC97706AF3}"/>
              </a:ext>
            </a:extLst>
          </p:cNvPr>
          <p:cNvSpPr txBox="1">
            <a:spLocks/>
          </p:cNvSpPr>
          <p:nvPr/>
        </p:nvSpPr>
        <p:spPr>
          <a:xfrm>
            <a:off x="6390313" y="4033227"/>
            <a:ext cx="5543393" cy="2057092"/>
          </a:xfrm>
          <a:prstGeom prst="round2DiagRect">
            <a:avLst/>
          </a:prstGeom>
          <a:ln>
            <a:solidFill>
              <a:srgbClr val="EA5F1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r>
              <a:rPr lang="fr-FR" sz="2400" dirty="0">
                <a:cs typeface="Arial" panose="020B0604020202020204" pitchFamily="34" charset="0"/>
              </a:rPr>
              <a:t>BIOMASS</a:t>
            </a:r>
          </a:p>
          <a:p>
            <a:r>
              <a:rPr lang="fr-FR" sz="2400" dirty="0">
                <a:cs typeface="Arial" panose="020B0604020202020204" pitchFamily="34" charset="0"/>
              </a:rPr>
              <a:t>FIBER/BINDER RATIO</a:t>
            </a:r>
          </a:p>
          <a:p>
            <a:r>
              <a:rPr lang="fr-FR" sz="2400" dirty="0">
                <a:cs typeface="Arial" panose="020B0604020202020204" pitchFamily="34" charset="0"/>
              </a:rPr>
              <a:t>GRANULOMETRY</a:t>
            </a:r>
          </a:p>
        </p:txBody>
      </p:sp>
      <p:sp>
        <p:nvSpPr>
          <p:cNvPr id="23" name="Callout: Down Arrow 22">
            <a:extLst>
              <a:ext uri="{FF2B5EF4-FFF2-40B4-BE49-F238E27FC236}">
                <a16:creationId xmlns:a16="http://schemas.microsoft.com/office/drawing/2014/main" id="{DFBF7B7B-36B3-4068-8349-0688CA234719}"/>
              </a:ext>
            </a:extLst>
          </p:cNvPr>
          <p:cNvSpPr/>
          <p:nvPr/>
        </p:nvSpPr>
        <p:spPr>
          <a:xfrm>
            <a:off x="8235786" y="3720334"/>
            <a:ext cx="1852448" cy="1008993"/>
          </a:xfrm>
          <a:prstGeom prst="downArrowCallout">
            <a:avLst/>
          </a:prstGeom>
          <a:solidFill>
            <a:schemeClr val="bg1"/>
          </a:solidFill>
          <a:ln>
            <a:solidFill>
              <a:srgbClr val="EA5F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PARAMETERS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1A2D25C4-3387-4714-8DC4-7EC52C49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9262" y="6492875"/>
            <a:ext cx="1472738" cy="365125"/>
          </a:xfrm>
        </p:spPr>
        <p:txBody>
          <a:bodyPr/>
          <a:lstStyle/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t>4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2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3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03501-23D5-72FF-5D00-00559C6B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2011" cy="1156104"/>
          </a:xfrm>
        </p:spPr>
        <p:txBody>
          <a:bodyPr/>
          <a:lstStyle/>
          <a:p>
            <a:r>
              <a:rPr lang="da-DK" dirty="0"/>
              <a:t>FIBERS PREPARATION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B0CDC4-9172-457D-B9AA-61DC60CEC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127" y="1700044"/>
            <a:ext cx="2721045" cy="33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 : bas 24">
            <a:extLst>
              <a:ext uri="{FF2B5EF4-FFF2-40B4-BE49-F238E27FC236}">
                <a16:creationId xmlns:a16="http://schemas.microsoft.com/office/drawing/2014/main" id="{AD620D7E-AE40-4AB0-848A-6F9C57F61876}"/>
              </a:ext>
            </a:extLst>
          </p:cNvPr>
          <p:cNvSpPr/>
          <p:nvPr/>
        </p:nvSpPr>
        <p:spPr>
          <a:xfrm rot="16200000">
            <a:off x="4019996" y="3140405"/>
            <a:ext cx="339759" cy="485651"/>
          </a:xfrm>
          <a:prstGeom prst="downArrow">
            <a:avLst/>
          </a:prstGeom>
          <a:solidFill>
            <a:schemeClr val="bg1"/>
          </a:solidFill>
          <a:ln>
            <a:solidFill>
              <a:srgbClr val="EA5F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6ECE4FE-39DD-48DB-BCB4-3B258B184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7256" y="1700043"/>
            <a:ext cx="2185389" cy="336637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5BDF41AC-2744-45F0-B937-A6F67954B2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4052" y="1967466"/>
            <a:ext cx="3058052" cy="2831529"/>
          </a:xfrm>
          <a:prstGeom prst="rect">
            <a:avLst/>
          </a:prstGeom>
        </p:spPr>
      </p:pic>
      <p:sp>
        <p:nvSpPr>
          <p:cNvPr id="8" name="Flèche : bas 30">
            <a:extLst>
              <a:ext uri="{FF2B5EF4-FFF2-40B4-BE49-F238E27FC236}">
                <a16:creationId xmlns:a16="http://schemas.microsoft.com/office/drawing/2014/main" id="{6C206266-3811-4033-BB1F-303030023760}"/>
              </a:ext>
            </a:extLst>
          </p:cNvPr>
          <p:cNvSpPr/>
          <p:nvPr/>
        </p:nvSpPr>
        <p:spPr>
          <a:xfrm rot="16200000">
            <a:off x="7683469" y="3140405"/>
            <a:ext cx="339759" cy="485651"/>
          </a:xfrm>
          <a:prstGeom prst="downArrow">
            <a:avLst/>
          </a:prstGeom>
          <a:solidFill>
            <a:schemeClr val="bg1"/>
          </a:solidFill>
          <a:ln>
            <a:solidFill>
              <a:srgbClr val="EA5F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97604-530D-4EA7-8E4F-42566834C0D8}"/>
              </a:ext>
            </a:extLst>
          </p:cNvPr>
          <p:cNvSpPr txBox="1"/>
          <p:nvPr/>
        </p:nvSpPr>
        <p:spPr>
          <a:xfrm>
            <a:off x="668127" y="5107347"/>
            <a:ext cx="27210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cs typeface="Arial" panose="020B0604020202020204" pitchFamily="34" charset="0"/>
              </a:rPr>
              <a:t>Biomass dried at 80 °C for 24h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D60BFB-5D06-4CBA-8448-F2B27E8B8C0A}"/>
              </a:ext>
            </a:extLst>
          </p:cNvPr>
          <p:cNvSpPr txBox="1"/>
          <p:nvPr/>
        </p:nvSpPr>
        <p:spPr>
          <a:xfrm>
            <a:off x="4745958" y="5129701"/>
            <a:ext cx="2427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cs typeface="Arial" panose="020B0604020202020204" pitchFamily="34" charset="0"/>
              </a:rPr>
              <a:t>Grinding with a sieve of 6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28F7D-EB96-4C9E-9102-F3731C026171}"/>
              </a:ext>
            </a:extLst>
          </p:cNvPr>
          <p:cNvSpPr txBox="1"/>
          <p:nvPr/>
        </p:nvSpPr>
        <p:spPr>
          <a:xfrm>
            <a:off x="8530728" y="5304469"/>
            <a:ext cx="3347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cs typeface="Arial" panose="020B0604020202020204" pitchFamily="34" charset="0"/>
              </a:rPr>
              <a:t>Lignocellulosic fibers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83CD6C7-AE97-44ED-9D31-6E930A83AE39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5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DBC23D5-174D-4914-A5BA-4CE667959372}"/>
              </a:ext>
            </a:extLst>
          </p:cNvPr>
          <p:cNvGrpSpPr/>
          <p:nvPr/>
        </p:nvGrpSpPr>
        <p:grpSpPr>
          <a:xfrm>
            <a:off x="76767" y="704850"/>
            <a:ext cx="2981892" cy="6086474"/>
            <a:chOff x="0" y="704850"/>
            <a:chExt cx="2981892" cy="6086474"/>
          </a:xfrm>
          <a:solidFill>
            <a:srgbClr val="4C807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D29DE7-A7B0-469A-9F7C-640A10393DAF}"/>
                </a:ext>
              </a:extLst>
            </p:cNvPr>
            <p:cNvGrpSpPr/>
            <p:nvPr/>
          </p:nvGrpSpPr>
          <p:grpSpPr>
            <a:xfrm>
              <a:off x="0" y="704850"/>
              <a:ext cx="2905125" cy="6086474"/>
              <a:chOff x="0" y="704850"/>
              <a:chExt cx="2686051" cy="6086474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E92A6878-7FAA-433F-AACF-8DF8F5F6F9A8}"/>
                  </a:ext>
                </a:extLst>
              </p:cNvPr>
              <p:cNvSpPr/>
              <p:nvPr/>
            </p:nvSpPr>
            <p:spPr>
              <a:xfrm>
                <a:off x="0" y="704850"/>
                <a:ext cx="2686051" cy="6086474"/>
              </a:xfrm>
              <a:custGeom>
                <a:avLst/>
                <a:gdLst>
                  <a:gd name="connsiteX0" fmla="*/ 647701 w 2686051"/>
                  <a:gd name="connsiteY0" fmla="*/ 0 h 6276975"/>
                  <a:gd name="connsiteX1" fmla="*/ 2686051 w 2686051"/>
                  <a:gd name="connsiteY1" fmla="*/ 0 h 6276975"/>
                  <a:gd name="connsiteX2" fmla="*/ 2686051 w 2686051"/>
                  <a:gd name="connsiteY2" fmla="*/ 6276975 h 6276975"/>
                  <a:gd name="connsiteX3" fmla="*/ 647701 w 2686051"/>
                  <a:gd name="connsiteY3" fmla="*/ 6276975 h 6276975"/>
                  <a:gd name="connsiteX4" fmla="*/ 647701 w 2686051"/>
                  <a:gd name="connsiteY4" fmla="*/ 1038225 h 6276975"/>
                  <a:gd name="connsiteX5" fmla="*/ 221462 w 2686051"/>
                  <a:gd name="connsiteY5" fmla="*/ 1038225 h 6276975"/>
                  <a:gd name="connsiteX6" fmla="*/ 0 w 2686051"/>
                  <a:gd name="connsiteY6" fmla="*/ 816763 h 6276975"/>
                  <a:gd name="connsiteX7" fmla="*/ 0 w 2686051"/>
                  <a:gd name="connsiteY7" fmla="*/ 502450 h 6276975"/>
                  <a:gd name="connsiteX8" fmla="*/ 221462 w 2686051"/>
                  <a:gd name="connsiteY8" fmla="*/ 280988 h 6276975"/>
                  <a:gd name="connsiteX9" fmla="*/ 647701 w 2686051"/>
                  <a:gd name="connsiteY9" fmla="*/ 280988 h 627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051" h="6276975">
                    <a:moveTo>
                      <a:pt x="647701" y="0"/>
                    </a:moveTo>
                    <a:lnTo>
                      <a:pt x="2686051" y="0"/>
                    </a:lnTo>
                    <a:lnTo>
                      <a:pt x="2686051" y="6276975"/>
                    </a:lnTo>
                    <a:lnTo>
                      <a:pt x="647701" y="6276975"/>
                    </a:lnTo>
                    <a:lnTo>
                      <a:pt x="647701" y="1038225"/>
                    </a:lnTo>
                    <a:lnTo>
                      <a:pt x="221462" y="1038225"/>
                    </a:lnTo>
                    <a:cubicBezTo>
                      <a:pt x="99152" y="1038225"/>
                      <a:pt x="0" y="939073"/>
                      <a:pt x="0" y="816763"/>
                    </a:cubicBezTo>
                    <a:lnTo>
                      <a:pt x="0" y="502450"/>
                    </a:lnTo>
                    <a:cubicBezTo>
                      <a:pt x="0" y="380140"/>
                      <a:pt x="99152" y="280988"/>
                      <a:pt x="221462" y="280988"/>
                    </a:cubicBezTo>
                    <a:lnTo>
                      <a:pt x="647701" y="280988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A5F1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FE67EF-5A2A-4377-9D28-94D849C88574}"/>
                  </a:ext>
                </a:extLst>
              </p:cNvPr>
              <p:cNvSpPr txBox="1"/>
              <p:nvPr/>
            </p:nvSpPr>
            <p:spPr>
              <a:xfrm>
                <a:off x="152400" y="1057275"/>
                <a:ext cx="33970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394593-0A3A-4942-A9C7-717B89C9A454}"/>
                </a:ext>
              </a:extLst>
            </p:cNvPr>
            <p:cNvSpPr txBox="1"/>
            <p:nvPr/>
          </p:nvSpPr>
          <p:spPr>
            <a:xfrm>
              <a:off x="609227" y="1711137"/>
              <a:ext cx="2372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rPr>
                <a:t>CHEMICAL COMPOSITION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38A32F-81CB-4FF7-922D-D8962B202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63995" y="3932381"/>
              <a:ext cx="2543175" cy="1898363"/>
            </a:xfrm>
            <a:prstGeom prst="rect">
              <a:avLst/>
            </a:prstGeom>
            <a:grpFill/>
            <a:ln>
              <a:noFill/>
            </a:ln>
          </p:spPr>
        </p:pic>
      </p:grpSp>
      <p:graphicFrame>
        <p:nvGraphicFramePr>
          <p:cNvPr id="11" name="Graphique 1">
            <a:extLst>
              <a:ext uri="{FF2B5EF4-FFF2-40B4-BE49-F238E27FC236}">
                <a16:creationId xmlns:a16="http://schemas.microsoft.com/office/drawing/2014/main" id="{36820946-D5DD-4024-86F2-5E0B971D3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32912"/>
              </p:ext>
            </p:extLst>
          </p:nvPr>
        </p:nvGraphicFramePr>
        <p:xfrm>
          <a:off x="3058658" y="771526"/>
          <a:ext cx="9133341" cy="608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el 1">
            <a:extLst>
              <a:ext uri="{FF2B5EF4-FFF2-40B4-BE49-F238E27FC236}">
                <a16:creationId xmlns:a16="http://schemas.microsoft.com/office/drawing/2014/main" id="{BDD881EA-C01C-432B-A71B-AC8301FF5A61}"/>
              </a:ext>
            </a:extLst>
          </p:cNvPr>
          <p:cNvSpPr txBox="1">
            <a:spLocks/>
          </p:cNvSpPr>
          <p:nvPr/>
        </p:nvSpPr>
        <p:spPr>
          <a:xfrm>
            <a:off x="-3902" y="-125672"/>
            <a:ext cx="5431971" cy="93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8271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dirty="0"/>
              <a:t>FIBERS CHARACTERIZATION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B2ECEBE-0A06-48CA-81F0-CED9FE69D417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6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2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6EDBEDC-F617-4F91-9110-D6B3F69B63FB}"/>
              </a:ext>
            </a:extLst>
          </p:cNvPr>
          <p:cNvGrpSpPr/>
          <p:nvPr/>
        </p:nvGrpSpPr>
        <p:grpSpPr>
          <a:xfrm>
            <a:off x="76767" y="576295"/>
            <a:ext cx="2981892" cy="6139873"/>
            <a:chOff x="0" y="704850"/>
            <a:chExt cx="2981892" cy="6086474"/>
          </a:xfrm>
          <a:solidFill>
            <a:srgbClr val="4C8071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BE3A04-81F6-4073-AE10-E26A7734A428}"/>
                </a:ext>
              </a:extLst>
            </p:cNvPr>
            <p:cNvGrpSpPr/>
            <p:nvPr/>
          </p:nvGrpSpPr>
          <p:grpSpPr>
            <a:xfrm>
              <a:off x="0" y="704850"/>
              <a:ext cx="2905125" cy="6086474"/>
              <a:chOff x="0" y="704850"/>
              <a:chExt cx="2686051" cy="6086474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E54557D-E723-42FC-A0F5-EB376ED4049C}"/>
                  </a:ext>
                </a:extLst>
              </p:cNvPr>
              <p:cNvSpPr/>
              <p:nvPr/>
            </p:nvSpPr>
            <p:spPr>
              <a:xfrm>
                <a:off x="0" y="704850"/>
                <a:ext cx="2686051" cy="6086474"/>
              </a:xfrm>
              <a:custGeom>
                <a:avLst/>
                <a:gdLst>
                  <a:gd name="connsiteX0" fmla="*/ 647701 w 2686051"/>
                  <a:gd name="connsiteY0" fmla="*/ 0 h 6276975"/>
                  <a:gd name="connsiteX1" fmla="*/ 2686051 w 2686051"/>
                  <a:gd name="connsiteY1" fmla="*/ 0 h 6276975"/>
                  <a:gd name="connsiteX2" fmla="*/ 2686051 w 2686051"/>
                  <a:gd name="connsiteY2" fmla="*/ 6276975 h 6276975"/>
                  <a:gd name="connsiteX3" fmla="*/ 647701 w 2686051"/>
                  <a:gd name="connsiteY3" fmla="*/ 6276975 h 6276975"/>
                  <a:gd name="connsiteX4" fmla="*/ 647701 w 2686051"/>
                  <a:gd name="connsiteY4" fmla="*/ 1038225 h 6276975"/>
                  <a:gd name="connsiteX5" fmla="*/ 221462 w 2686051"/>
                  <a:gd name="connsiteY5" fmla="*/ 1038225 h 6276975"/>
                  <a:gd name="connsiteX6" fmla="*/ 0 w 2686051"/>
                  <a:gd name="connsiteY6" fmla="*/ 816763 h 6276975"/>
                  <a:gd name="connsiteX7" fmla="*/ 0 w 2686051"/>
                  <a:gd name="connsiteY7" fmla="*/ 502450 h 6276975"/>
                  <a:gd name="connsiteX8" fmla="*/ 221462 w 2686051"/>
                  <a:gd name="connsiteY8" fmla="*/ 280988 h 6276975"/>
                  <a:gd name="connsiteX9" fmla="*/ 647701 w 2686051"/>
                  <a:gd name="connsiteY9" fmla="*/ 280988 h 627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051" h="6276975">
                    <a:moveTo>
                      <a:pt x="647701" y="0"/>
                    </a:moveTo>
                    <a:lnTo>
                      <a:pt x="2686051" y="0"/>
                    </a:lnTo>
                    <a:lnTo>
                      <a:pt x="2686051" y="6276975"/>
                    </a:lnTo>
                    <a:lnTo>
                      <a:pt x="647701" y="6276975"/>
                    </a:lnTo>
                    <a:lnTo>
                      <a:pt x="647701" y="1038225"/>
                    </a:lnTo>
                    <a:lnTo>
                      <a:pt x="221462" y="1038225"/>
                    </a:lnTo>
                    <a:cubicBezTo>
                      <a:pt x="99152" y="1038225"/>
                      <a:pt x="0" y="939073"/>
                      <a:pt x="0" y="816763"/>
                    </a:cubicBezTo>
                    <a:lnTo>
                      <a:pt x="0" y="502450"/>
                    </a:lnTo>
                    <a:cubicBezTo>
                      <a:pt x="0" y="380140"/>
                      <a:pt x="99152" y="280988"/>
                      <a:pt x="221462" y="280988"/>
                    </a:cubicBezTo>
                    <a:lnTo>
                      <a:pt x="647701" y="280988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A5F1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22CF52-26E8-4DEF-A59B-C07DF2CA8EB3}"/>
                  </a:ext>
                </a:extLst>
              </p:cNvPr>
              <p:cNvSpPr txBox="1"/>
              <p:nvPr/>
            </p:nvSpPr>
            <p:spPr>
              <a:xfrm>
                <a:off x="152400" y="1057275"/>
                <a:ext cx="33970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7AFC44-4FC6-4D6C-B873-D12E8FC7ED16}"/>
                </a:ext>
              </a:extLst>
            </p:cNvPr>
            <p:cNvSpPr txBox="1"/>
            <p:nvPr/>
          </p:nvSpPr>
          <p:spPr>
            <a:xfrm>
              <a:off x="609227" y="1711137"/>
              <a:ext cx="2372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rPr>
                <a:t>CHEMICAL COMPOSITION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B019E8-E2C1-4364-A9EF-EFD351EC40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63995" y="3932381"/>
              <a:ext cx="2543175" cy="1898363"/>
            </a:xfrm>
            <a:prstGeom prst="rect">
              <a:avLst/>
            </a:prstGeom>
            <a:grpFill/>
            <a:ln>
              <a:noFill/>
            </a:ln>
          </p:spPr>
        </p:pic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AF8F715-A0A4-4C7A-B5D1-BABF76B79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35069"/>
              </p:ext>
            </p:extLst>
          </p:nvPr>
        </p:nvGraphicFramePr>
        <p:xfrm>
          <a:off x="3172057" y="1779950"/>
          <a:ext cx="8673954" cy="410910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927165">
                  <a:extLst>
                    <a:ext uri="{9D8B030D-6E8A-4147-A177-3AD203B41FA5}">
                      <a16:colId xmlns:a16="http://schemas.microsoft.com/office/drawing/2014/main" val="3054775420"/>
                    </a:ext>
                  </a:extLst>
                </a:gridCol>
                <a:gridCol w="2273643">
                  <a:extLst>
                    <a:ext uri="{9D8B030D-6E8A-4147-A177-3AD203B41FA5}">
                      <a16:colId xmlns:a16="http://schemas.microsoft.com/office/drawing/2014/main" val="3013589854"/>
                    </a:ext>
                  </a:extLst>
                </a:gridCol>
                <a:gridCol w="4473146">
                  <a:extLst>
                    <a:ext uri="{9D8B030D-6E8A-4147-A177-3AD203B41FA5}">
                      <a16:colId xmlns:a16="http://schemas.microsoft.com/office/drawing/2014/main" val="1559435248"/>
                    </a:ext>
                  </a:extLst>
                </a:gridCol>
              </a:tblGrid>
              <a:tr h="1525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BIOMASS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RESIDUE (%)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DEGRADATION TEMPERATURE (°C)</a:t>
                      </a:r>
                      <a:endParaRPr lang="en-US" sz="24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043879"/>
                  </a:ext>
                </a:extLst>
              </a:tr>
              <a:tr h="5166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Cocoa</a:t>
                      </a:r>
                      <a:endParaRPr lang="fr-FR" sz="2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32.4 ± 1.1</a:t>
                      </a:r>
                      <a:endParaRPr lang="fr-FR" sz="2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317.2 ± 3.5</a:t>
                      </a:r>
                      <a:endParaRPr lang="fr-FR" sz="2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959209"/>
                  </a:ext>
                </a:extLst>
              </a:tr>
              <a:tr h="5166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Millet</a:t>
                      </a:r>
                      <a:endParaRPr lang="fr-FR" sz="2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25.9 ± 1.0</a:t>
                      </a:r>
                      <a:endParaRPr lang="fr-FR" sz="2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316.7 ± 4.1</a:t>
                      </a:r>
                      <a:endParaRPr lang="fr-FR" sz="2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479444"/>
                  </a:ext>
                </a:extLst>
              </a:tr>
              <a:tr h="5166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OPEFB</a:t>
                      </a:r>
                      <a:endParaRPr lang="fr-FR" sz="2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25.9 ± 1.0</a:t>
                      </a:r>
                      <a:endParaRPr lang="fr-FR" sz="2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317.7 ± 4.7</a:t>
                      </a:r>
                      <a:endParaRPr lang="fr-FR" sz="2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676759"/>
                  </a:ext>
                </a:extLst>
              </a:tr>
              <a:tr h="5166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Rice</a:t>
                      </a:r>
                      <a:endParaRPr lang="fr-FR" sz="2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1" u="none" strike="noStrike" dirty="0">
                          <a:solidFill>
                            <a:srgbClr val="EA5F1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34.0 ± 1.4</a:t>
                      </a:r>
                      <a:endParaRPr lang="fr-FR" sz="2600" b="1" i="0" u="none" strike="noStrike" dirty="0">
                        <a:solidFill>
                          <a:srgbClr val="EA5F1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1" u="none" strike="noStrike" dirty="0">
                          <a:solidFill>
                            <a:srgbClr val="EA5F1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347.9 ± 1.5</a:t>
                      </a:r>
                      <a:endParaRPr lang="fr-FR" sz="2600" b="1" i="0" u="none" strike="noStrike" dirty="0">
                        <a:solidFill>
                          <a:srgbClr val="EA5F1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689028"/>
                  </a:ext>
                </a:extLst>
              </a:tr>
              <a:tr h="5166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Typha</a:t>
                      </a:r>
                      <a:endParaRPr lang="fr-FR" sz="2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23.8 ± 1.8</a:t>
                      </a:r>
                      <a:endParaRPr lang="fr-FR" sz="2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333.1 ± 4.1</a:t>
                      </a:r>
                      <a:endParaRPr lang="fr-FR" sz="2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30111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F2ECFA-1925-47CF-8005-5124C76BA52B}"/>
              </a:ext>
            </a:extLst>
          </p:cNvPr>
          <p:cNvSpPr txBox="1"/>
          <p:nvPr/>
        </p:nvSpPr>
        <p:spPr>
          <a:xfrm>
            <a:off x="5875120" y="497242"/>
            <a:ext cx="33684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30 °C to 800 °C </a:t>
            </a:r>
          </a:p>
          <a:p>
            <a:pPr algn="ctr"/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10 °C.min</a:t>
            </a:r>
            <a:r>
              <a:rPr lang="en-US" sz="2400" baseline="30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Nitrogen 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atmosphere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41764-2279-4BB6-8C3D-6A5F64297580}"/>
              </a:ext>
            </a:extLst>
          </p:cNvPr>
          <p:cNvSpPr/>
          <p:nvPr/>
        </p:nvSpPr>
        <p:spPr>
          <a:xfrm>
            <a:off x="785" y="579621"/>
            <a:ext cx="3010328" cy="6353535"/>
          </a:xfrm>
          <a:prstGeom prst="rect">
            <a:avLst/>
          </a:prstGeom>
          <a:solidFill>
            <a:srgbClr val="F1F1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DAD77A-6FEA-4169-94F6-64DB88065A48}"/>
              </a:ext>
            </a:extLst>
          </p:cNvPr>
          <p:cNvGrpSpPr/>
          <p:nvPr/>
        </p:nvGrpSpPr>
        <p:grpSpPr>
          <a:xfrm>
            <a:off x="51714" y="579621"/>
            <a:ext cx="2951731" cy="6278379"/>
            <a:chOff x="76544" y="704850"/>
            <a:chExt cx="2905125" cy="608647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B24EE5B-0928-431E-970F-681881936D2D}"/>
                </a:ext>
              </a:extLst>
            </p:cNvPr>
            <p:cNvSpPr/>
            <p:nvPr/>
          </p:nvSpPr>
          <p:spPr>
            <a:xfrm>
              <a:off x="76544" y="704850"/>
              <a:ext cx="2905125" cy="6086474"/>
            </a:xfrm>
            <a:custGeom>
              <a:avLst/>
              <a:gdLst>
                <a:gd name="connsiteX0" fmla="*/ 744326 w 2904901"/>
                <a:gd name="connsiteY0" fmla="*/ 0 h 6086474"/>
                <a:gd name="connsiteX1" fmla="*/ 2904901 w 2904901"/>
                <a:gd name="connsiteY1" fmla="*/ 0 h 6086474"/>
                <a:gd name="connsiteX2" fmla="*/ 2904901 w 2904901"/>
                <a:gd name="connsiteY2" fmla="*/ 6086474 h 6086474"/>
                <a:gd name="connsiteX3" fmla="*/ 744326 w 2904901"/>
                <a:gd name="connsiteY3" fmla="*/ 6086474 h 6086474"/>
                <a:gd name="connsiteX4" fmla="*/ 744326 w 2904901"/>
                <a:gd name="connsiteY4" fmla="*/ 1808584 h 6086474"/>
                <a:gd name="connsiteX5" fmla="*/ 193319 w 2904901"/>
                <a:gd name="connsiteY5" fmla="*/ 1808584 h 6086474"/>
                <a:gd name="connsiteX6" fmla="*/ 0 w 2904901"/>
                <a:gd name="connsiteY6" fmla="*/ 1615265 h 6086474"/>
                <a:gd name="connsiteX7" fmla="*/ 0 w 2904901"/>
                <a:gd name="connsiteY7" fmla="*/ 1289862 h 6086474"/>
                <a:gd name="connsiteX8" fmla="*/ 193319 w 2904901"/>
                <a:gd name="connsiteY8" fmla="*/ 1096543 h 6086474"/>
                <a:gd name="connsiteX9" fmla="*/ 744326 w 2904901"/>
                <a:gd name="connsiteY9" fmla="*/ 1096543 h 608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4901" h="6086474">
                  <a:moveTo>
                    <a:pt x="744326" y="0"/>
                  </a:moveTo>
                  <a:lnTo>
                    <a:pt x="2904901" y="0"/>
                  </a:lnTo>
                  <a:lnTo>
                    <a:pt x="2904901" y="6086474"/>
                  </a:lnTo>
                  <a:lnTo>
                    <a:pt x="744326" y="6086474"/>
                  </a:lnTo>
                  <a:lnTo>
                    <a:pt x="744326" y="1808584"/>
                  </a:lnTo>
                  <a:lnTo>
                    <a:pt x="193319" y="1808584"/>
                  </a:lnTo>
                  <a:cubicBezTo>
                    <a:pt x="86552" y="1808584"/>
                    <a:pt x="0" y="1722032"/>
                    <a:pt x="0" y="1615265"/>
                  </a:cubicBezTo>
                  <a:lnTo>
                    <a:pt x="0" y="1289862"/>
                  </a:lnTo>
                  <a:cubicBezTo>
                    <a:pt x="0" y="1183095"/>
                    <a:pt x="86552" y="1096543"/>
                    <a:pt x="193319" y="1096543"/>
                  </a:cubicBezTo>
                  <a:lnTo>
                    <a:pt x="744326" y="109654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078921-82DD-46D9-8C0A-50E530700808}"/>
                </a:ext>
              </a:extLst>
            </p:cNvPr>
            <p:cNvSpPr txBox="1"/>
            <p:nvPr/>
          </p:nvSpPr>
          <p:spPr>
            <a:xfrm>
              <a:off x="267156" y="1895803"/>
              <a:ext cx="367408" cy="5186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2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EBD526-273E-47C9-BE14-CE50B3A181F5}"/>
                </a:ext>
              </a:extLst>
            </p:cNvPr>
            <p:cNvSpPr txBox="1"/>
            <p:nvPr/>
          </p:nvSpPr>
          <p:spPr>
            <a:xfrm>
              <a:off x="842586" y="1533718"/>
              <a:ext cx="2139083" cy="9458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THERMAL STABILITY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C54D91-0316-46D8-8E6A-18A628E9E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62857" y="3757456"/>
              <a:ext cx="2543175" cy="1893376"/>
            </a:xfrm>
            <a:prstGeom prst="rect">
              <a:avLst/>
            </a:prstGeom>
            <a:solidFill>
              <a:srgbClr val="4C8071"/>
            </a:solidFill>
            <a:ln>
              <a:noFill/>
            </a:ln>
          </p:spPr>
        </p:pic>
      </p:grpSp>
      <p:sp>
        <p:nvSpPr>
          <p:cNvPr id="11" name="Titel 1">
            <a:extLst>
              <a:ext uri="{FF2B5EF4-FFF2-40B4-BE49-F238E27FC236}">
                <a16:creationId xmlns:a16="http://schemas.microsoft.com/office/drawing/2014/main" id="{6EEA401C-EBCC-4EBA-9033-973536379740}"/>
              </a:ext>
            </a:extLst>
          </p:cNvPr>
          <p:cNvSpPr txBox="1">
            <a:spLocks/>
          </p:cNvSpPr>
          <p:nvPr/>
        </p:nvSpPr>
        <p:spPr>
          <a:xfrm>
            <a:off x="-3902" y="-125672"/>
            <a:ext cx="5431971" cy="93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8271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dirty="0"/>
              <a:t>FIBERS CHARACTERIZATION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36F72B7B-56B0-4D4F-8D91-6BDDE3B4A7F3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7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8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79025A5-CB19-400E-85A3-17472F7B292E}"/>
              </a:ext>
            </a:extLst>
          </p:cNvPr>
          <p:cNvGrpSpPr/>
          <p:nvPr/>
        </p:nvGrpSpPr>
        <p:grpSpPr>
          <a:xfrm>
            <a:off x="76767" y="610905"/>
            <a:ext cx="2981892" cy="6086474"/>
            <a:chOff x="0" y="704850"/>
            <a:chExt cx="2981892" cy="6086474"/>
          </a:xfrm>
          <a:solidFill>
            <a:srgbClr val="4C8071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01B49BC-ED38-4A87-93F3-62795972E201}"/>
                </a:ext>
              </a:extLst>
            </p:cNvPr>
            <p:cNvGrpSpPr/>
            <p:nvPr/>
          </p:nvGrpSpPr>
          <p:grpSpPr>
            <a:xfrm>
              <a:off x="0" y="704850"/>
              <a:ext cx="2905125" cy="6086474"/>
              <a:chOff x="0" y="704850"/>
              <a:chExt cx="2686051" cy="6086474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4666D12-867E-4E61-9E4F-9D5DC2E3D45B}"/>
                  </a:ext>
                </a:extLst>
              </p:cNvPr>
              <p:cNvSpPr/>
              <p:nvPr/>
            </p:nvSpPr>
            <p:spPr>
              <a:xfrm>
                <a:off x="0" y="704850"/>
                <a:ext cx="2686051" cy="6086474"/>
              </a:xfrm>
              <a:custGeom>
                <a:avLst/>
                <a:gdLst>
                  <a:gd name="connsiteX0" fmla="*/ 647701 w 2686051"/>
                  <a:gd name="connsiteY0" fmla="*/ 0 h 6276975"/>
                  <a:gd name="connsiteX1" fmla="*/ 2686051 w 2686051"/>
                  <a:gd name="connsiteY1" fmla="*/ 0 h 6276975"/>
                  <a:gd name="connsiteX2" fmla="*/ 2686051 w 2686051"/>
                  <a:gd name="connsiteY2" fmla="*/ 6276975 h 6276975"/>
                  <a:gd name="connsiteX3" fmla="*/ 647701 w 2686051"/>
                  <a:gd name="connsiteY3" fmla="*/ 6276975 h 6276975"/>
                  <a:gd name="connsiteX4" fmla="*/ 647701 w 2686051"/>
                  <a:gd name="connsiteY4" fmla="*/ 1038225 h 6276975"/>
                  <a:gd name="connsiteX5" fmla="*/ 221462 w 2686051"/>
                  <a:gd name="connsiteY5" fmla="*/ 1038225 h 6276975"/>
                  <a:gd name="connsiteX6" fmla="*/ 0 w 2686051"/>
                  <a:gd name="connsiteY6" fmla="*/ 816763 h 6276975"/>
                  <a:gd name="connsiteX7" fmla="*/ 0 w 2686051"/>
                  <a:gd name="connsiteY7" fmla="*/ 502450 h 6276975"/>
                  <a:gd name="connsiteX8" fmla="*/ 221462 w 2686051"/>
                  <a:gd name="connsiteY8" fmla="*/ 280988 h 6276975"/>
                  <a:gd name="connsiteX9" fmla="*/ 647701 w 2686051"/>
                  <a:gd name="connsiteY9" fmla="*/ 280988 h 627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051" h="6276975">
                    <a:moveTo>
                      <a:pt x="647701" y="0"/>
                    </a:moveTo>
                    <a:lnTo>
                      <a:pt x="2686051" y="0"/>
                    </a:lnTo>
                    <a:lnTo>
                      <a:pt x="2686051" y="6276975"/>
                    </a:lnTo>
                    <a:lnTo>
                      <a:pt x="647701" y="6276975"/>
                    </a:lnTo>
                    <a:lnTo>
                      <a:pt x="647701" y="1038225"/>
                    </a:lnTo>
                    <a:lnTo>
                      <a:pt x="221462" y="1038225"/>
                    </a:lnTo>
                    <a:cubicBezTo>
                      <a:pt x="99152" y="1038225"/>
                      <a:pt x="0" y="939073"/>
                      <a:pt x="0" y="816763"/>
                    </a:cubicBezTo>
                    <a:lnTo>
                      <a:pt x="0" y="502450"/>
                    </a:lnTo>
                    <a:cubicBezTo>
                      <a:pt x="0" y="380140"/>
                      <a:pt x="99152" y="280988"/>
                      <a:pt x="221462" y="280988"/>
                    </a:cubicBezTo>
                    <a:lnTo>
                      <a:pt x="647701" y="280988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A5F1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A0D724C-6BF6-4878-BD84-F62AD521AA8F}"/>
                  </a:ext>
                </a:extLst>
              </p:cNvPr>
              <p:cNvSpPr txBox="1"/>
              <p:nvPr/>
            </p:nvSpPr>
            <p:spPr>
              <a:xfrm>
                <a:off x="152400" y="1057275"/>
                <a:ext cx="33970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D68057-F121-46A7-ADBB-D628F5D3AA99}"/>
                </a:ext>
              </a:extLst>
            </p:cNvPr>
            <p:cNvSpPr txBox="1"/>
            <p:nvPr/>
          </p:nvSpPr>
          <p:spPr>
            <a:xfrm>
              <a:off x="609227" y="1711137"/>
              <a:ext cx="2372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rPr>
                <a:t>CHEMICAL COMPOSITION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E023263-3C4E-4AD9-98FF-8C3E1C1AB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63995" y="3932381"/>
              <a:ext cx="2543175" cy="1898363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63A485-9D3D-46DD-ABC7-D3737A81EEEE}"/>
              </a:ext>
            </a:extLst>
          </p:cNvPr>
          <p:cNvGrpSpPr/>
          <p:nvPr/>
        </p:nvGrpSpPr>
        <p:grpSpPr>
          <a:xfrm>
            <a:off x="51714" y="579621"/>
            <a:ext cx="2951731" cy="6278379"/>
            <a:chOff x="76544" y="704850"/>
            <a:chExt cx="2905125" cy="608647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0BB833B-4614-4F81-BDC6-2A0B48FB5F85}"/>
                </a:ext>
              </a:extLst>
            </p:cNvPr>
            <p:cNvSpPr/>
            <p:nvPr/>
          </p:nvSpPr>
          <p:spPr>
            <a:xfrm>
              <a:off x="76544" y="704850"/>
              <a:ext cx="2905125" cy="6086474"/>
            </a:xfrm>
            <a:custGeom>
              <a:avLst/>
              <a:gdLst>
                <a:gd name="connsiteX0" fmla="*/ 744326 w 2904901"/>
                <a:gd name="connsiteY0" fmla="*/ 0 h 6086474"/>
                <a:gd name="connsiteX1" fmla="*/ 2904901 w 2904901"/>
                <a:gd name="connsiteY1" fmla="*/ 0 h 6086474"/>
                <a:gd name="connsiteX2" fmla="*/ 2904901 w 2904901"/>
                <a:gd name="connsiteY2" fmla="*/ 6086474 h 6086474"/>
                <a:gd name="connsiteX3" fmla="*/ 744326 w 2904901"/>
                <a:gd name="connsiteY3" fmla="*/ 6086474 h 6086474"/>
                <a:gd name="connsiteX4" fmla="*/ 744326 w 2904901"/>
                <a:gd name="connsiteY4" fmla="*/ 1808584 h 6086474"/>
                <a:gd name="connsiteX5" fmla="*/ 193319 w 2904901"/>
                <a:gd name="connsiteY5" fmla="*/ 1808584 h 6086474"/>
                <a:gd name="connsiteX6" fmla="*/ 0 w 2904901"/>
                <a:gd name="connsiteY6" fmla="*/ 1615265 h 6086474"/>
                <a:gd name="connsiteX7" fmla="*/ 0 w 2904901"/>
                <a:gd name="connsiteY7" fmla="*/ 1289862 h 6086474"/>
                <a:gd name="connsiteX8" fmla="*/ 193319 w 2904901"/>
                <a:gd name="connsiteY8" fmla="*/ 1096543 h 6086474"/>
                <a:gd name="connsiteX9" fmla="*/ 744326 w 2904901"/>
                <a:gd name="connsiteY9" fmla="*/ 1096543 h 608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4901" h="6086474">
                  <a:moveTo>
                    <a:pt x="744326" y="0"/>
                  </a:moveTo>
                  <a:lnTo>
                    <a:pt x="2904901" y="0"/>
                  </a:lnTo>
                  <a:lnTo>
                    <a:pt x="2904901" y="6086474"/>
                  </a:lnTo>
                  <a:lnTo>
                    <a:pt x="744326" y="6086474"/>
                  </a:lnTo>
                  <a:lnTo>
                    <a:pt x="744326" y="1808584"/>
                  </a:lnTo>
                  <a:lnTo>
                    <a:pt x="193319" y="1808584"/>
                  </a:lnTo>
                  <a:cubicBezTo>
                    <a:pt x="86552" y="1808584"/>
                    <a:pt x="0" y="1722032"/>
                    <a:pt x="0" y="1615265"/>
                  </a:cubicBezTo>
                  <a:lnTo>
                    <a:pt x="0" y="1289862"/>
                  </a:lnTo>
                  <a:cubicBezTo>
                    <a:pt x="0" y="1183095"/>
                    <a:pt x="86552" y="1096543"/>
                    <a:pt x="193319" y="1096543"/>
                  </a:cubicBezTo>
                  <a:lnTo>
                    <a:pt x="744326" y="109654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D323B80-28AE-4253-A884-9095EB3F306A}"/>
                </a:ext>
              </a:extLst>
            </p:cNvPr>
            <p:cNvSpPr txBox="1"/>
            <p:nvPr/>
          </p:nvSpPr>
          <p:spPr>
            <a:xfrm>
              <a:off x="267156" y="1895803"/>
              <a:ext cx="367408" cy="5186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2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F8EB28-5950-460F-A0E6-A1D419ECD27B}"/>
                </a:ext>
              </a:extLst>
            </p:cNvPr>
            <p:cNvSpPr txBox="1"/>
            <p:nvPr/>
          </p:nvSpPr>
          <p:spPr>
            <a:xfrm>
              <a:off x="842586" y="1533718"/>
              <a:ext cx="2139083" cy="9458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THERMAL STABILITY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1553765-E637-43FD-B911-7352CFE66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62857" y="3757456"/>
              <a:ext cx="2543175" cy="1893376"/>
            </a:xfrm>
            <a:prstGeom prst="rect">
              <a:avLst/>
            </a:prstGeom>
            <a:solidFill>
              <a:srgbClr val="4C8071"/>
            </a:solidFill>
            <a:ln>
              <a:noFill/>
            </a:ln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8A714F1-0ED5-4E49-B29E-D57F17A4DFCA}"/>
              </a:ext>
            </a:extLst>
          </p:cNvPr>
          <p:cNvSpPr/>
          <p:nvPr/>
        </p:nvSpPr>
        <p:spPr>
          <a:xfrm>
            <a:off x="18170" y="444675"/>
            <a:ext cx="3179222" cy="6532322"/>
          </a:xfrm>
          <a:prstGeom prst="rect">
            <a:avLst/>
          </a:prstGeom>
          <a:solidFill>
            <a:srgbClr val="F1F1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12FF77-84A1-40BA-B17A-77D15DD81F08}"/>
              </a:ext>
            </a:extLst>
          </p:cNvPr>
          <p:cNvGrpSpPr/>
          <p:nvPr/>
        </p:nvGrpSpPr>
        <p:grpSpPr>
          <a:xfrm>
            <a:off x="3197393" y="1394577"/>
            <a:ext cx="7802791" cy="4866396"/>
            <a:chOff x="3197393" y="1464914"/>
            <a:chExt cx="7802791" cy="4866396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7D947A87-57B4-4115-BBD3-414D1E2E7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990" y="1895803"/>
              <a:ext cx="2547597" cy="1910698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0B122B7-86A2-4434-B2CB-30137469B37E}"/>
                </a:ext>
              </a:extLst>
            </p:cNvPr>
            <p:cNvSpPr txBox="1"/>
            <p:nvPr/>
          </p:nvSpPr>
          <p:spPr>
            <a:xfrm>
              <a:off x="4519152" y="5838867"/>
              <a:ext cx="217636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600" dirty="0">
                  <a:cs typeface="Arial" panose="020B0604020202020204" pitchFamily="34" charset="0"/>
                </a:rPr>
                <a:t>MILLET STALKS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85ECDF5-4E69-4362-A78A-927D540BBD26}"/>
                </a:ext>
              </a:extLst>
            </p:cNvPr>
            <p:cNvSpPr txBox="1"/>
            <p:nvPr/>
          </p:nvSpPr>
          <p:spPr>
            <a:xfrm>
              <a:off x="6172365" y="1464915"/>
              <a:ext cx="161454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600" dirty="0">
                  <a:cs typeface="Arial" panose="020B0604020202020204" pitchFamily="34" charset="0"/>
                </a:rPr>
                <a:t>RICE HUSK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55662C3-E8DD-439C-B9D6-E6929601D589}"/>
                </a:ext>
              </a:extLst>
            </p:cNvPr>
            <p:cNvSpPr txBox="1"/>
            <p:nvPr/>
          </p:nvSpPr>
          <p:spPr>
            <a:xfrm>
              <a:off x="8572083" y="1464915"/>
              <a:ext cx="199285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600" dirty="0">
                  <a:cs typeface="Arial" panose="020B0604020202020204" pitchFamily="34" charset="0"/>
                </a:rPr>
                <a:t>COCOA PODS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971792F-27E9-4C5F-B675-3575DB7A7CBF}"/>
                </a:ext>
              </a:extLst>
            </p:cNvPr>
            <p:cNvSpPr txBox="1"/>
            <p:nvPr/>
          </p:nvSpPr>
          <p:spPr>
            <a:xfrm>
              <a:off x="3526947" y="1464914"/>
              <a:ext cx="18884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600" dirty="0">
                  <a:cs typeface="Arial" panose="020B0604020202020204" pitchFamily="34" charset="0"/>
                </a:rPr>
                <a:t>OPEFB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792A93D-F1E3-4D01-839D-035CB1D6BFCC}"/>
                </a:ext>
              </a:extLst>
            </p:cNvPr>
            <p:cNvSpPr txBox="1"/>
            <p:nvPr/>
          </p:nvSpPr>
          <p:spPr>
            <a:xfrm>
              <a:off x="7804011" y="5838867"/>
              <a:ext cx="108074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600" dirty="0">
                  <a:cs typeface="Arial" panose="020B0604020202020204" pitchFamily="34" charset="0"/>
                </a:rPr>
                <a:t>TYPHA</a:t>
              </a:r>
            </a:p>
          </p:txBody>
        </p:sp>
        <p:pic>
          <p:nvPicPr>
            <p:cNvPr id="15" name="Image 3">
              <a:extLst>
                <a:ext uri="{FF2B5EF4-FFF2-40B4-BE49-F238E27FC236}">
                  <a16:creationId xmlns:a16="http://schemas.microsoft.com/office/drawing/2014/main" id="{BF20F4F5-9DB3-4708-AD83-C79167205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2587" y="1895803"/>
              <a:ext cx="2547597" cy="1910698"/>
            </a:xfrm>
            <a:prstGeom prst="rect">
              <a:avLst/>
            </a:prstGeom>
          </p:spPr>
        </p:pic>
        <p:pic>
          <p:nvPicPr>
            <p:cNvPr id="16" name="Image 6">
              <a:extLst>
                <a:ext uri="{FF2B5EF4-FFF2-40B4-BE49-F238E27FC236}">
                  <a16:creationId xmlns:a16="http://schemas.microsoft.com/office/drawing/2014/main" id="{7C6AC7F1-A9CD-4A06-ADC0-AE178F6C9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7393" y="1895803"/>
              <a:ext cx="2547597" cy="1910698"/>
            </a:xfrm>
            <a:prstGeom prst="rect">
              <a:avLst/>
            </a:prstGeom>
          </p:spPr>
        </p:pic>
        <p:pic>
          <p:nvPicPr>
            <p:cNvPr id="17" name="Image 15">
              <a:extLst>
                <a:ext uri="{FF2B5EF4-FFF2-40B4-BE49-F238E27FC236}">
                  <a16:creationId xmlns:a16="http://schemas.microsoft.com/office/drawing/2014/main" id="{39A22FFC-B324-4EAD-960C-CF5DD3F22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9721" y="3902999"/>
              <a:ext cx="2547597" cy="1910698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A7E6A45-4BB1-48A7-9E73-E911205E7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8788" y="3902999"/>
              <a:ext cx="2547597" cy="1910698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D212E0-41B8-4281-B78C-5807F1DA4E14}"/>
              </a:ext>
            </a:extLst>
          </p:cNvPr>
          <p:cNvSpPr txBox="1"/>
          <p:nvPr/>
        </p:nvSpPr>
        <p:spPr>
          <a:xfrm>
            <a:off x="3197393" y="825411"/>
            <a:ext cx="358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Optical microscope (x8)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946880-00E6-4853-9A17-4ED559B271A4}"/>
              </a:ext>
            </a:extLst>
          </p:cNvPr>
          <p:cNvGrpSpPr/>
          <p:nvPr/>
        </p:nvGrpSpPr>
        <p:grpSpPr>
          <a:xfrm>
            <a:off x="51714" y="579621"/>
            <a:ext cx="2973894" cy="6278379"/>
            <a:chOff x="69670" y="651450"/>
            <a:chExt cx="2936756" cy="615626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489927A-701A-4387-B237-B51E09751B00}"/>
                </a:ext>
              </a:extLst>
            </p:cNvPr>
            <p:cNvSpPr/>
            <p:nvPr/>
          </p:nvSpPr>
          <p:spPr>
            <a:xfrm rot="16200000">
              <a:off x="-1556010" y="2277130"/>
              <a:ext cx="6156261" cy="2904901"/>
            </a:xfrm>
            <a:custGeom>
              <a:avLst/>
              <a:gdLst>
                <a:gd name="connsiteX0" fmla="*/ 6086474 w 6086474"/>
                <a:gd name="connsiteY0" fmla="*/ 744326 h 2904901"/>
                <a:gd name="connsiteX1" fmla="*/ 6086474 w 6086474"/>
                <a:gd name="connsiteY1" fmla="*/ 2904901 h 2904901"/>
                <a:gd name="connsiteX2" fmla="*/ 0 w 6086474"/>
                <a:gd name="connsiteY2" fmla="*/ 2904901 h 2904901"/>
                <a:gd name="connsiteX3" fmla="*/ 0 w 6086474"/>
                <a:gd name="connsiteY3" fmla="*/ 744326 h 2904901"/>
                <a:gd name="connsiteX4" fmla="*/ 3456794 w 6086474"/>
                <a:gd name="connsiteY4" fmla="*/ 744326 h 2904901"/>
                <a:gd name="connsiteX5" fmla="*/ 3456794 w 6086474"/>
                <a:gd name="connsiteY5" fmla="*/ 193319 h 2904901"/>
                <a:gd name="connsiteX6" fmla="*/ 3650113 w 6086474"/>
                <a:gd name="connsiteY6" fmla="*/ 0 h 2904901"/>
                <a:gd name="connsiteX7" fmla="*/ 3975516 w 6086474"/>
                <a:gd name="connsiteY7" fmla="*/ 0 h 2904901"/>
                <a:gd name="connsiteX8" fmla="*/ 4168835 w 6086474"/>
                <a:gd name="connsiteY8" fmla="*/ 193319 h 2904901"/>
                <a:gd name="connsiteX9" fmla="*/ 4168835 w 6086474"/>
                <a:gd name="connsiteY9" fmla="*/ 744326 h 29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04901">
                  <a:moveTo>
                    <a:pt x="6086474" y="744326"/>
                  </a:moveTo>
                  <a:lnTo>
                    <a:pt x="6086474" y="2904901"/>
                  </a:lnTo>
                  <a:lnTo>
                    <a:pt x="0" y="2904901"/>
                  </a:lnTo>
                  <a:lnTo>
                    <a:pt x="0" y="744326"/>
                  </a:lnTo>
                  <a:lnTo>
                    <a:pt x="3456794" y="744326"/>
                  </a:lnTo>
                  <a:lnTo>
                    <a:pt x="3456794" y="193319"/>
                  </a:lnTo>
                  <a:cubicBezTo>
                    <a:pt x="3456794" y="86552"/>
                    <a:pt x="3543346" y="0"/>
                    <a:pt x="3650113" y="0"/>
                  </a:cubicBezTo>
                  <a:lnTo>
                    <a:pt x="3975516" y="0"/>
                  </a:lnTo>
                  <a:cubicBezTo>
                    <a:pt x="4082283" y="0"/>
                    <a:pt x="4168835" y="86552"/>
                    <a:pt x="4168835" y="193319"/>
                  </a:cubicBezTo>
                  <a:lnTo>
                    <a:pt x="4168835" y="74432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FB33CA-8666-4B35-BED9-39C6D3693A7B}"/>
                </a:ext>
              </a:extLst>
            </p:cNvPr>
            <p:cNvSpPr txBox="1"/>
            <p:nvPr/>
          </p:nvSpPr>
          <p:spPr>
            <a:xfrm>
              <a:off x="247860" y="2710134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C4C399-6651-427D-B5DD-AA7B3287240A}"/>
                </a:ext>
              </a:extLst>
            </p:cNvPr>
            <p:cNvSpPr txBox="1"/>
            <p:nvPr/>
          </p:nvSpPr>
          <p:spPr>
            <a:xfrm>
              <a:off x="867343" y="1334515"/>
              <a:ext cx="2139083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SHAPE AND SIZE</a:t>
              </a:r>
            </a:p>
          </p:txBody>
        </p:sp>
        <p:pic>
          <p:nvPicPr>
            <p:cNvPr id="7" name="Picture 2" descr="Microscope optique — Wikipédia">
              <a:extLst>
                <a:ext uri="{FF2B5EF4-FFF2-40B4-BE49-F238E27FC236}">
                  <a16:creationId xmlns:a16="http://schemas.microsoft.com/office/drawing/2014/main" id="{4F27C47E-E52B-4DB5-AF86-7C978ED2E1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7756" y="3233354"/>
              <a:ext cx="1888395" cy="2539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itel 1">
            <a:extLst>
              <a:ext uri="{FF2B5EF4-FFF2-40B4-BE49-F238E27FC236}">
                <a16:creationId xmlns:a16="http://schemas.microsoft.com/office/drawing/2014/main" id="{88391DD2-AAE9-4C87-834F-B740AFB8CE34}"/>
              </a:ext>
            </a:extLst>
          </p:cNvPr>
          <p:cNvSpPr txBox="1">
            <a:spLocks/>
          </p:cNvSpPr>
          <p:nvPr/>
        </p:nvSpPr>
        <p:spPr>
          <a:xfrm>
            <a:off x="-3902" y="-125672"/>
            <a:ext cx="5431971" cy="93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8271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dirty="0"/>
              <a:t>FIBERS CHARACTERIZATION</a:t>
            </a: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CC4570D8-E980-400E-8CDD-6F970E5ACD38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8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0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85DD75DB-EC4B-46CC-92D2-3F7CBD9FBFA4}"/>
              </a:ext>
            </a:extLst>
          </p:cNvPr>
          <p:cNvGrpSpPr/>
          <p:nvPr/>
        </p:nvGrpSpPr>
        <p:grpSpPr>
          <a:xfrm>
            <a:off x="76767" y="604642"/>
            <a:ext cx="2981892" cy="6086474"/>
            <a:chOff x="0" y="704850"/>
            <a:chExt cx="2981892" cy="6086474"/>
          </a:xfrm>
          <a:solidFill>
            <a:srgbClr val="4C8071"/>
          </a:solidFill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8ED8858-5023-431C-9804-667D3C0B9E7D}"/>
                </a:ext>
              </a:extLst>
            </p:cNvPr>
            <p:cNvGrpSpPr/>
            <p:nvPr/>
          </p:nvGrpSpPr>
          <p:grpSpPr>
            <a:xfrm>
              <a:off x="0" y="704850"/>
              <a:ext cx="2905125" cy="6086474"/>
              <a:chOff x="0" y="704850"/>
              <a:chExt cx="2686051" cy="6086474"/>
            </a:xfrm>
            <a:grpFill/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EDED66D-4C30-4C92-A452-F7A638B951BA}"/>
                  </a:ext>
                </a:extLst>
              </p:cNvPr>
              <p:cNvSpPr/>
              <p:nvPr/>
            </p:nvSpPr>
            <p:spPr>
              <a:xfrm>
                <a:off x="0" y="704850"/>
                <a:ext cx="2686051" cy="6086474"/>
              </a:xfrm>
              <a:custGeom>
                <a:avLst/>
                <a:gdLst>
                  <a:gd name="connsiteX0" fmla="*/ 647701 w 2686051"/>
                  <a:gd name="connsiteY0" fmla="*/ 0 h 6276975"/>
                  <a:gd name="connsiteX1" fmla="*/ 2686051 w 2686051"/>
                  <a:gd name="connsiteY1" fmla="*/ 0 h 6276975"/>
                  <a:gd name="connsiteX2" fmla="*/ 2686051 w 2686051"/>
                  <a:gd name="connsiteY2" fmla="*/ 6276975 h 6276975"/>
                  <a:gd name="connsiteX3" fmla="*/ 647701 w 2686051"/>
                  <a:gd name="connsiteY3" fmla="*/ 6276975 h 6276975"/>
                  <a:gd name="connsiteX4" fmla="*/ 647701 w 2686051"/>
                  <a:gd name="connsiteY4" fmla="*/ 1038225 h 6276975"/>
                  <a:gd name="connsiteX5" fmla="*/ 221462 w 2686051"/>
                  <a:gd name="connsiteY5" fmla="*/ 1038225 h 6276975"/>
                  <a:gd name="connsiteX6" fmla="*/ 0 w 2686051"/>
                  <a:gd name="connsiteY6" fmla="*/ 816763 h 6276975"/>
                  <a:gd name="connsiteX7" fmla="*/ 0 w 2686051"/>
                  <a:gd name="connsiteY7" fmla="*/ 502450 h 6276975"/>
                  <a:gd name="connsiteX8" fmla="*/ 221462 w 2686051"/>
                  <a:gd name="connsiteY8" fmla="*/ 280988 h 6276975"/>
                  <a:gd name="connsiteX9" fmla="*/ 647701 w 2686051"/>
                  <a:gd name="connsiteY9" fmla="*/ 280988 h 627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6051" h="6276975">
                    <a:moveTo>
                      <a:pt x="647701" y="0"/>
                    </a:moveTo>
                    <a:lnTo>
                      <a:pt x="2686051" y="0"/>
                    </a:lnTo>
                    <a:lnTo>
                      <a:pt x="2686051" y="6276975"/>
                    </a:lnTo>
                    <a:lnTo>
                      <a:pt x="647701" y="6276975"/>
                    </a:lnTo>
                    <a:lnTo>
                      <a:pt x="647701" y="1038225"/>
                    </a:lnTo>
                    <a:lnTo>
                      <a:pt x="221462" y="1038225"/>
                    </a:lnTo>
                    <a:cubicBezTo>
                      <a:pt x="99152" y="1038225"/>
                      <a:pt x="0" y="939073"/>
                      <a:pt x="0" y="816763"/>
                    </a:cubicBezTo>
                    <a:lnTo>
                      <a:pt x="0" y="502450"/>
                    </a:lnTo>
                    <a:cubicBezTo>
                      <a:pt x="0" y="380140"/>
                      <a:pt x="99152" y="280988"/>
                      <a:pt x="221462" y="280988"/>
                    </a:cubicBezTo>
                    <a:lnTo>
                      <a:pt x="647701" y="280988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EA5F1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D9C1C7A-FF27-4622-9615-D029362FA0A7}"/>
                  </a:ext>
                </a:extLst>
              </p:cNvPr>
              <p:cNvSpPr txBox="1"/>
              <p:nvPr/>
            </p:nvSpPr>
            <p:spPr>
              <a:xfrm>
                <a:off x="152400" y="1057275"/>
                <a:ext cx="33970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828181-6CF2-4CDC-9DB4-C8CCE9E5BB60}"/>
                </a:ext>
              </a:extLst>
            </p:cNvPr>
            <p:cNvSpPr txBox="1"/>
            <p:nvPr/>
          </p:nvSpPr>
          <p:spPr>
            <a:xfrm>
              <a:off x="609227" y="1711137"/>
              <a:ext cx="2372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rPr>
                <a:t>CHEMICAL COMPOSITION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DC4011E-036C-4ACD-8617-46A475373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63995" y="3932381"/>
              <a:ext cx="2543175" cy="1898363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41A353-ECC6-42BC-826A-2531A54CEEE1}"/>
              </a:ext>
            </a:extLst>
          </p:cNvPr>
          <p:cNvGrpSpPr/>
          <p:nvPr/>
        </p:nvGrpSpPr>
        <p:grpSpPr>
          <a:xfrm>
            <a:off x="51714" y="579621"/>
            <a:ext cx="2951731" cy="6278379"/>
            <a:chOff x="76544" y="704850"/>
            <a:chExt cx="2905125" cy="608647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1ED710C-AA92-48FA-8C20-5A790657FED9}"/>
                </a:ext>
              </a:extLst>
            </p:cNvPr>
            <p:cNvSpPr/>
            <p:nvPr/>
          </p:nvSpPr>
          <p:spPr>
            <a:xfrm>
              <a:off x="76544" y="704850"/>
              <a:ext cx="2905125" cy="6086474"/>
            </a:xfrm>
            <a:custGeom>
              <a:avLst/>
              <a:gdLst>
                <a:gd name="connsiteX0" fmla="*/ 744326 w 2904901"/>
                <a:gd name="connsiteY0" fmla="*/ 0 h 6086474"/>
                <a:gd name="connsiteX1" fmla="*/ 2904901 w 2904901"/>
                <a:gd name="connsiteY1" fmla="*/ 0 h 6086474"/>
                <a:gd name="connsiteX2" fmla="*/ 2904901 w 2904901"/>
                <a:gd name="connsiteY2" fmla="*/ 6086474 h 6086474"/>
                <a:gd name="connsiteX3" fmla="*/ 744326 w 2904901"/>
                <a:gd name="connsiteY3" fmla="*/ 6086474 h 6086474"/>
                <a:gd name="connsiteX4" fmla="*/ 744326 w 2904901"/>
                <a:gd name="connsiteY4" fmla="*/ 1808584 h 6086474"/>
                <a:gd name="connsiteX5" fmla="*/ 193319 w 2904901"/>
                <a:gd name="connsiteY5" fmla="*/ 1808584 h 6086474"/>
                <a:gd name="connsiteX6" fmla="*/ 0 w 2904901"/>
                <a:gd name="connsiteY6" fmla="*/ 1615265 h 6086474"/>
                <a:gd name="connsiteX7" fmla="*/ 0 w 2904901"/>
                <a:gd name="connsiteY7" fmla="*/ 1289862 h 6086474"/>
                <a:gd name="connsiteX8" fmla="*/ 193319 w 2904901"/>
                <a:gd name="connsiteY8" fmla="*/ 1096543 h 6086474"/>
                <a:gd name="connsiteX9" fmla="*/ 744326 w 2904901"/>
                <a:gd name="connsiteY9" fmla="*/ 1096543 h 608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4901" h="6086474">
                  <a:moveTo>
                    <a:pt x="744326" y="0"/>
                  </a:moveTo>
                  <a:lnTo>
                    <a:pt x="2904901" y="0"/>
                  </a:lnTo>
                  <a:lnTo>
                    <a:pt x="2904901" y="6086474"/>
                  </a:lnTo>
                  <a:lnTo>
                    <a:pt x="744326" y="6086474"/>
                  </a:lnTo>
                  <a:lnTo>
                    <a:pt x="744326" y="1808584"/>
                  </a:lnTo>
                  <a:lnTo>
                    <a:pt x="193319" y="1808584"/>
                  </a:lnTo>
                  <a:cubicBezTo>
                    <a:pt x="86552" y="1808584"/>
                    <a:pt x="0" y="1722032"/>
                    <a:pt x="0" y="1615265"/>
                  </a:cubicBezTo>
                  <a:lnTo>
                    <a:pt x="0" y="1289862"/>
                  </a:lnTo>
                  <a:cubicBezTo>
                    <a:pt x="0" y="1183095"/>
                    <a:pt x="86552" y="1096543"/>
                    <a:pt x="193319" y="1096543"/>
                  </a:cubicBezTo>
                  <a:lnTo>
                    <a:pt x="744326" y="109654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238A72-6788-434B-AC5A-6C5F40C17194}"/>
                </a:ext>
              </a:extLst>
            </p:cNvPr>
            <p:cNvSpPr txBox="1"/>
            <p:nvPr/>
          </p:nvSpPr>
          <p:spPr>
            <a:xfrm>
              <a:off x="267156" y="1895803"/>
              <a:ext cx="367408" cy="5186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2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166BE1-2165-4054-8343-9AD01BDFBC02}"/>
                </a:ext>
              </a:extLst>
            </p:cNvPr>
            <p:cNvSpPr txBox="1"/>
            <p:nvPr/>
          </p:nvSpPr>
          <p:spPr>
            <a:xfrm>
              <a:off x="842586" y="1533718"/>
              <a:ext cx="2139083" cy="9458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THERMAL STABILITY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1DB08C5-7C43-4D79-A32B-B2A4DA951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62857" y="3757456"/>
              <a:ext cx="2543175" cy="1893376"/>
            </a:xfrm>
            <a:prstGeom prst="rect">
              <a:avLst/>
            </a:prstGeom>
            <a:solidFill>
              <a:srgbClr val="4C8071"/>
            </a:solidFill>
            <a:ln>
              <a:noFill/>
            </a:ln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9F13BB-3048-4181-A8A9-8126A6DE8550}"/>
              </a:ext>
            </a:extLst>
          </p:cNvPr>
          <p:cNvGrpSpPr/>
          <p:nvPr/>
        </p:nvGrpSpPr>
        <p:grpSpPr>
          <a:xfrm>
            <a:off x="51714" y="579621"/>
            <a:ext cx="2973894" cy="6278379"/>
            <a:chOff x="69670" y="651450"/>
            <a:chExt cx="2936756" cy="615626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FB3BDC-F682-40B9-AF78-A59F8DF73898}"/>
                </a:ext>
              </a:extLst>
            </p:cNvPr>
            <p:cNvSpPr/>
            <p:nvPr/>
          </p:nvSpPr>
          <p:spPr>
            <a:xfrm rot="16200000">
              <a:off x="-1556010" y="2277130"/>
              <a:ext cx="6156261" cy="2904901"/>
            </a:xfrm>
            <a:custGeom>
              <a:avLst/>
              <a:gdLst>
                <a:gd name="connsiteX0" fmla="*/ 6086474 w 6086474"/>
                <a:gd name="connsiteY0" fmla="*/ 744326 h 2904901"/>
                <a:gd name="connsiteX1" fmla="*/ 6086474 w 6086474"/>
                <a:gd name="connsiteY1" fmla="*/ 2904901 h 2904901"/>
                <a:gd name="connsiteX2" fmla="*/ 0 w 6086474"/>
                <a:gd name="connsiteY2" fmla="*/ 2904901 h 2904901"/>
                <a:gd name="connsiteX3" fmla="*/ 0 w 6086474"/>
                <a:gd name="connsiteY3" fmla="*/ 744326 h 2904901"/>
                <a:gd name="connsiteX4" fmla="*/ 3456794 w 6086474"/>
                <a:gd name="connsiteY4" fmla="*/ 744326 h 2904901"/>
                <a:gd name="connsiteX5" fmla="*/ 3456794 w 6086474"/>
                <a:gd name="connsiteY5" fmla="*/ 193319 h 2904901"/>
                <a:gd name="connsiteX6" fmla="*/ 3650113 w 6086474"/>
                <a:gd name="connsiteY6" fmla="*/ 0 h 2904901"/>
                <a:gd name="connsiteX7" fmla="*/ 3975516 w 6086474"/>
                <a:gd name="connsiteY7" fmla="*/ 0 h 2904901"/>
                <a:gd name="connsiteX8" fmla="*/ 4168835 w 6086474"/>
                <a:gd name="connsiteY8" fmla="*/ 193319 h 2904901"/>
                <a:gd name="connsiteX9" fmla="*/ 4168835 w 6086474"/>
                <a:gd name="connsiteY9" fmla="*/ 744326 h 29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04901">
                  <a:moveTo>
                    <a:pt x="6086474" y="744326"/>
                  </a:moveTo>
                  <a:lnTo>
                    <a:pt x="6086474" y="2904901"/>
                  </a:lnTo>
                  <a:lnTo>
                    <a:pt x="0" y="2904901"/>
                  </a:lnTo>
                  <a:lnTo>
                    <a:pt x="0" y="744326"/>
                  </a:lnTo>
                  <a:lnTo>
                    <a:pt x="3456794" y="744326"/>
                  </a:lnTo>
                  <a:lnTo>
                    <a:pt x="3456794" y="193319"/>
                  </a:lnTo>
                  <a:cubicBezTo>
                    <a:pt x="3456794" y="86552"/>
                    <a:pt x="3543346" y="0"/>
                    <a:pt x="3650113" y="0"/>
                  </a:cubicBezTo>
                  <a:lnTo>
                    <a:pt x="3975516" y="0"/>
                  </a:lnTo>
                  <a:cubicBezTo>
                    <a:pt x="4082283" y="0"/>
                    <a:pt x="4168835" y="86552"/>
                    <a:pt x="4168835" y="193319"/>
                  </a:cubicBezTo>
                  <a:lnTo>
                    <a:pt x="4168835" y="74432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BD9AA9-34BB-4729-B164-C70BD27F6F14}"/>
                </a:ext>
              </a:extLst>
            </p:cNvPr>
            <p:cNvSpPr txBox="1"/>
            <p:nvPr/>
          </p:nvSpPr>
          <p:spPr>
            <a:xfrm>
              <a:off x="247860" y="2710134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1A3BC5-E62F-4E5C-B2FE-0DEE20816239}"/>
                </a:ext>
              </a:extLst>
            </p:cNvPr>
            <p:cNvSpPr txBox="1"/>
            <p:nvPr/>
          </p:nvSpPr>
          <p:spPr>
            <a:xfrm>
              <a:off x="867343" y="1334515"/>
              <a:ext cx="2139083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SHAPE AND SIZE</a:t>
              </a:r>
            </a:p>
          </p:txBody>
        </p:sp>
        <p:pic>
          <p:nvPicPr>
            <p:cNvPr id="33" name="Picture 2" descr="Microscope optique — Wikipédia">
              <a:extLst>
                <a:ext uri="{FF2B5EF4-FFF2-40B4-BE49-F238E27FC236}">
                  <a16:creationId xmlns:a16="http://schemas.microsoft.com/office/drawing/2014/main" id="{F8702B19-0ABA-454E-8C29-54A2FF1847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7756" y="3233354"/>
              <a:ext cx="1888395" cy="2539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4C7D608-E973-4DF1-B58B-BD6A6EFA32D9}"/>
              </a:ext>
            </a:extLst>
          </p:cNvPr>
          <p:cNvSpPr/>
          <p:nvPr/>
        </p:nvSpPr>
        <p:spPr>
          <a:xfrm>
            <a:off x="-1" y="394571"/>
            <a:ext cx="3193549" cy="6557374"/>
          </a:xfrm>
          <a:prstGeom prst="rect">
            <a:avLst/>
          </a:prstGeom>
          <a:solidFill>
            <a:srgbClr val="F1F1F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C4F574CA-1D69-42D9-BEBC-E30E9D6F8C8E}"/>
              </a:ext>
            </a:extLst>
          </p:cNvPr>
          <p:cNvSpPr txBox="1">
            <a:spLocks/>
          </p:cNvSpPr>
          <p:nvPr/>
        </p:nvSpPr>
        <p:spPr>
          <a:xfrm>
            <a:off x="-3902" y="-125672"/>
            <a:ext cx="5431971" cy="93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8271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dirty="0"/>
              <a:t>FIBERS CHARACTERIZATION</a:t>
            </a:r>
          </a:p>
        </p:txBody>
      </p: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DDCBC589-BC27-4D60-AF2D-9298221EF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94780"/>
              </p:ext>
            </p:extLst>
          </p:nvPr>
        </p:nvGraphicFramePr>
        <p:xfrm>
          <a:off x="3077595" y="1711137"/>
          <a:ext cx="8991617" cy="351577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446532">
                  <a:extLst>
                    <a:ext uri="{9D8B030D-6E8A-4147-A177-3AD203B41FA5}">
                      <a16:colId xmlns:a16="http://schemas.microsoft.com/office/drawing/2014/main" val="1993526586"/>
                    </a:ext>
                  </a:extLst>
                </a:gridCol>
                <a:gridCol w="2881689">
                  <a:extLst>
                    <a:ext uri="{9D8B030D-6E8A-4147-A177-3AD203B41FA5}">
                      <a16:colId xmlns:a16="http://schemas.microsoft.com/office/drawing/2014/main" val="3554037633"/>
                    </a:ext>
                  </a:extLst>
                </a:gridCol>
                <a:gridCol w="2858530">
                  <a:extLst>
                    <a:ext uri="{9D8B030D-6E8A-4147-A177-3AD203B41FA5}">
                      <a16:colId xmlns:a16="http://schemas.microsoft.com/office/drawing/2014/main" val="2748838607"/>
                    </a:ext>
                  </a:extLst>
                </a:gridCol>
                <a:gridCol w="1804866">
                  <a:extLst>
                    <a:ext uri="{9D8B030D-6E8A-4147-A177-3AD203B41FA5}">
                      <a16:colId xmlns:a16="http://schemas.microsoft.com/office/drawing/2014/main" val="2884781178"/>
                    </a:ext>
                  </a:extLst>
                </a:gridCol>
              </a:tblGrid>
              <a:tr h="925753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>
                          <a:latin typeface="+mn-lt"/>
                          <a:cs typeface="Arial" panose="020B0604020202020204" pitchFamily="34" charset="0"/>
                        </a:rPr>
                        <a:t>Biomass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>
                          <a:latin typeface="+mn-lt"/>
                          <a:cs typeface="Arial" panose="020B0604020202020204" pitchFamily="34" charset="0"/>
                        </a:rPr>
                        <a:t>Apparent Density (kg/m</a:t>
                      </a:r>
                      <a:r>
                        <a:rPr lang="en-US" sz="2600" baseline="30000" noProof="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600" baseline="0" noProof="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2600" baseline="300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>
                          <a:latin typeface="+mn-lt"/>
                          <a:cs typeface="Arial" panose="020B0604020202020204" pitchFamily="34" charset="0"/>
                        </a:rPr>
                        <a:t>Real Density (kg/m</a:t>
                      </a:r>
                      <a:r>
                        <a:rPr lang="en-US" sz="2600" baseline="30000" noProof="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600" baseline="0" noProof="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26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noProof="0" dirty="0">
                          <a:latin typeface="+mn-lt"/>
                          <a:cs typeface="Arial" panose="020B0604020202020204" pitchFamily="34" charset="0"/>
                        </a:rPr>
                        <a:t>Porosity </a:t>
                      </a:r>
                    </a:p>
                    <a:p>
                      <a:pPr algn="ctr"/>
                      <a:r>
                        <a:rPr lang="en-US" sz="2600" noProof="0" dirty="0"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435430"/>
                  </a:ext>
                </a:extLst>
              </a:tr>
              <a:tr h="524734"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>
                          <a:latin typeface="+mn-lt"/>
                          <a:cs typeface="Arial" panose="020B0604020202020204" pitchFamily="34" charset="0"/>
                        </a:rPr>
                        <a:t>Cocoa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>
                          <a:solidFill>
                            <a:srgbClr val="EA5F17"/>
                          </a:solidFill>
                          <a:latin typeface="+mn-lt"/>
                          <a:cs typeface="Arial" panose="020B0604020202020204" pitchFamily="34" charset="0"/>
                        </a:rPr>
                        <a:t>484.7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>
                          <a:latin typeface="+mn-lt"/>
                          <a:cs typeface="Arial" panose="020B0604020202020204" pitchFamily="34" charset="0"/>
                        </a:rPr>
                        <a:t>1401.2 ± 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>
                          <a:latin typeface="+mn-lt"/>
                          <a:cs typeface="Arial" panose="020B0604020202020204" pitchFamily="34" charset="0"/>
                        </a:rPr>
                        <a:t>65.4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75563"/>
                  </a:ext>
                </a:extLst>
              </a:tr>
              <a:tr h="536212"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>
                          <a:latin typeface="+mn-lt"/>
                          <a:cs typeface="Arial" panose="020B0604020202020204" pitchFamily="34" charset="0"/>
                        </a:rPr>
                        <a:t>Millet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>
                          <a:latin typeface="+mn-lt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>
                          <a:latin typeface="+mn-lt"/>
                          <a:cs typeface="Arial" panose="020B0604020202020204" pitchFamily="34" charset="0"/>
                        </a:rPr>
                        <a:t>1229.8  ± 4.5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>
                          <a:solidFill>
                            <a:srgbClr val="EA5F17"/>
                          </a:solidFill>
                          <a:latin typeface="+mn-lt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522403"/>
                  </a:ext>
                </a:extLst>
              </a:tr>
              <a:tr h="519248"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>
                          <a:latin typeface="+mn-lt"/>
                          <a:cs typeface="Arial" panose="020B0604020202020204" pitchFamily="34" charset="0"/>
                        </a:rPr>
                        <a:t>OPEFB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>
                          <a:latin typeface="+mn-lt"/>
                          <a:cs typeface="Arial" panose="020B0604020202020204" pitchFamily="34" charset="0"/>
                        </a:rPr>
                        <a:t>157.1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>
                          <a:latin typeface="+mn-lt"/>
                          <a:cs typeface="Arial" panose="020B0604020202020204" pitchFamily="34" charset="0"/>
                        </a:rPr>
                        <a:t>1282.9  ± 3.0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>
                          <a:latin typeface="+mn-lt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897191"/>
                  </a:ext>
                </a:extLst>
              </a:tr>
              <a:tr h="504914"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>
                          <a:latin typeface="+mn-lt"/>
                          <a:cs typeface="Arial" panose="020B0604020202020204" pitchFamily="34" charset="0"/>
                        </a:rPr>
                        <a:t>Rice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>
                          <a:latin typeface="+mn-lt"/>
                          <a:cs typeface="Arial" panose="020B0604020202020204" pitchFamily="34" charset="0"/>
                        </a:rPr>
                        <a:t>150.7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>
                          <a:latin typeface="+mn-lt"/>
                          <a:cs typeface="Arial" panose="020B0604020202020204" pitchFamily="34" charset="0"/>
                        </a:rPr>
                        <a:t>1482.9  ± 5.6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>
                          <a:latin typeface="+mn-lt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92534"/>
                  </a:ext>
                </a:extLst>
              </a:tr>
              <a:tr h="504914"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>
                          <a:latin typeface="+mn-lt"/>
                          <a:cs typeface="Arial" panose="020B0604020202020204" pitchFamily="34" charset="0"/>
                        </a:rPr>
                        <a:t>Typha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>
                          <a:latin typeface="+mn-lt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>
                          <a:latin typeface="+mn-lt"/>
                          <a:cs typeface="Arial" panose="020B0604020202020204" pitchFamily="34" charset="0"/>
                        </a:rPr>
                        <a:t>1325.9  ± 1.3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>
                          <a:solidFill>
                            <a:srgbClr val="EA5F17"/>
                          </a:solidFill>
                          <a:latin typeface="+mn-lt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800893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9A6D4E45-BF0E-483D-A2F5-0B760C070883}"/>
              </a:ext>
            </a:extLst>
          </p:cNvPr>
          <p:cNvGrpSpPr/>
          <p:nvPr/>
        </p:nvGrpSpPr>
        <p:grpSpPr>
          <a:xfrm>
            <a:off x="42247" y="579620"/>
            <a:ext cx="3010328" cy="6278380"/>
            <a:chOff x="122788" y="651451"/>
            <a:chExt cx="2869293" cy="615626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189ECD-4961-4148-985F-D778A9305DD4}"/>
                </a:ext>
              </a:extLst>
            </p:cNvPr>
            <p:cNvSpPr/>
            <p:nvPr/>
          </p:nvSpPr>
          <p:spPr>
            <a:xfrm rot="16200000">
              <a:off x="-1528906" y="2303145"/>
              <a:ext cx="6156260" cy="2852872"/>
            </a:xfrm>
            <a:custGeom>
              <a:avLst/>
              <a:gdLst>
                <a:gd name="connsiteX0" fmla="*/ 6086474 w 6086474"/>
                <a:gd name="connsiteY0" fmla="*/ 773623 h 2934198"/>
                <a:gd name="connsiteX1" fmla="*/ 6086474 w 6086474"/>
                <a:gd name="connsiteY1" fmla="*/ 2934198 h 2934198"/>
                <a:gd name="connsiteX2" fmla="*/ 0 w 6086474"/>
                <a:gd name="connsiteY2" fmla="*/ 2934198 h 2934198"/>
                <a:gd name="connsiteX3" fmla="*/ 0 w 6086474"/>
                <a:gd name="connsiteY3" fmla="*/ 773623 h 2934198"/>
                <a:gd name="connsiteX4" fmla="*/ 2635694 w 6086474"/>
                <a:gd name="connsiteY4" fmla="*/ 773623 h 2934198"/>
                <a:gd name="connsiteX5" fmla="*/ 2635694 w 6086474"/>
                <a:gd name="connsiteY5" fmla="*/ 193319 h 2934198"/>
                <a:gd name="connsiteX6" fmla="*/ 2829013 w 6086474"/>
                <a:gd name="connsiteY6" fmla="*/ 0 h 2934198"/>
                <a:gd name="connsiteX7" fmla="*/ 3154416 w 6086474"/>
                <a:gd name="connsiteY7" fmla="*/ 0 h 2934198"/>
                <a:gd name="connsiteX8" fmla="*/ 3347735 w 6086474"/>
                <a:gd name="connsiteY8" fmla="*/ 193319 h 2934198"/>
                <a:gd name="connsiteX9" fmla="*/ 3347735 w 6086474"/>
                <a:gd name="connsiteY9" fmla="*/ 773623 h 29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474" h="2934198">
                  <a:moveTo>
                    <a:pt x="6086474" y="773623"/>
                  </a:moveTo>
                  <a:lnTo>
                    <a:pt x="6086474" y="2934198"/>
                  </a:lnTo>
                  <a:lnTo>
                    <a:pt x="0" y="2934198"/>
                  </a:lnTo>
                  <a:lnTo>
                    <a:pt x="0" y="773623"/>
                  </a:lnTo>
                  <a:lnTo>
                    <a:pt x="2635694" y="773623"/>
                  </a:lnTo>
                  <a:lnTo>
                    <a:pt x="2635694" y="193319"/>
                  </a:lnTo>
                  <a:cubicBezTo>
                    <a:pt x="2635694" y="86552"/>
                    <a:pt x="2722246" y="0"/>
                    <a:pt x="2829013" y="0"/>
                  </a:cubicBezTo>
                  <a:lnTo>
                    <a:pt x="3154416" y="0"/>
                  </a:lnTo>
                  <a:cubicBezTo>
                    <a:pt x="3261183" y="0"/>
                    <a:pt x="3347735" y="86552"/>
                    <a:pt x="3347735" y="193319"/>
                  </a:cubicBezTo>
                  <a:lnTo>
                    <a:pt x="3347735" y="773623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EA5F1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CDE632-3C6B-44F4-8394-94BE00F3444B}"/>
                </a:ext>
              </a:extLst>
            </p:cNvPr>
            <p:cNvSpPr txBox="1"/>
            <p:nvPr/>
          </p:nvSpPr>
          <p:spPr>
            <a:xfrm>
              <a:off x="300330" y="3536454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cs typeface="Arial" panose="020B0604020202020204" pitchFamily="34" charset="0"/>
                </a:rPr>
                <a:t>4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0192D4-0E1D-43E2-84E1-0A7EC0F4D9E5}"/>
                </a:ext>
              </a:extLst>
            </p:cNvPr>
            <p:cNvSpPr txBox="1"/>
            <p:nvPr/>
          </p:nvSpPr>
          <p:spPr>
            <a:xfrm>
              <a:off x="852998" y="1486089"/>
              <a:ext cx="21390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DENSITY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6482016-A7B7-4309-89E7-AEE7467D4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36664" y="2359685"/>
              <a:ext cx="2171749" cy="188839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8F5283B-F7A0-470B-9DF1-DAEFAFDB3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44094" y="4852493"/>
              <a:ext cx="2020231" cy="1220508"/>
            </a:xfrm>
            <a:prstGeom prst="rect">
              <a:avLst/>
            </a:prstGeom>
          </p:spPr>
        </p:pic>
      </p:grpSp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id="{48989561-A367-40FC-BE96-090A2316B8C7}"/>
              </a:ext>
            </a:extLst>
          </p:cNvPr>
          <p:cNvSpPr txBox="1">
            <a:spLocks/>
          </p:cNvSpPr>
          <p:nvPr/>
        </p:nvSpPr>
        <p:spPr>
          <a:xfrm>
            <a:off x="10719262" y="6492875"/>
            <a:ext cx="147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0587E-A000-4DC1-8280-1642D02508FD}" type="slidenum">
              <a:rPr lang="da-DK" b="1" smtClean="0">
                <a:solidFill>
                  <a:schemeClr val="tx1"/>
                </a:solidFill>
              </a:rPr>
              <a:pPr/>
              <a:t>9</a:t>
            </a:fld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8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28FE0396DB0A4E80063D1F21D919AC" ma:contentTypeVersion="18" ma:contentTypeDescription="Opret et nyt dokument." ma:contentTypeScope="" ma:versionID="d3ba08481238214fad1bdc3327d3cf6b">
  <xsd:schema xmlns:xsd="http://www.w3.org/2001/XMLSchema" xmlns:xs="http://www.w3.org/2001/XMLSchema" xmlns:p="http://schemas.microsoft.com/office/2006/metadata/properties" xmlns:ns2="f9ab22a2-b733-42ea-b912-53d5452764b9" xmlns:ns3="ebecb4df-fabc-4226-a693-6ddf24096222" targetNamespace="http://schemas.microsoft.com/office/2006/metadata/properties" ma:root="true" ma:fieldsID="f628306bf68e5206c5544b6f81bec1dc" ns2:_="" ns3:_="">
    <xsd:import namespace="f9ab22a2-b733-42ea-b912-53d5452764b9"/>
    <xsd:import namespace="ebecb4df-fabc-4226-a693-6ddf240962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b22a2-b733-42ea-b912-53d5452764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c3940a-b5ae-4283-a1dd-ec77a4c8733d}" ma:internalName="TaxCatchAll" ma:showField="CatchAllData" ma:web="f9ab22a2-b733-42ea-b912-53d545276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cb4df-fabc-4226-a693-6ddf240962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a4805755-dc3b-49e4-a387-5b6b71c841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ecb4df-fabc-4226-a693-6ddf24096222">
      <Terms xmlns="http://schemas.microsoft.com/office/infopath/2007/PartnerControls"/>
    </lcf76f155ced4ddcb4097134ff3c332f>
    <TaxCatchAll xmlns="f9ab22a2-b733-42ea-b912-53d5452764b9" xsi:nil="true"/>
  </documentManagement>
</p:properties>
</file>

<file path=customXml/itemProps1.xml><?xml version="1.0" encoding="utf-8"?>
<ds:datastoreItem xmlns:ds="http://schemas.openxmlformats.org/officeDocument/2006/customXml" ds:itemID="{D1925D47-76EE-4C02-81C3-571C244505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91C7FB-B9FB-4D75-9921-AF0D2A144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ab22a2-b733-42ea-b912-53d5452764b9"/>
    <ds:schemaRef ds:uri="ebecb4df-fabc-4226-a693-6ddf240962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81B896-AF95-46BE-89AF-F5D1C7A08DB8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becb4df-fabc-4226-a693-6ddf24096222"/>
    <ds:schemaRef ds:uri="f9ab22a2-b733-42ea-b912-53d5452764b9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5395</TotalTime>
  <Words>1484</Words>
  <Application>Microsoft Office PowerPoint</Application>
  <PresentationFormat>Widescreen</PresentationFormat>
  <Paragraphs>396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Wingdings</vt:lpstr>
      <vt:lpstr>Office Theme</vt:lpstr>
      <vt:lpstr>Up-grading agro-wastes from western Africa in biocomposites applications</vt:lpstr>
      <vt:lpstr>GENERAL OVERVIEW</vt:lpstr>
      <vt:lpstr>GENERAL OVERVIEW</vt:lpstr>
      <vt:lpstr>MATERIALS AND PARAMETERS</vt:lpstr>
      <vt:lpstr>FIBERS 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PANELS PRODUCTION</vt:lpstr>
      <vt:lpstr>PANELS FABRICATED</vt:lpstr>
      <vt:lpstr>PANEL CHARACTERIZATION</vt:lpstr>
      <vt:lpstr>PANEL CHARACTERIZATION</vt:lpstr>
      <vt:lpstr>PANEL CHARACTERIZATION</vt:lpstr>
      <vt:lpstr>PANEL CHARACTERIZATION</vt:lpstr>
      <vt:lpstr>PANEL CHARACTERIZATION</vt:lpstr>
      <vt:lpstr>PANEL CHARACTERIZATION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Jung Laursen</dc:creator>
  <cp:lastModifiedBy>Souha MANSOUR</cp:lastModifiedBy>
  <cp:revision>698</cp:revision>
  <dcterms:created xsi:type="dcterms:W3CDTF">2021-12-07T15:15:29Z</dcterms:created>
  <dcterms:modified xsi:type="dcterms:W3CDTF">2025-01-27T16:01:02Z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0x010100A2469636F1E13342B2E8ABA308092C57</vt:lpwstr>
  </property>
  <property fmtid="{D5CDD505-2E9C-101B-9397-08002B2CF9AE}" pid="3" name="MediaServiceImageTags">
    <vt:lpwstr/>
  </property>
</Properties>
</file>